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7" r:id="rId2"/>
    <p:sldId id="256" r:id="rId3"/>
  </p:sldIdLst>
  <p:sldSz cx="32385000" cy="43192700"/>
  <p:notesSz cx="6858000" cy="9144000"/>
  <p:embeddedFontLst>
    <p:embeddedFont>
      <p:font typeface="Helvetica World" panose="020B0604020202020204" charset="-128"/>
      <p:regular r:id="rId5"/>
    </p:embeddedFont>
    <p:embeddedFont>
      <p:font typeface="Helvetica World Bold" panose="020B0604020202020204" charset="-128"/>
      <p:regular r:id="rId6"/>
    </p:embeddedFont>
    <p:embeddedFont>
      <p:font typeface="Nunito Bold" panose="020B0604020202020204" charset="0"/>
      <p:regular r:id="rId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11" d="100"/>
          <a:sy n="11" d="100"/>
        </p:scale>
        <p:origin x="2650" y="16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font" Target="fonts/font3.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tableStyles" Target="tableStyles.xml"/><Relationship Id="rId5" Type="http://schemas.openxmlformats.org/officeDocument/2006/relationships/font" Target="fonts/font1.fntdata"/><Relationship Id="rId10" Type="http://schemas.openxmlformats.org/officeDocument/2006/relationships/theme" Target="theme/theme1.xml"/><Relationship Id="rId4" Type="http://schemas.openxmlformats.org/officeDocument/2006/relationships/notesMaster" Target="notesMasters/notes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06.11.2025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‹nº›</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1.7.2013</a:t>
            </a:r>
          </a:p>
          <a:p>
            <a:endParaRPr lang="en-US"/>
          </a:p>
          <a:p>
            <a:r>
              <a:rPr lang="en-US"/>
              <a:t>1.7.2013</a:t>
            </a:r>
          </a:p>
          <a:p>
            <a:endParaRPr lang="en-US"/>
          </a:p>
          <a:p>
            <a:endParaRPr lang="en-US"/>
          </a:p>
          <a:p>
            <a:endParaRPr lang="en-US"/>
          </a:p>
          <a:p>
            <a:r>
              <a:rPr lang="en-US"/>
              <a:t>‹#›</a:t>
            </a:r>
          </a:p>
          <a:p>
            <a:endParaRPr lang="en-US"/>
          </a:p>
          <a:p>
            <a:r>
              <a:rPr lang="en-US"/>
              <a: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sv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BDE14631-A15D-3136-2B1D-7B041A670B89}"/>
              </a:ext>
            </a:extLst>
          </p:cNvPr>
          <p:cNvSpPr txBox="1"/>
          <p:nvPr/>
        </p:nvSpPr>
        <p:spPr>
          <a:xfrm>
            <a:off x="2247900" y="2421870"/>
            <a:ext cx="29032200" cy="34624863"/>
          </a:xfrm>
          <a:prstGeom prst="rect">
            <a:avLst/>
          </a:prstGeom>
          <a:noFill/>
        </p:spPr>
        <p:txBody>
          <a:bodyPr wrap="square">
            <a:spAutoFit/>
          </a:bodyPr>
          <a:lstStyle/>
          <a:p>
            <a:pPr>
              <a:buNone/>
            </a:pPr>
            <a:r>
              <a:rPr lang="pt-BR" sz="6600" b="1" dirty="0"/>
              <a:t>NORMAS PARA PREPARAÇÃO DOS RESUMOS</a:t>
            </a:r>
            <a:endParaRPr lang="pt-BR" sz="6600" dirty="0"/>
          </a:p>
          <a:p>
            <a:pPr>
              <a:buNone/>
            </a:pPr>
            <a:r>
              <a:rPr lang="pt-BR" sz="6600" dirty="0"/>
              <a:t>Submeter resumos em inglês,  limitados a 250 palavras. O título do trabalho deve ser colocado em letras maiúsculas. O resumo deve ser escrito em apenas um parágrafo, com informações pertinentes à Introdução, Material e Métodos, Resultados e Conclusão. O resumo não deverá conter figuras, citações bibliográficas, referências e abreviações pouco usuais. No final do resumo, o(s) autor(es) deve(m) incluir o suporte financeiro ("Financial </a:t>
            </a:r>
            <a:r>
              <a:rPr lang="pt-BR" sz="6600" dirty="0" err="1"/>
              <a:t>Support</a:t>
            </a:r>
            <a:r>
              <a:rPr lang="pt-BR" sz="6600" dirty="0"/>
              <a:t>"), se houver. No corpo do trabalho não deve haver identificação do(s) autor(es) ou da instituição a que pertencem. A Comissão organizadora irá selecionar 10 resumos para apresentação oral. </a:t>
            </a:r>
          </a:p>
          <a:p>
            <a:pPr>
              <a:buNone/>
            </a:pPr>
            <a:endParaRPr lang="pt-BR" sz="6600" dirty="0"/>
          </a:p>
          <a:p>
            <a:pPr>
              <a:buNone/>
            </a:pPr>
            <a:r>
              <a:rPr lang="pt-BR" sz="6600" b="1" dirty="0"/>
              <a:t>Dicas para preparar o resumo:</a:t>
            </a:r>
            <a:endParaRPr lang="pt-BR" sz="6600" dirty="0"/>
          </a:p>
          <a:p>
            <a:pPr>
              <a:buFont typeface="Arial" panose="020B0604020202020204" pitchFamily="34" charset="0"/>
              <a:buChar char="•"/>
            </a:pPr>
            <a:r>
              <a:rPr lang="pt-BR" sz="6600" dirty="0"/>
              <a:t>Seja claro e direto: defina o que você investigou e por que é relevante.</a:t>
            </a:r>
          </a:p>
          <a:p>
            <a:pPr>
              <a:buFont typeface="Arial" panose="020B0604020202020204" pitchFamily="34" charset="0"/>
              <a:buChar char="•"/>
            </a:pPr>
            <a:r>
              <a:rPr lang="pt-BR" sz="6600" dirty="0"/>
              <a:t>Descreva brevemente a metodologia: explique como o estudo foi conduzido.</a:t>
            </a:r>
          </a:p>
          <a:p>
            <a:pPr>
              <a:buFont typeface="Arial" panose="020B0604020202020204" pitchFamily="34" charset="0"/>
              <a:buChar char="•"/>
            </a:pPr>
            <a:r>
              <a:rPr lang="pt-BR" sz="6600" dirty="0"/>
              <a:t>Destaque os principais dados/resultados: apresente os dados mais relevantes. Evidencie a originalidade: explique o que há de novo no seu trabalho - uma descoberta, método inovador ou aplicação inédita - e as perspectivas que ele traz.</a:t>
            </a:r>
          </a:p>
          <a:p>
            <a:pPr>
              <a:buFont typeface="Arial" panose="020B0604020202020204" pitchFamily="34" charset="0"/>
              <a:buChar char="•"/>
            </a:pPr>
            <a:r>
              <a:rPr lang="pt-BR" sz="6600" dirty="0"/>
              <a:t>Revise e corrija: verifique a concordância verbal, os dados numéricos e a clareza do texto (leia em voz alta para identificar frases confusas). Utilize ferramentas de revisão para corrigir erros de digitação e gramática.</a:t>
            </a:r>
          </a:p>
          <a:p>
            <a:pPr>
              <a:buFont typeface="Arial" panose="020B0604020202020204" pitchFamily="34" charset="0"/>
              <a:buChar char="•"/>
            </a:pPr>
            <a:endParaRPr lang="pt-BR" sz="6600" dirty="0"/>
          </a:p>
          <a:p>
            <a:pPr>
              <a:buNone/>
            </a:pPr>
            <a:r>
              <a:rPr lang="pt-BR" sz="6600" b="1" dirty="0"/>
              <a:t>NORMAS PARA PRODUÇÃO DE POSTER</a:t>
            </a:r>
            <a:endParaRPr lang="pt-BR" sz="6600" dirty="0"/>
          </a:p>
          <a:p>
            <a:pPr>
              <a:buFont typeface="Arial" panose="020B0604020202020204" pitchFamily="34" charset="0"/>
              <a:buChar char="•"/>
            </a:pPr>
            <a:r>
              <a:rPr lang="pt-BR" sz="6600" dirty="0"/>
              <a:t>As medidas do pôster devem ser de 120 cm de altura x 90 cm de largura. Todos os pôsteres devem ser produzidos em inglês ou português. </a:t>
            </a:r>
          </a:p>
          <a:p>
            <a:pPr>
              <a:buFont typeface="Arial" panose="020B0604020202020204" pitchFamily="34" charset="0"/>
              <a:buChar char="•"/>
            </a:pPr>
            <a:r>
              <a:rPr lang="pt-BR" sz="6600" b="1" dirty="0"/>
              <a:t>Quem tiver pôster pronto que foi apresentado em outro evento pode utilizar o mesmo material</a:t>
            </a:r>
            <a:endParaRPr lang="pt-BR" sz="6600" dirty="0"/>
          </a:p>
          <a:p>
            <a:pPr algn="just">
              <a:buFont typeface="Arial" panose="020B0604020202020204" pitchFamily="34" charset="0"/>
              <a:buChar char="•"/>
            </a:pPr>
            <a:r>
              <a:rPr lang="pt-BR" sz="6600" dirty="0">
                <a:effectLst/>
              </a:rPr>
              <a:t>Sugestões para a produção do pôster e </a:t>
            </a:r>
            <a:r>
              <a:rPr lang="pt-BR" sz="6600" dirty="0" err="1">
                <a:effectLst/>
              </a:rPr>
              <a:t>template</a:t>
            </a:r>
            <a:r>
              <a:rPr lang="pt-BR" sz="6600" dirty="0">
                <a:effectLst/>
              </a:rPr>
              <a:t> de sugestão anexado</a:t>
            </a:r>
          </a:p>
          <a:p>
            <a:pPr>
              <a:buFont typeface="Arial" panose="020B0604020202020204" pitchFamily="34" charset="0"/>
              <a:buChar char="•"/>
            </a:pPr>
            <a:r>
              <a:rPr lang="pt-BR" sz="6600" dirty="0"/>
              <a:t>Crie um título objetivo e informativo.</a:t>
            </a:r>
          </a:p>
          <a:p>
            <a:pPr>
              <a:buFont typeface="Arial" panose="020B0604020202020204" pitchFamily="34" charset="0"/>
              <a:buChar char="•"/>
            </a:pPr>
            <a:r>
              <a:rPr lang="pt-BR" sz="6600" dirty="0"/>
              <a:t>Elabore uma introdução objetiva  e em poucas palavras.</a:t>
            </a:r>
          </a:p>
          <a:p>
            <a:pPr>
              <a:buFont typeface="Arial" panose="020B0604020202020204" pitchFamily="34" charset="0"/>
              <a:buChar char="•"/>
            </a:pPr>
            <a:r>
              <a:rPr lang="pt-BR" sz="6600" dirty="0"/>
              <a:t>Torne as seções textuais legíveis e sucintas.</a:t>
            </a:r>
          </a:p>
          <a:p>
            <a:pPr>
              <a:buFont typeface="Arial" panose="020B0604020202020204" pitchFamily="34" charset="0"/>
              <a:buChar char="•"/>
            </a:pPr>
            <a:r>
              <a:rPr lang="pt-BR" sz="6600" dirty="0"/>
              <a:t>Escolha gráficos e imagens fáceis de interpretar e coloque-os em um tamanho adequado para observação.</a:t>
            </a:r>
          </a:p>
          <a:p>
            <a:pPr>
              <a:buFont typeface="Arial" panose="020B0604020202020204" pitchFamily="34" charset="0"/>
              <a:buChar char="•"/>
            </a:pPr>
            <a:r>
              <a:rPr lang="pt-BR" sz="6600" dirty="0"/>
              <a:t>Exponha métodos e materiais com esquemas.</a:t>
            </a:r>
          </a:p>
          <a:p>
            <a:pPr>
              <a:buFont typeface="Arial" panose="020B0604020202020204" pitchFamily="34" charset="0"/>
              <a:buChar char="•"/>
            </a:pPr>
            <a:r>
              <a:rPr lang="pt-BR" sz="6600" dirty="0"/>
              <a:t>Destaque os resultados principais. Mostre a importância e o impacto do seu trabalho nas conclusões.</a:t>
            </a:r>
          </a:p>
        </p:txBody>
      </p:sp>
    </p:spTree>
    <p:extLst>
      <p:ext uri="{BB962C8B-B14F-4D97-AF65-F5344CB8AC3E}">
        <p14:creationId xmlns:p14="http://schemas.microsoft.com/office/powerpoint/2010/main" val="358596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63585" y="13763173"/>
            <a:ext cx="15436405" cy="1266158"/>
            <a:chOff x="0" y="0"/>
            <a:chExt cx="20581874" cy="1688211"/>
          </a:xfrm>
        </p:grpSpPr>
        <p:sp>
          <p:nvSpPr>
            <p:cNvPr id="3" name="Freeform 3"/>
            <p:cNvSpPr/>
            <p:nvPr/>
          </p:nvSpPr>
          <p:spPr>
            <a:xfrm>
              <a:off x="0" y="0"/>
              <a:ext cx="20581874" cy="1688211"/>
            </a:xfrm>
            <a:custGeom>
              <a:avLst/>
              <a:gdLst/>
              <a:ahLst/>
              <a:cxnLst/>
              <a:rect l="l" t="t" r="r" b="b"/>
              <a:pathLst>
                <a:path w="20581874" h="1688211">
                  <a:moveTo>
                    <a:pt x="0" y="0"/>
                  </a:moveTo>
                  <a:lnTo>
                    <a:pt x="20581874" y="0"/>
                  </a:lnTo>
                  <a:lnTo>
                    <a:pt x="20581874" y="1688211"/>
                  </a:lnTo>
                  <a:lnTo>
                    <a:pt x="0" y="1688211"/>
                  </a:lnTo>
                  <a:close/>
                </a:path>
              </a:pathLst>
            </a:custGeom>
            <a:solidFill>
              <a:srgbClr val="7BBD35"/>
            </a:solidFill>
          </p:spPr>
        </p:sp>
      </p:grpSp>
      <p:grpSp>
        <p:nvGrpSpPr>
          <p:cNvPr id="4" name="Group 4"/>
          <p:cNvGrpSpPr/>
          <p:nvPr/>
        </p:nvGrpSpPr>
        <p:grpSpPr>
          <a:xfrm>
            <a:off x="429844" y="13152851"/>
            <a:ext cx="15436415" cy="2705201"/>
            <a:chOff x="0" y="0"/>
            <a:chExt cx="20581887" cy="3606935"/>
          </a:xfrm>
        </p:grpSpPr>
        <p:sp>
          <p:nvSpPr>
            <p:cNvPr id="5" name="Freeform 5"/>
            <p:cNvSpPr/>
            <p:nvPr/>
          </p:nvSpPr>
          <p:spPr>
            <a:xfrm>
              <a:off x="0" y="0"/>
              <a:ext cx="20581886" cy="3606935"/>
            </a:xfrm>
            <a:custGeom>
              <a:avLst/>
              <a:gdLst/>
              <a:ahLst/>
              <a:cxnLst/>
              <a:rect l="l" t="t" r="r" b="b"/>
              <a:pathLst>
                <a:path w="20581886" h="3606935">
                  <a:moveTo>
                    <a:pt x="0" y="0"/>
                  </a:moveTo>
                  <a:lnTo>
                    <a:pt x="20581886" y="0"/>
                  </a:lnTo>
                  <a:lnTo>
                    <a:pt x="20581886" y="3606935"/>
                  </a:lnTo>
                  <a:lnTo>
                    <a:pt x="0" y="3606935"/>
                  </a:lnTo>
                  <a:close/>
                </a:path>
              </a:pathLst>
            </a:custGeom>
            <a:solidFill>
              <a:srgbClr val="000000">
                <a:alpha val="0"/>
              </a:srgbClr>
            </a:solidFill>
          </p:spPr>
        </p:sp>
        <p:sp>
          <p:nvSpPr>
            <p:cNvPr id="6" name="TextBox 6"/>
            <p:cNvSpPr txBox="1"/>
            <p:nvPr/>
          </p:nvSpPr>
          <p:spPr>
            <a:xfrm>
              <a:off x="0" y="-200025"/>
              <a:ext cx="20581887" cy="3806960"/>
            </a:xfrm>
            <a:prstGeom prst="rect">
              <a:avLst/>
            </a:prstGeom>
          </p:spPr>
          <p:txBody>
            <a:bodyPr lIns="0" tIns="0" rIns="0" bIns="0" rtlCol="0" anchor="ctr"/>
            <a:lstStyle/>
            <a:p>
              <a:pPr algn="ctr">
                <a:lnSpc>
                  <a:spcPts val="6744"/>
                </a:lnSpc>
              </a:pPr>
              <a:r>
                <a:rPr lang="en-US" sz="4015" b="1">
                  <a:solidFill>
                    <a:srgbClr val="010184"/>
                  </a:solidFill>
                  <a:latin typeface="Helvetica World Bold"/>
                  <a:ea typeface="Helvetica World Bold"/>
                  <a:cs typeface="Helvetica World Bold"/>
                  <a:sym typeface="Helvetica World Bold"/>
                </a:rPr>
                <a:t>INTRODUCTION</a:t>
              </a:r>
            </a:p>
          </p:txBody>
        </p:sp>
      </p:grpSp>
      <p:grpSp>
        <p:nvGrpSpPr>
          <p:cNvPr id="7" name="Group 7"/>
          <p:cNvGrpSpPr/>
          <p:nvPr/>
        </p:nvGrpSpPr>
        <p:grpSpPr>
          <a:xfrm>
            <a:off x="867824" y="21600000"/>
            <a:ext cx="15332203" cy="1254252"/>
            <a:chOff x="0" y="0"/>
            <a:chExt cx="20442937" cy="1672336"/>
          </a:xfrm>
        </p:grpSpPr>
        <p:sp>
          <p:nvSpPr>
            <p:cNvPr id="8" name="Freeform 8"/>
            <p:cNvSpPr/>
            <p:nvPr/>
          </p:nvSpPr>
          <p:spPr>
            <a:xfrm>
              <a:off x="0" y="0"/>
              <a:ext cx="20442937" cy="1672336"/>
            </a:xfrm>
            <a:custGeom>
              <a:avLst/>
              <a:gdLst/>
              <a:ahLst/>
              <a:cxnLst/>
              <a:rect l="l" t="t" r="r" b="b"/>
              <a:pathLst>
                <a:path w="20442937" h="1672336">
                  <a:moveTo>
                    <a:pt x="0" y="0"/>
                  </a:moveTo>
                  <a:lnTo>
                    <a:pt x="20442937" y="0"/>
                  </a:lnTo>
                  <a:lnTo>
                    <a:pt x="20442937" y="1672336"/>
                  </a:lnTo>
                  <a:lnTo>
                    <a:pt x="0" y="1672336"/>
                  </a:lnTo>
                  <a:close/>
                </a:path>
              </a:pathLst>
            </a:custGeom>
            <a:solidFill>
              <a:srgbClr val="7BBD35"/>
            </a:solidFill>
          </p:spPr>
        </p:sp>
      </p:grpSp>
      <p:grpSp>
        <p:nvGrpSpPr>
          <p:cNvPr id="9" name="Group 9"/>
          <p:cNvGrpSpPr/>
          <p:nvPr/>
        </p:nvGrpSpPr>
        <p:grpSpPr>
          <a:xfrm>
            <a:off x="429844" y="20798333"/>
            <a:ext cx="15332176" cy="2693311"/>
            <a:chOff x="0" y="0"/>
            <a:chExt cx="20442901" cy="3591082"/>
          </a:xfrm>
        </p:grpSpPr>
        <p:sp>
          <p:nvSpPr>
            <p:cNvPr id="10" name="Freeform 10"/>
            <p:cNvSpPr/>
            <p:nvPr/>
          </p:nvSpPr>
          <p:spPr>
            <a:xfrm>
              <a:off x="0" y="0"/>
              <a:ext cx="20442901" cy="3591082"/>
            </a:xfrm>
            <a:custGeom>
              <a:avLst/>
              <a:gdLst/>
              <a:ahLst/>
              <a:cxnLst/>
              <a:rect l="l" t="t" r="r" b="b"/>
              <a:pathLst>
                <a:path w="20442901" h="3591082">
                  <a:moveTo>
                    <a:pt x="0" y="0"/>
                  </a:moveTo>
                  <a:lnTo>
                    <a:pt x="20442901" y="0"/>
                  </a:lnTo>
                  <a:lnTo>
                    <a:pt x="20442901" y="3591082"/>
                  </a:lnTo>
                  <a:lnTo>
                    <a:pt x="0" y="3591082"/>
                  </a:lnTo>
                  <a:close/>
                </a:path>
              </a:pathLst>
            </a:custGeom>
            <a:solidFill>
              <a:srgbClr val="000000">
                <a:alpha val="0"/>
              </a:srgbClr>
            </a:solidFill>
          </p:spPr>
        </p:sp>
        <p:sp>
          <p:nvSpPr>
            <p:cNvPr id="11" name="TextBox 11"/>
            <p:cNvSpPr txBox="1"/>
            <p:nvPr/>
          </p:nvSpPr>
          <p:spPr>
            <a:xfrm>
              <a:off x="0" y="-200025"/>
              <a:ext cx="20442901" cy="3791107"/>
            </a:xfrm>
            <a:prstGeom prst="rect">
              <a:avLst/>
            </a:prstGeom>
          </p:spPr>
          <p:txBody>
            <a:bodyPr lIns="0" tIns="0" rIns="0" bIns="0" rtlCol="0" anchor="ctr"/>
            <a:lstStyle/>
            <a:p>
              <a:pPr algn="ctr">
                <a:lnSpc>
                  <a:spcPts val="6744"/>
                </a:lnSpc>
              </a:pPr>
              <a:r>
                <a:rPr lang="en-US" sz="4015" b="1">
                  <a:solidFill>
                    <a:srgbClr val="010184"/>
                  </a:solidFill>
                  <a:latin typeface="Helvetica World Bold"/>
                  <a:ea typeface="Helvetica World Bold"/>
                  <a:cs typeface="Helvetica World Bold"/>
                  <a:sym typeface="Helvetica World Bold"/>
                </a:rPr>
                <a:t>OBJECTIVES</a:t>
              </a:r>
            </a:p>
          </p:txBody>
        </p:sp>
      </p:grpSp>
      <p:grpSp>
        <p:nvGrpSpPr>
          <p:cNvPr id="12" name="Group 12"/>
          <p:cNvGrpSpPr/>
          <p:nvPr/>
        </p:nvGrpSpPr>
        <p:grpSpPr>
          <a:xfrm>
            <a:off x="988789" y="27955158"/>
            <a:ext cx="15211234" cy="1243680"/>
            <a:chOff x="0" y="0"/>
            <a:chExt cx="20281646" cy="1658239"/>
          </a:xfrm>
        </p:grpSpPr>
        <p:sp>
          <p:nvSpPr>
            <p:cNvPr id="13" name="Freeform 13"/>
            <p:cNvSpPr/>
            <p:nvPr/>
          </p:nvSpPr>
          <p:spPr>
            <a:xfrm>
              <a:off x="0" y="0"/>
              <a:ext cx="20281646" cy="1658239"/>
            </a:xfrm>
            <a:custGeom>
              <a:avLst/>
              <a:gdLst/>
              <a:ahLst/>
              <a:cxnLst/>
              <a:rect l="l" t="t" r="r" b="b"/>
              <a:pathLst>
                <a:path w="20281646" h="1658239">
                  <a:moveTo>
                    <a:pt x="0" y="0"/>
                  </a:moveTo>
                  <a:lnTo>
                    <a:pt x="20281646" y="0"/>
                  </a:lnTo>
                  <a:lnTo>
                    <a:pt x="20281646" y="1658239"/>
                  </a:lnTo>
                  <a:lnTo>
                    <a:pt x="0" y="1658239"/>
                  </a:lnTo>
                  <a:close/>
                </a:path>
              </a:pathLst>
            </a:custGeom>
            <a:solidFill>
              <a:srgbClr val="7BBD35"/>
            </a:solidFill>
          </p:spPr>
        </p:sp>
      </p:grpSp>
      <p:grpSp>
        <p:nvGrpSpPr>
          <p:cNvPr id="14" name="Group 14"/>
          <p:cNvGrpSpPr/>
          <p:nvPr/>
        </p:nvGrpSpPr>
        <p:grpSpPr>
          <a:xfrm>
            <a:off x="1090318" y="27220982"/>
            <a:ext cx="15211211" cy="2682698"/>
            <a:chOff x="0" y="0"/>
            <a:chExt cx="20281615" cy="3576931"/>
          </a:xfrm>
        </p:grpSpPr>
        <p:sp>
          <p:nvSpPr>
            <p:cNvPr id="15" name="Freeform 15"/>
            <p:cNvSpPr/>
            <p:nvPr/>
          </p:nvSpPr>
          <p:spPr>
            <a:xfrm>
              <a:off x="0" y="0"/>
              <a:ext cx="20281615" cy="3576931"/>
            </a:xfrm>
            <a:custGeom>
              <a:avLst/>
              <a:gdLst/>
              <a:ahLst/>
              <a:cxnLst/>
              <a:rect l="l" t="t" r="r" b="b"/>
              <a:pathLst>
                <a:path w="20281615" h="3576931">
                  <a:moveTo>
                    <a:pt x="0" y="0"/>
                  </a:moveTo>
                  <a:lnTo>
                    <a:pt x="20281615" y="0"/>
                  </a:lnTo>
                  <a:lnTo>
                    <a:pt x="20281615" y="3576931"/>
                  </a:lnTo>
                  <a:lnTo>
                    <a:pt x="0" y="3576931"/>
                  </a:lnTo>
                  <a:close/>
                </a:path>
              </a:pathLst>
            </a:custGeom>
            <a:solidFill>
              <a:srgbClr val="000000">
                <a:alpha val="0"/>
              </a:srgbClr>
            </a:solidFill>
          </p:spPr>
        </p:sp>
        <p:sp>
          <p:nvSpPr>
            <p:cNvPr id="16" name="TextBox 16"/>
            <p:cNvSpPr txBox="1"/>
            <p:nvPr/>
          </p:nvSpPr>
          <p:spPr>
            <a:xfrm>
              <a:off x="0" y="-200025"/>
              <a:ext cx="20281615" cy="3776956"/>
            </a:xfrm>
            <a:prstGeom prst="rect">
              <a:avLst/>
            </a:prstGeom>
          </p:spPr>
          <p:txBody>
            <a:bodyPr lIns="0" tIns="0" rIns="0" bIns="0" rtlCol="0" anchor="ctr"/>
            <a:lstStyle/>
            <a:p>
              <a:pPr algn="ctr">
                <a:lnSpc>
                  <a:spcPts val="6744"/>
                </a:lnSpc>
              </a:pPr>
              <a:r>
                <a:rPr lang="en-US" sz="4015" b="1">
                  <a:solidFill>
                    <a:srgbClr val="010184"/>
                  </a:solidFill>
                  <a:latin typeface="Helvetica World Bold"/>
                  <a:ea typeface="Helvetica World Bold"/>
                  <a:cs typeface="Helvetica World Bold"/>
                  <a:sym typeface="Helvetica World Bold"/>
                </a:rPr>
                <a:t>METHODS</a:t>
              </a:r>
            </a:p>
          </p:txBody>
        </p:sp>
      </p:grpSp>
      <p:grpSp>
        <p:nvGrpSpPr>
          <p:cNvPr id="17" name="Group 17"/>
          <p:cNvGrpSpPr/>
          <p:nvPr/>
        </p:nvGrpSpPr>
        <p:grpSpPr>
          <a:xfrm>
            <a:off x="17268506" y="13763173"/>
            <a:ext cx="14352937" cy="1266158"/>
            <a:chOff x="0" y="0"/>
            <a:chExt cx="19137249" cy="1688211"/>
          </a:xfrm>
        </p:grpSpPr>
        <p:sp>
          <p:nvSpPr>
            <p:cNvPr id="18" name="Freeform 18"/>
            <p:cNvSpPr/>
            <p:nvPr/>
          </p:nvSpPr>
          <p:spPr>
            <a:xfrm>
              <a:off x="0" y="0"/>
              <a:ext cx="19137249" cy="1688211"/>
            </a:xfrm>
            <a:custGeom>
              <a:avLst/>
              <a:gdLst/>
              <a:ahLst/>
              <a:cxnLst/>
              <a:rect l="l" t="t" r="r" b="b"/>
              <a:pathLst>
                <a:path w="19137249" h="1688211">
                  <a:moveTo>
                    <a:pt x="0" y="0"/>
                  </a:moveTo>
                  <a:lnTo>
                    <a:pt x="19137249" y="0"/>
                  </a:lnTo>
                  <a:lnTo>
                    <a:pt x="19137249" y="1688211"/>
                  </a:lnTo>
                  <a:lnTo>
                    <a:pt x="0" y="1688211"/>
                  </a:lnTo>
                  <a:close/>
                </a:path>
              </a:pathLst>
            </a:custGeom>
            <a:solidFill>
              <a:srgbClr val="7BBD35"/>
            </a:solidFill>
          </p:spPr>
        </p:sp>
      </p:grpSp>
      <p:grpSp>
        <p:nvGrpSpPr>
          <p:cNvPr id="19" name="Group 19"/>
          <p:cNvGrpSpPr/>
          <p:nvPr/>
        </p:nvGrpSpPr>
        <p:grpSpPr>
          <a:xfrm>
            <a:off x="17268506" y="12961506"/>
            <a:ext cx="14352968" cy="2705201"/>
            <a:chOff x="0" y="0"/>
            <a:chExt cx="19137291" cy="3606935"/>
          </a:xfrm>
        </p:grpSpPr>
        <p:sp>
          <p:nvSpPr>
            <p:cNvPr id="20" name="Freeform 20"/>
            <p:cNvSpPr/>
            <p:nvPr/>
          </p:nvSpPr>
          <p:spPr>
            <a:xfrm>
              <a:off x="0" y="0"/>
              <a:ext cx="19137291" cy="3606935"/>
            </a:xfrm>
            <a:custGeom>
              <a:avLst/>
              <a:gdLst/>
              <a:ahLst/>
              <a:cxnLst/>
              <a:rect l="l" t="t" r="r" b="b"/>
              <a:pathLst>
                <a:path w="19137291" h="3606935">
                  <a:moveTo>
                    <a:pt x="0" y="0"/>
                  </a:moveTo>
                  <a:lnTo>
                    <a:pt x="19137291" y="0"/>
                  </a:lnTo>
                  <a:lnTo>
                    <a:pt x="19137291" y="3606935"/>
                  </a:lnTo>
                  <a:lnTo>
                    <a:pt x="0" y="3606935"/>
                  </a:lnTo>
                  <a:close/>
                </a:path>
              </a:pathLst>
            </a:custGeom>
            <a:solidFill>
              <a:srgbClr val="000000">
                <a:alpha val="0"/>
              </a:srgbClr>
            </a:solidFill>
          </p:spPr>
        </p:sp>
        <p:sp>
          <p:nvSpPr>
            <p:cNvPr id="21" name="TextBox 21"/>
            <p:cNvSpPr txBox="1"/>
            <p:nvPr/>
          </p:nvSpPr>
          <p:spPr>
            <a:xfrm>
              <a:off x="0" y="-200025"/>
              <a:ext cx="19137291" cy="3806960"/>
            </a:xfrm>
            <a:prstGeom prst="rect">
              <a:avLst/>
            </a:prstGeom>
          </p:spPr>
          <p:txBody>
            <a:bodyPr lIns="0" tIns="0" rIns="0" bIns="0" rtlCol="0" anchor="ctr"/>
            <a:lstStyle/>
            <a:p>
              <a:pPr algn="ctr">
                <a:lnSpc>
                  <a:spcPts val="6744"/>
                </a:lnSpc>
              </a:pPr>
              <a:r>
                <a:rPr lang="en-US" sz="4015" b="1">
                  <a:solidFill>
                    <a:srgbClr val="010184"/>
                  </a:solidFill>
                  <a:latin typeface="Helvetica World Bold"/>
                  <a:ea typeface="Helvetica World Bold"/>
                  <a:cs typeface="Helvetica World Bold"/>
                  <a:sym typeface="Helvetica World Bold"/>
                </a:rPr>
                <a:t>RESULTS and CONCLUSION</a:t>
              </a:r>
            </a:p>
          </p:txBody>
        </p:sp>
      </p:grpSp>
      <p:grpSp>
        <p:nvGrpSpPr>
          <p:cNvPr id="22" name="Group 22"/>
          <p:cNvGrpSpPr/>
          <p:nvPr/>
        </p:nvGrpSpPr>
        <p:grpSpPr>
          <a:xfrm>
            <a:off x="17268506" y="27955158"/>
            <a:ext cx="14352937" cy="1547622"/>
            <a:chOff x="0" y="0"/>
            <a:chExt cx="19137249" cy="2063496"/>
          </a:xfrm>
        </p:grpSpPr>
        <p:sp>
          <p:nvSpPr>
            <p:cNvPr id="23" name="Freeform 23"/>
            <p:cNvSpPr/>
            <p:nvPr/>
          </p:nvSpPr>
          <p:spPr>
            <a:xfrm>
              <a:off x="0" y="0"/>
              <a:ext cx="19137249" cy="2063496"/>
            </a:xfrm>
            <a:custGeom>
              <a:avLst/>
              <a:gdLst/>
              <a:ahLst/>
              <a:cxnLst/>
              <a:rect l="l" t="t" r="r" b="b"/>
              <a:pathLst>
                <a:path w="19137249" h="2063496">
                  <a:moveTo>
                    <a:pt x="0" y="0"/>
                  </a:moveTo>
                  <a:lnTo>
                    <a:pt x="19137249" y="0"/>
                  </a:lnTo>
                  <a:lnTo>
                    <a:pt x="19137249" y="2063496"/>
                  </a:lnTo>
                  <a:lnTo>
                    <a:pt x="0" y="2063496"/>
                  </a:lnTo>
                  <a:close/>
                </a:path>
              </a:pathLst>
            </a:custGeom>
            <a:solidFill>
              <a:srgbClr val="7BBD35"/>
            </a:solidFill>
          </p:spPr>
        </p:sp>
      </p:grpSp>
      <p:grpSp>
        <p:nvGrpSpPr>
          <p:cNvPr id="24" name="Group 24"/>
          <p:cNvGrpSpPr/>
          <p:nvPr/>
        </p:nvGrpSpPr>
        <p:grpSpPr>
          <a:xfrm>
            <a:off x="0" y="0"/>
            <a:ext cx="32399955" cy="7702106"/>
            <a:chOff x="0" y="0"/>
            <a:chExt cx="43199940" cy="10269474"/>
          </a:xfrm>
        </p:grpSpPr>
        <p:sp>
          <p:nvSpPr>
            <p:cNvPr id="25" name="Freeform 25"/>
            <p:cNvSpPr/>
            <p:nvPr/>
          </p:nvSpPr>
          <p:spPr>
            <a:xfrm>
              <a:off x="0" y="0"/>
              <a:ext cx="43199940" cy="10269474"/>
            </a:xfrm>
            <a:custGeom>
              <a:avLst/>
              <a:gdLst/>
              <a:ahLst/>
              <a:cxnLst/>
              <a:rect l="l" t="t" r="r" b="b"/>
              <a:pathLst>
                <a:path w="43199940" h="10269474">
                  <a:moveTo>
                    <a:pt x="0" y="0"/>
                  </a:moveTo>
                  <a:lnTo>
                    <a:pt x="43199940" y="0"/>
                  </a:lnTo>
                  <a:lnTo>
                    <a:pt x="43199940" y="10269474"/>
                  </a:lnTo>
                  <a:lnTo>
                    <a:pt x="0" y="10269474"/>
                  </a:lnTo>
                  <a:lnTo>
                    <a:pt x="0" y="0"/>
                  </a:lnTo>
                  <a:close/>
                </a:path>
              </a:pathLst>
            </a:custGeom>
            <a:blipFill>
              <a:blip r:embed="rId3"/>
              <a:stretch>
                <a:fillRect t="-44484" b="-44484"/>
              </a:stretch>
            </a:blipFill>
          </p:spPr>
        </p:sp>
      </p:grpSp>
      <p:sp>
        <p:nvSpPr>
          <p:cNvPr id="26" name="Freeform 26"/>
          <p:cNvSpPr/>
          <p:nvPr/>
        </p:nvSpPr>
        <p:spPr>
          <a:xfrm>
            <a:off x="0" y="39294775"/>
            <a:ext cx="32400009" cy="3905225"/>
          </a:xfrm>
          <a:custGeom>
            <a:avLst/>
            <a:gdLst/>
            <a:ahLst/>
            <a:cxnLst/>
            <a:rect l="l" t="t" r="r" b="b"/>
            <a:pathLst>
              <a:path w="32400009" h="3905225">
                <a:moveTo>
                  <a:pt x="0" y="0"/>
                </a:moveTo>
                <a:lnTo>
                  <a:pt x="32400009" y="0"/>
                </a:lnTo>
                <a:lnTo>
                  <a:pt x="32400009" y="3905225"/>
                </a:lnTo>
                <a:lnTo>
                  <a:pt x="0" y="3905225"/>
                </a:lnTo>
                <a:lnTo>
                  <a:pt x="0" y="0"/>
                </a:lnTo>
                <a:close/>
              </a:path>
            </a:pathLst>
          </a:custGeom>
          <a:blipFill>
            <a:blip r:embed="rId4">
              <a:extLst>
                <a:ext uri="{96DAC541-7B7A-43D3-8B79-37D633B846F1}">
                  <asvg:svgBlip xmlns:asvg="http://schemas.microsoft.com/office/drawing/2016/SVG/main" r:embed="rId5"/>
                </a:ext>
              </a:extLst>
            </a:blip>
            <a:stretch>
              <a:fillRect l="-5" r="-5"/>
            </a:stretch>
          </a:blipFill>
        </p:spPr>
      </p:sp>
      <p:grpSp>
        <p:nvGrpSpPr>
          <p:cNvPr id="27" name="Group 27"/>
          <p:cNvGrpSpPr/>
          <p:nvPr/>
        </p:nvGrpSpPr>
        <p:grpSpPr>
          <a:xfrm>
            <a:off x="17268506" y="34556039"/>
            <a:ext cx="14352937" cy="1243680"/>
            <a:chOff x="0" y="0"/>
            <a:chExt cx="19137249" cy="1658239"/>
          </a:xfrm>
        </p:grpSpPr>
        <p:sp>
          <p:nvSpPr>
            <p:cNvPr id="28" name="Freeform 28"/>
            <p:cNvSpPr/>
            <p:nvPr/>
          </p:nvSpPr>
          <p:spPr>
            <a:xfrm>
              <a:off x="0" y="0"/>
              <a:ext cx="19137249" cy="1658239"/>
            </a:xfrm>
            <a:custGeom>
              <a:avLst/>
              <a:gdLst/>
              <a:ahLst/>
              <a:cxnLst/>
              <a:rect l="l" t="t" r="r" b="b"/>
              <a:pathLst>
                <a:path w="19137249" h="1658239">
                  <a:moveTo>
                    <a:pt x="0" y="0"/>
                  </a:moveTo>
                  <a:lnTo>
                    <a:pt x="19137249" y="0"/>
                  </a:lnTo>
                  <a:lnTo>
                    <a:pt x="19137249" y="1658239"/>
                  </a:lnTo>
                  <a:lnTo>
                    <a:pt x="0" y="1658239"/>
                  </a:lnTo>
                  <a:close/>
                </a:path>
              </a:pathLst>
            </a:custGeom>
            <a:solidFill>
              <a:srgbClr val="7BBD35"/>
            </a:solidFill>
          </p:spPr>
        </p:sp>
      </p:grpSp>
      <p:grpSp>
        <p:nvGrpSpPr>
          <p:cNvPr id="29" name="Group 29"/>
          <p:cNvGrpSpPr/>
          <p:nvPr/>
        </p:nvGrpSpPr>
        <p:grpSpPr>
          <a:xfrm>
            <a:off x="17268506" y="33658308"/>
            <a:ext cx="14352968" cy="2986654"/>
            <a:chOff x="0" y="0"/>
            <a:chExt cx="19137291" cy="3982206"/>
          </a:xfrm>
        </p:grpSpPr>
        <p:sp>
          <p:nvSpPr>
            <p:cNvPr id="30" name="Freeform 30"/>
            <p:cNvSpPr/>
            <p:nvPr/>
          </p:nvSpPr>
          <p:spPr>
            <a:xfrm>
              <a:off x="0" y="0"/>
              <a:ext cx="19137291" cy="3982206"/>
            </a:xfrm>
            <a:custGeom>
              <a:avLst/>
              <a:gdLst/>
              <a:ahLst/>
              <a:cxnLst/>
              <a:rect l="l" t="t" r="r" b="b"/>
              <a:pathLst>
                <a:path w="19137291" h="3982206">
                  <a:moveTo>
                    <a:pt x="0" y="0"/>
                  </a:moveTo>
                  <a:lnTo>
                    <a:pt x="19137291" y="0"/>
                  </a:lnTo>
                  <a:lnTo>
                    <a:pt x="19137291" y="3982206"/>
                  </a:lnTo>
                  <a:lnTo>
                    <a:pt x="0" y="3982206"/>
                  </a:lnTo>
                  <a:close/>
                </a:path>
              </a:pathLst>
            </a:custGeom>
            <a:solidFill>
              <a:srgbClr val="000000">
                <a:alpha val="0"/>
              </a:srgbClr>
            </a:solidFill>
          </p:spPr>
        </p:sp>
        <p:sp>
          <p:nvSpPr>
            <p:cNvPr id="31" name="TextBox 31"/>
            <p:cNvSpPr txBox="1"/>
            <p:nvPr/>
          </p:nvSpPr>
          <p:spPr>
            <a:xfrm>
              <a:off x="0" y="-200025"/>
              <a:ext cx="19137291" cy="4182231"/>
            </a:xfrm>
            <a:prstGeom prst="rect">
              <a:avLst/>
            </a:prstGeom>
          </p:spPr>
          <p:txBody>
            <a:bodyPr lIns="0" tIns="0" rIns="0" bIns="0" rtlCol="0" anchor="ctr"/>
            <a:lstStyle/>
            <a:p>
              <a:pPr algn="ctr">
                <a:lnSpc>
                  <a:spcPts val="6744"/>
                </a:lnSpc>
              </a:pPr>
              <a:r>
                <a:rPr lang="en-US" sz="4015" b="1">
                  <a:solidFill>
                    <a:srgbClr val="010184"/>
                  </a:solidFill>
                  <a:latin typeface="Helvetica World Bold"/>
                  <a:ea typeface="Helvetica World Bold"/>
                  <a:cs typeface="Helvetica World Bold"/>
                  <a:sym typeface="Helvetica World Bold"/>
                </a:rPr>
                <a:t>ACKNOWLEDGEMENTS</a:t>
              </a:r>
            </a:p>
          </p:txBody>
        </p:sp>
      </p:grpSp>
      <p:grpSp>
        <p:nvGrpSpPr>
          <p:cNvPr id="32" name="Group 32"/>
          <p:cNvGrpSpPr/>
          <p:nvPr/>
        </p:nvGrpSpPr>
        <p:grpSpPr>
          <a:xfrm>
            <a:off x="16872019" y="27334046"/>
            <a:ext cx="14352968" cy="2682698"/>
            <a:chOff x="0" y="0"/>
            <a:chExt cx="19137291" cy="3576931"/>
          </a:xfrm>
        </p:grpSpPr>
        <p:sp>
          <p:nvSpPr>
            <p:cNvPr id="33" name="Freeform 33"/>
            <p:cNvSpPr/>
            <p:nvPr/>
          </p:nvSpPr>
          <p:spPr>
            <a:xfrm>
              <a:off x="0" y="0"/>
              <a:ext cx="19137291" cy="3576931"/>
            </a:xfrm>
            <a:custGeom>
              <a:avLst/>
              <a:gdLst/>
              <a:ahLst/>
              <a:cxnLst/>
              <a:rect l="l" t="t" r="r" b="b"/>
              <a:pathLst>
                <a:path w="19137291" h="3576931">
                  <a:moveTo>
                    <a:pt x="0" y="0"/>
                  </a:moveTo>
                  <a:lnTo>
                    <a:pt x="19137291" y="0"/>
                  </a:lnTo>
                  <a:lnTo>
                    <a:pt x="19137291" y="3576931"/>
                  </a:lnTo>
                  <a:lnTo>
                    <a:pt x="0" y="3576931"/>
                  </a:lnTo>
                  <a:close/>
                </a:path>
              </a:pathLst>
            </a:custGeom>
            <a:solidFill>
              <a:srgbClr val="000000">
                <a:alpha val="0"/>
              </a:srgbClr>
            </a:solidFill>
          </p:spPr>
        </p:sp>
        <p:sp>
          <p:nvSpPr>
            <p:cNvPr id="34" name="TextBox 34"/>
            <p:cNvSpPr txBox="1"/>
            <p:nvPr/>
          </p:nvSpPr>
          <p:spPr>
            <a:xfrm>
              <a:off x="0" y="-200025"/>
              <a:ext cx="19137291" cy="3776956"/>
            </a:xfrm>
            <a:prstGeom prst="rect">
              <a:avLst/>
            </a:prstGeom>
          </p:spPr>
          <p:txBody>
            <a:bodyPr lIns="0" tIns="0" rIns="0" bIns="0" rtlCol="0" anchor="ctr"/>
            <a:lstStyle/>
            <a:p>
              <a:pPr algn="ctr">
                <a:lnSpc>
                  <a:spcPts val="6744"/>
                </a:lnSpc>
              </a:pPr>
              <a:r>
                <a:rPr lang="en-US" sz="4015" b="1">
                  <a:solidFill>
                    <a:srgbClr val="010184"/>
                  </a:solidFill>
                  <a:latin typeface="Helvetica World Bold"/>
                  <a:ea typeface="Helvetica World Bold"/>
                  <a:cs typeface="Helvetica World Bold"/>
                  <a:sym typeface="Helvetica World Bold"/>
                </a:rPr>
                <a:t>REFERENCES</a:t>
              </a:r>
            </a:p>
          </p:txBody>
        </p:sp>
      </p:grpSp>
      <p:grpSp>
        <p:nvGrpSpPr>
          <p:cNvPr id="35" name="Group 35"/>
          <p:cNvGrpSpPr/>
          <p:nvPr/>
        </p:nvGrpSpPr>
        <p:grpSpPr>
          <a:xfrm>
            <a:off x="6815338" y="41088491"/>
            <a:ext cx="2836545" cy="1897571"/>
            <a:chOff x="0" y="0"/>
            <a:chExt cx="3782060" cy="2530094"/>
          </a:xfrm>
        </p:grpSpPr>
        <p:sp>
          <p:nvSpPr>
            <p:cNvPr id="36" name="Freeform 36"/>
            <p:cNvSpPr/>
            <p:nvPr/>
          </p:nvSpPr>
          <p:spPr>
            <a:xfrm>
              <a:off x="0" y="0"/>
              <a:ext cx="3782060" cy="2530094"/>
            </a:xfrm>
            <a:custGeom>
              <a:avLst/>
              <a:gdLst/>
              <a:ahLst/>
              <a:cxnLst/>
              <a:rect l="l" t="t" r="r" b="b"/>
              <a:pathLst>
                <a:path w="3782060" h="2530094">
                  <a:moveTo>
                    <a:pt x="0" y="0"/>
                  </a:moveTo>
                  <a:lnTo>
                    <a:pt x="3782060" y="0"/>
                  </a:lnTo>
                  <a:lnTo>
                    <a:pt x="3782060" y="2530094"/>
                  </a:lnTo>
                  <a:lnTo>
                    <a:pt x="0" y="2530094"/>
                  </a:lnTo>
                  <a:lnTo>
                    <a:pt x="0" y="0"/>
                  </a:lnTo>
                  <a:close/>
                </a:path>
              </a:pathLst>
            </a:custGeom>
            <a:blipFill>
              <a:blip r:embed="rId6"/>
              <a:stretch>
                <a:fillRect t="-183" b="-183"/>
              </a:stretch>
            </a:blipFill>
          </p:spPr>
        </p:sp>
      </p:grpSp>
      <p:sp>
        <p:nvSpPr>
          <p:cNvPr id="37" name="Freeform 37"/>
          <p:cNvSpPr/>
          <p:nvPr/>
        </p:nvSpPr>
        <p:spPr>
          <a:xfrm>
            <a:off x="11055155" y="41118104"/>
            <a:ext cx="1916622" cy="1943156"/>
          </a:xfrm>
          <a:custGeom>
            <a:avLst/>
            <a:gdLst/>
            <a:ahLst/>
            <a:cxnLst/>
            <a:rect l="l" t="t" r="r" b="b"/>
            <a:pathLst>
              <a:path w="1916622" h="1943156">
                <a:moveTo>
                  <a:pt x="0" y="0"/>
                </a:moveTo>
                <a:lnTo>
                  <a:pt x="1916623" y="0"/>
                </a:lnTo>
                <a:lnTo>
                  <a:pt x="1916623" y="1943156"/>
                </a:lnTo>
                <a:lnTo>
                  <a:pt x="0" y="1943156"/>
                </a:lnTo>
                <a:lnTo>
                  <a:pt x="0" y="0"/>
                </a:lnTo>
                <a:close/>
              </a:path>
            </a:pathLst>
          </a:custGeom>
          <a:blipFill>
            <a:blip r:embed="rId7"/>
            <a:stretch>
              <a:fillRect/>
            </a:stretch>
          </a:blipFill>
        </p:spPr>
      </p:sp>
      <p:sp>
        <p:nvSpPr>
          <p:cNvPr id="38" name="Freeform 38"/>
          <p:cNvSpPr/>
          <p:nvPr/>
        </p:nvSpPr>
        <p:spPr>
          <a:xfrm>
            <a:off x="22003430" y="40852962"/>
            <a:ext cx="5053221" cy="2661363"/>
          </a:xfrm>
          <a:custGeom>
            <a:avLst/>
            <a:gdLst/>
            <a:ahLst/>
            <a:cxnLst/>
            <a:rect l="l" t="t" r="r" b="b"/>
            <a:pathLst>
              <a:path w="5053221" h="2661363">
                <a:moveTo>
                  <a:pt x="0" y="0"/>
                </a:moveTo>
                <a:lnTo>
                  <a:pt x="5053221" y="0"/>
                </a:lnTo>
                <a:lnTo>
                  <a:pt x="5053221" y="2661363"/>
                </a:lnTo>
                <a:lnTo>
                  <a:pt x="0" y="2661363"/>
                </a:lnTo>
                <a:lnTo>
                  <a:pt x="0" y="0"/>
                </a:lnTo>
                <a:close/>
              </a:path>
            </a:pathLst>
          </a:custGeom>
          <a:blipFill>
            <a:blip r:embed="rId8"/>
            <a:stretch>
              <a:fillRect/>
            </a:stretch>
          </a:blipFill>
        </p:spPr>
      </p:sp>
      <p:sp>
        <p:nvSpPr>
          <p:cNvPr id="39" name="Freeform 39"/>
          <p:cNvSpPr/>
          <p:nvPr/>
        </p:nvSpPr>
        <p:spPr>
          <a:xfrm>
            <a:off x="14581424" y="41118104"/>
            <a:ext cx="1870295" cy="1867957"/>
          </a:xfrm>
          <a:custGeom>
            <a:avLst/>
            <a:gdLst/>
            <a:ahLst/>
            <a:cxnLst/>
            <a:rect l="l" t="t" r="r" b="b"/>
            <a:pathLst>
              <a:path w="1870295" h="1867957">
                <a:moveTo>
                  <a:pt x="0" y="0"/>
                </a:moveTo>
                <a:lnTo>
                  <a:pt x="1870296" y="0"/>
                </a:lnTo>
                <a:lnTo>
                  <a:pt x="1870296" y="1867957"/>
                </a:lnTo>
                <a:lnTo>
                  <a:pt x="0" y="1867957"/>
                </a:lnTo>
                <a:lnTo>
                  <a:pt x="0" y="0"/>
                </a:lnTo>
                <a:close/>
              </a:path>
            </a:pathLst>
          </a:custGeom>
          <a:blipFill>
            <a:blip r:embed="rId9"/>
            <a:stretch>
              <a:fillRect/>
            </a:stretch>
          </a:blipFill>
        </p:spPr>
      </p:sp>
      <p:sp>
        <p:nvSpPr>
          <p:cNvPr id="40" name="Freeform 40"/>
          <p:cNvSpPr/>
          <p:nvPr/>
        </p:nvSpPr>
        <p:spPr>
          <a:xfrm>
            <a:off x="17765902" y="40548558"/>
            <a:ext cx="3626461" cy="2647317"/>
          </a:xfrm>
          <a:custGeom>
            <a:avLst/>
            <a:gdLst/>
            <a:ahLst/>
            <a:cxnLst/>
            <a:rect l="l" t="t" r="r" b="b"/>
            <a:pathLst>
              <a:path w="3626461" h="2647317">
                <a:moveTo>
                  <a:pt x="0" y="0"/>
                </a:moveTo>
                <a:lnTo>
                  <a:pt x="3626462" y="0"/>
                </a:lnTo>
                <a:lnTo>
                  <a:pt x="3626462" y="2647317"/>
                </a:lnTo>
                <a:lnTo>
                  <a:pt x="0" y="2647317"/>
                </a:lnTo>
                <a:lnTo>
                  <a:pt x="0" y="0"/>
                </a:lnTo>
                <a:close/>
              </a:path>
            </a:pathLst>
          </a:custGeom>
          <a:blipFill>
            <a:blip r:embed="rId10"/>
            <a:stretch>
              <a:fillRect/>
            </a:stretch>
          </a:blipFill>
        </p:spPr>
      </p:sp>
      <p:sp>
        <p:nvSpPr>
          <p:cNvPr id="41" name="TextBox 41"/>
          <p:cNvSpPr txBox="1"/>
          <p:nvPr/>
        </p:nvSpPr>
        <p:spPr>
          <a:xfrm>
            <a:off x="3240000" y="10533522"/>
            <a:ext cx="27264038" cy="1020674"/>
          </a:xfrm>
          <a:prstGeom prst="rect">
            <a:avLst/>
          </a:prstGeom>
        </p:spPr>
        <p:txBody>
          <a:bodyPr lIns="0" tIns="0" rIns="0" bIns="0" rtlCol="0" anchor="t">
            <a:spAutoFit/>
          </a:bodyPr>
          <a:lstStyle/>
          <a:p>
            <a:pPr algn="ctr">
              <a:lnSpc>
                <a:spcPts val="7832"/>
              </a:lnSpc>
            </a:pPr>
            <a:r>
              <a:rPr lang="en-US" sz="6098" b="1">
                <a:solidFill>
                  <a:srgbClr val="7BBD35"/>
                </a:solidFill>
                <a:latin typeface="Nunito Bold"/>
                <a:ea typeface="Nunito Bold"/>
                <a:cs typeface="Nunito Bold"/>
                <a:sym typeface="Nunito Bold"/>
              </a:rPr>
              <a:t>TITLE</a:t>
            </a:r>
          </a:p>
        </p:txBody>
      </p:sp>
      <p:sp>
        <p:nvSpPr>
          <p:cNvPr id="42" name="TextBox 42"/>
          <p:cNvSpPr txBox="1"/>
          <p:nvPr/>
        </p:nvSpPr>
        <p:spPr>
          <a:xfrm>
            <a:off x="5893196" y="11081919"/>
            <a:ext cx="21117047" cy="1463167"/>
          </a:xfrm>
          <a:prstGeom prst="rect">
            <a:avLst/>
          </a:prstGeom>
        </p:spPr>
        <p:txBody>
          <a:bodyPr lIns="0" tIns="0" rIns="0" bIns="0" rtlCol="0" anchor="t">
            <a:spAutoFit/>
          </a:bodyPr>
          <a:lstStyle/>
          <a:p>
            <a:pPr algn="ctr">
              <a:lnSpc>
                <a:spcPts val="10079"/>
              </a:lnSpc>
            </a:pPr>
            <a:r>
              <a:rPr lang="en-US" sz="6000">
                <a:solidFill>
                  <a:srgbClr val="1C395D"/>
                </a:solidFill>
                <a:latin typeface="Helvetica World"/>
                <a:ea typeface="Helvetica World"/>
                <a:cs typeface="Helvetica World"/>
                <a:sym typeface="Helvetica World"/>
              </a:rPr>
              <a:t>SUBTITLE</a:t>
            </a:r>
          </a:p>
        </p:txBody>
      </p:sp>
      <p:sp>
        <p:nvSpPr>
          <p:cNvPr id="43" name="TextBox 43"/>
          <p:cNvSpPr txBox="1"/>
          <p:nvPr/>
        </p:nvSpPr>
        <p:spPr>
          <a:xfrm>
            <a:off x="8233610" y="7890579"/>
            <a:ext cx="18069792" cy="1899937"/>
          </a:xfrm>
          <a:prstGeom prst="rect">
            <a:avLst/>
          </a:prstGeom>
        </p:spPr>
        <p:txBody>
          <a:bodyPr lIns="0" tIns="0" rIns="0" bIns="0" rtlCol="0" anchor="t">
            <a:spAutoFit/>
          </a:bodyPr>
          <a:lstStyle/>
          <a:p>
            <a:pPr algn="ctr">
              <a:lnSpc>
                <a:spcPts val="6715"/>
              </a:lnSpc>
            </a:pPr>
            <a:r>
              <a:rPr lang="en-US" sz="3999" b="1">
                <a:solidFill>
                  <a:srgbClr val="1C395D"/>
                </a:solidFill>
                <a:latin typeface="Helvetica World Bold"/>
                <a:ea typeface="Helvetica World Bold"/>
                <a:cs typeface="Helvetica World Bold"/>
                <a:sym typeface="Helvetica World Bold"/>
              </a:rPr>
              <a:t>AUTHOR¹</a:t>
            </a:r>
            <a:r>
              <a:rPr lang="en-US" sz="3999">
                <a:solidFill>
                  <a:srgbClr val="1C395D"/>
                </a:solidFill>
                <a:latin typeface="Helvetica World"/>
                <a:ea typeface="Helvetica World"/>
                <a:cs typeface="Helvetica World"/>
                <a:sym typeface="Helvetica World"/>
              </a:rPr>
              <a:t>:</a:t>
            </a:r>
            <a:r>
              <a:rPr lang="en-US" sz="3999" b="1">
                <a:solidFill>
                  <a:srgbClr val="1C395D"/>
                </a:solidFill>
                <a:latin typeface="Helvetica World Bold"/>
                <a:ea typeface="Helvetica World Bold"/>
                <a:cs typeface="Helvetica World Bold"/>
                <a:sym typeface="Helvetica World Bold"/>
              </a:rPr>
              <a:t> </a:t>
            </a:r>
            <a:r>
              <a:rPr lang="en-US" sz="3999">
                <a:solidFill>
                  <a:srgbClr val="1C395D"/>
                </a:solidFill>
                <a:latin typeface="Helvetica World"/>
                <a:ea typeface="Helvetica World"/>
                <a:cs typeface="Helvetica World"/>
                <a:sym typeface="Helvetica World"/>
              </a:rPr>
              <a:t>email@email.com; </a:t>
            </a:r>
            <a:r>
              <a:rPr lang="en-US" sz="3999" b="1">
                <a:solidFill>
                  <a:srgbClr val="1C395D"/>
                </a:solidFill>
                <a:latin typeface="Helvetica World Bold"/>
                <a:ea typeface="Helvetica World Bold"/>
                <a:cs typeface="Helvetica World Bold"/>
                <a:sym typeface="Helvetica World Bold"/>
              </a:rPr>
              <a:t>AUTHOR²</a:t>
            </a:r>
            <a:r>
              <a:rPr lang="en-US" sz="3999">
                <a:solidFill>
                  <a:srgbClr val="1C395D"/>
                </a:solidFill>
                <a:latin typeface="Helvetica World"/>
                <a:ea typeface="Helvetica World"/>
                <a:cs typeface="Helvetica World"/>
                <a:sym typeface="Helvetica World"/>
              </a:rPr>
              <a:t>: email@email.com</a:t>
            </a:r>
          </a:p>
          <a:p>
            <a:pPr algn="ctr">
              <a:lnSpc>
                <a:spcPts val="6719"/>
              </a:lnSpc>
            </a:pPr>
            <a:r>
              <a:rPr lang="en-US" sz="3999">
                <a:solidFill>
                  <a:srgbClr val="1C395D"/>
                </a:solidFill>
                <a:latin typeface="Helvetica World"/>
                <a:ea typeface="Helvetica World"/>
                <a:cs typeface="Helvetica World"/>
                <a:sym typeface="Helvetica World"/>
              </a:rPr>
              <a:t>¹University/Institution; ²University/Institution</a:t>
            </a:r>
          </a:p>
        </p:txBody>
      </p:sp>
      <p:sp>
        <p:nvSpPr>
          <p:cNvPr id="44" name="TextBox 44"/>
          <p:cNvSpPr txBox="1"/>
          <p:nvPr/>
        </p:nvSpPr>
        <p:spPr>
          <a:xfrm>
            <a:off x="867824" y="15260595"/>
            <a:ext cx="15332176" cy="3823734"/>
          </a:xfrm>
          <a:prstGeom prst="rect">
            <a:avLst/>
          </a:prstGeom>
        </p:spPr>
        <p:txBody>
          <a:bodyPr lIns="0" tIns="0" rIns="0" bIns="0" rtlCol="0" anchor="t">
            <a:spAutoFit/>
          </a:bodyPr>
          <a:lstStyle/>
          <a:p>
            <a:pPr algn="just">
              <a:lnSpc>
                <a:spcPts val="5673"/>
              </a:lnSpc>
            </a:pPr>
            <a:r>
              <a:rPr lang="en-US" sz="3378">
                <a:solidFill>
                  <a:srgbClr val="000000"/>
                </a:solidFill>
                <a:latin typeface="Helvetica World"/>
                <a:ea typeface="Helvetica World"/>
                <a:cs typeface="Helvetica World"/>
                <a:sym typeface="Helvetica Worl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p>
        </p:txBody>
      </p:sp>
      <p:sp>
        <p:nvSpPr>
          <p:cNvPr id="45" name="TextBox 45"/>
          <p:cNvSpPr txBox="1"/>
          <p:nvPr/>
        </p:nvSpPr>
        <p:spPr>
          <a:xfrm>
            <a:off x="988789" y="23092407"/>
            <a:ext cx="15211211" cy="2348151"/>
          </a:xfrm>
          <a:prstGeom prst="rect">
            <a:avLst/>
          </a:prstGeom>
        </p:spPr>
        <p:txBody>
          <a:bodyPr lIns="0" tIns="0" rIns="0" bIns="0" rtlCol="0" anchor="t">
            <a:spAutoFit/>
          </a:bodyPr>
          <a:lstStyle/>
          <a:p>
            <a:pPr algn="just">
              <a:lnSpc>
                <a:spcPts val="5555"/>
              </a:lnSpc>
            </a:pPr>
            <a:r>
              <a:rPr lang="en-US" sz="3307">
                <a:solidFill>
                  <a:srgbClr val="000000"/>
                </a:solidFill>
                <a:latin typeface="Helvetica World"/>
                <a:ea typeface="Helvetica World"/>
                <a:cs typeface="Helvetica World"/>
                <a:sym typeface="Helvetica World"/>
              </a:rPr>
              <a:t>Texto texto texto texto texto texto texto texto texto texto texto texto texto texto texto texto texto texto texto texto texto texto texto texto texto texto texto texto texto texto texto.</a:t>
            </a:r>
          </a:p>
        </p:txBody>
      </p:sp>
      <p:sp>
        <p:nvSpPr>
          <p:cNvPr id="46" name="TextBox 46"/>
          <p:cNvSpPr txBox="1"/>
          <p:nvPr/>
        </p:nvSpPr>
        <p:spPr>
          <a:xfrm>
            <a:off x="1090318" y="29598880"/>
            <a:ext cx="15109682" cy="2348151"/>
          </a:xfrm>
          <a:prstGeom prst="rect">
            <a:avLst/>
          </a:prstGeom>
        </p:spPr>
        <p:txBody>
          <a:bodyPr lIns="0" tIns="0" rIns="0" bIns="0" rtlCol="0" anchor="t">
            <a:spAutoFit/>
          </a:bodyPr>
          <a:lstStyle/>
          <a:p>
            <a:pPr algn="just">
              <a:lnSpc>
                <a:spcPts val="5555"/>
              </a:lnSpc>
            </a:pPr>
            <a:r>
              <a:rPr lang="en-US" sz="3307">
                <a:solidFill>
                  <a:srgbClr val="000000"/>
                </a:solidFill>
                <a:latin typeface="Helvetica World"/>
                <a:ea typeface="Helvetica World"/>
                <a:cs typeface="Helvetica World"/>
                <a:sym typeface="Helvetica World"/>
              </a:rPr>
              <a:t>Texto texto texto texto texto texto texto texto texto texto texto texto texto texto texto texto texto texto texto texto texto texto texto texto texto texto texto texto texto texto texto.</a:t>
            </a:r>
          </a:p>
        </p:txBody>
      </p:sp>
      <p:sp>
        <p:nvSpPr>
          <p:cNvPr id="47" name="TextBox 47"/>
          <p:cNvSpPr txBox="1"/>
          <p:nvPr/>
        </p:nvSpPr>
        <p:spPr>
          <a:xfrm>
            <a:off x="17268506" y="29902838"/>
            <a:ext cx="14352968" cy="2348151"/>
          </a:xfrm>
          <a:prstGeom prst="rect">
            <a:avLst/>
          </a:prstGeom>
        </p:spPr>
        <p:txBody>
          <a:bodyPr lIns="0" tIns="0" rIns="0" bIns="0" rtlCol="0" anchor="t">
            <a:spAutoFit/>
          </a:bodyPr>
          <a:lstStyle/>
          <a:p>
            <a:pPr algn="just">
              <a:lnSpc>
                <a:spcPts val="5555"/>
              </a:lnSpc>
            </a:pPr>
            <a:r>
              <a:rPr lang="en-US" sz="3307">
                <a:solidFill>
                  <a:srgbClr val="000000"/>
                </a:solidFill>
                <a:latin typeface="Helvetica World"/>
                <a:ea typeface="Helvetica World"/>
                <a:cs typeface="Helvetica World"/>
                <a:sym typeface="Helvetica World"/>
              </a:rPr>
              <a:t>Texto texto texto texto texto texto texto texto texto texto texto texto texto texto texto texto texto texto texto texto texto texto texto texto texto texto texto texto texto texto texto.</a:t>
            </a:r>
          </a:p>
        </p:txBody>
      </p:sp>
      <p:sp>
        <p:nvSpPr>
          <p:cNvPr id="48" name="TextBox 48"/>
          <p:cNvSpPr txBox="1"/>
          <p:nvPr/>
        </p:nvSpPr>
        <p:spPr>
          <a:xfrm>
            <a:off x="17268506" y="15022145"/>
            <a:ext cx="10288898" cy="953151"/>
          </a:xfrm>
          <a:prstGeom prst="rect">
            <a:avLst/>
          </a:prstGeom>
        </p:spPr>
        <p:txBody>
          <a:bodyPr lIns="0" tIns="0" rIns="0" bIns="0" rtlCol="0" anchor="t">
            <a:spAutoFit/>
          </a:bodyPr>
          <a:lstStyle/>
          <a:p>
            <a:pPr algn="just">
              <a:lnSpc>
                <a:spcPts val="5555"/>
              </a:lnSpc>
            </a:pPr>
            <a:r>
              <a:rPr lang="en-US" sz="3307">
                <a:solidFill>
                  <a:srgbClr val="000000"/>
                </a:solidFill>
                <a:latin typeface="Helvetica World"/>
                <a:ea typeface="Helvetica World"/>
                <a:cs typeface="Helvetica World"/>
                <a:sym typeface="Helvetica World"/>
              </a:rPr>
              <a:t>Gráficos, imagens, texto....</a:t>
            </a:r>
          </a:p>
        </p:txBody>
      </p:sp>
      <p:sp>
        <p:nvSpPr>
          <p:cNvPr id="49" name="TextBox 49"/>
          <p:cNvSpPr txBox="1"/>
          <p:nvPr/>
        </p:nvSpPr>
        <p:spPr>
          <a:xfrm>
            <a:off x="17268506" y="36295011"/>
            <a:ext cx="14352968" cy="2348151"/>
          </a:xfrm>
          <a:prstGeom prst="rect">
            <a:avLst/>
          </a:prstGeom>
        </p:spPr>
        <p:txBody>
          <a:bodyPr lIns="0" tIns="0" rIns="0" bIns="0" rtlCol="0" anchor="t">
            <a:spAutoFit/>
          </a:bodyPr>
          <a:lstStyle/>
          <a:p>
            <a:pPr algn="just">
              <a:lnSpc>
                <a:spcPts val="5555"/>
              </a:lnSpc>
            </a:pPr>
            <a:r>
              <a:rPr lang="en-US" sz="3307">
                <a:solidFill>
                  <a:srgbClr val="000000"/>
                </a:solidFill>
                <a:latin typeface="Helvetica World"/>
                <a:ea typeface="Helvetica World"/>
                <a:cs typeface="Helvetica World"/>
                <a:sym typeface="Helvetica World"/>
              </a:rPr>
              <a:t>Texto texto texto texto texto texto texto texto texto texto texto texto texto texto texto texto texto texto texto texto texto texto texto texto texto texto texto texto texto texto texto.</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601</Words>
  <Application>Microsoft Office PowerPoint</Application>
  <PresentationFormat>Personalizar</PresentationFormat>
  <Paragraphs>46</Paragraphs>
  <Slides>2</Slides>
  <Notes>1</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2</vt:i4>
      </vt:variant>
    </vt:vector>
  </HeadingPairs>
  <TitlesOfParts>
    <vt:vector size="8" baseType="lpstr">
      <vt:lpstr>Helvetica World</vt:lpstr>
      <vt:lpstr>Helvetica World Bold</vt:lpstr>
      <vt:lpstr>Calibri</vt:lpstr>
      <vt:lpstr>Arial</vt:lpstr>
      <vt:lpstr>Nunito Bold</vt:lpstr>
      <vt:lpstr>Office Theme</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DOC-20251105-WA0024.</dc:title>
  <dc:creator>Neiva De Souza</dc:creator>
  <cp:lastModifiedBy>Neiva De Souza</cp:lastModifiedBy>
  <cp:revision>2</cp:revision>
  <dcterms:created xsi:type="dcterms:W3CDTF">2006-08-16T00:00:00Z</dcterms:created>
  <dcterms:modified xsi:type="dcterms:W3CDTF">2025-11-06T13:19:41Z</dcterms:modified>
  <dc:identifier>DAG37G2v-TM</dc:identifier>
</cp:coreProperties>
</file>