
<file path=[Content_Types].xml><?xml version="1.0" encoding="utf-8"?>
<Types xmlns="http://schemas.openxmlformats.org/package/2006/content-types">
  <Default ContentType="application/vnd.openxmlformats-officedocument.spreadsheetml.sheet" Extension="xlsx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ms-office.chartcolorstyle+xml" PartName="/ppt/charts/color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drawingml.chart+xml" PartName="/ppt/charts/chart1.xml"/>
  <Override ContentType="application/vnd.openxmlformats-officedocument.presentationml.notesSlide+xml" PartName="/ppt/notesSlides/notesSlide1.xml"/>
  <Override ContentType="application/binary" PartName="/ppt/metadata"/>
  <Override ContentType="application/vnd.openxmlformats-officedocument.presentationml.notesMaster+xml" PartName="/ppt/notesMasters/notesMaster1.xml"/>
  <Override ContentType="application/vnd.ms-office.chartstyle+xml" PartName="/ppt/charts/style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43200625" cx="323992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6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gr5rwDzwLXB2DI1/HNio4CzBAh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6" orient="horz"/>
        <p:guide pos="1020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charts/_rels/chart1.xml.rels><?xml version="1.0" encoding="UTF-8" standalone="yes"?>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AA-4998-8BE1-9B92A59D776C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AA-4998-8BE1-9B92A59D776C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AA-4998-8BE1-9B92A59D77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30172415"/>
        <c:axId val="2030167839"/>
      </c:barChart>
      <c:catAx>
        <c:axId val="2030172415"/>
        <c:scaling>
          <c:orientation val="minMax"/>
        </c:scaling>
        <c:delete val="0"/>
        <c:axPos val="b"/>
        <c:title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35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30167839"/>
        <c:crosses val="autoZero"/>
        <c:auto val="1"/>
        <c:lblAlgn val="ctr"/>
        <c:lblOffset val="100"/>
        <c:noMultiLvlLbl val="0"/>
      </c:catAx>
      <c:valAx>
        <c:axId val="2030167839"/>
        <c:scaling>
          <c:orientation val="minMax"/>
        </c:scaling>
        <c:delete val="0"/>
        <c:axPos val="l"/>
        <c:title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35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301724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494440" y="11233181"/>
            <a:ext cx="27410408" cy="279443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8373518" y="17112258"/>
            <a:ext cx="36610544" cy="69860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5801170" y="10328657"/>
            <a:ext cx="36610544" cy="205532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7086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b="1" sz="8504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b="1" sz="7086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b="1" sz="6378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b="1" sz="8504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b="1" sz="7086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b="1" sz="6378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948563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indent="-858583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indent="-768604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indent="-678561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indent="-678561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indent="-67856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indent="-67856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indent="-67856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indent="-67856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Calibri"/>
              <a:buNone/>
              <a:defRPr b="0" i="0" sz="1558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858583" lvl="0" marL="457200" marR="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b="0" i="0" sz="992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8604" lvl="1" marL="9144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b="0" i="0" sz="85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78561" lvl="2" marL="13716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b="0" i="0" sz="708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633603" lvl="3" marL="18288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633603" lvl="4" marL="22860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633603" lvl="5" marL="27432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633603" lvl="6" marL="32004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633603" lvl="7" marL="36576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633603" lvl="8" marL="41148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1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1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1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1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1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1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1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1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1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1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1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1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1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1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1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1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chart" Target="../charts/chart1.xml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32399288" cy="4762500"/>
          </a:xfrm>
          <a:prstGeom prst="rect">
            <a:avLst/>
          </a:prstGeom>
          <a:solidFill>
            <a:srgbClr val="B0D789"/>
          </a:solidFill>
          <a:ln cap="flat" cmpd="sng" w="12700">
            <a:solidFill>
              <a:srgbClr val="B0D78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143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9276" y="544358"/>
            <a:ext cx="2964121" cy="3671637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/>
          <p:nvPr/>
        </p:nvSpPr>
        <p:spPr>
          <a:xfrm>
            <a:off x="3870038" y="624341"/>
            <a:ext cx="15648322" cy="3477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27º Congresso de Biólogos do CRBio-01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5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“A Biologia impulsionando um futuro sustentável”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29 a 31 de agosto de 2024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Universidade do Estado de Mato Grosso, Cáceres - MT</a:t>
            </a:r>
            <a:endParaRPr b="0" i="0" sz="5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855521" y="5194423"/>
            <a:ext cx="31008021" cy="196861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1" lang="en-US" sz="12500">
                <a:solidFill>
                  <a:schemeClr val="dk1"/>
                </a:solidFill>
              </a:rPr>
              <a:t>ítulo do trabalho</a:t>
            </a:r>
            <a:endParaRPr b="1" i="0" sz="12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1973608" y="7163684"/>
            <a:ext cx="28450500" cy="158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Autor(es)</a:t>
            </a:r>
            <a:r>
              <a:rPr b="0" baseline="30000" i="0" lang="en-US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r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r>
              <a:rPr b="0" i="0" lang="en-US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ínculo (s) institucional (is)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0" i="0" lang="en-US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</a:t>
            </a:r>
            <a:r>
              <a:rPr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-mail de contato</a:t>
            </a:r>
            <a:r>
              <a:rPr b="0" i="0" lang="en-US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>
            <p:ph idx="11" type="ftr"/>
          </p:nvPr>
        </p:nvSpPr>
        <p:spPr>
          <a:xfrm>
            <a:off x="1" y="42329101"/>
            <a:ext cx="32399288" cy="871538"/>
          </a:xfrm>
          <a:prstGeom prst="rect">
            <a:avLst/>
          </a:prstGeom>
          <a:solidFill>
            <a:srgbClr val="B0D789"/>
          </a:solidFill>
          <a:ln cap="flat" cmpd="sng" w="9525">
            <a:solidFill>
              <a:srgbClr val="B0D7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chemeClr val="dk1"/>
                </a:solidFill>
              </a:rPr>
              <a:t>27° ConBio – 29 a 31 de Agosto de 2025</a:t>
            </a:r>
            <a:endParaRPr sz="4800">
              <a:solidFill>
                <a:schemeClr val="dk1"/>
              </a:solidFill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962795" y="26571376"/>
            <a:ext cx="14681228" cy="4689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375" spcFirstLastPara="1" rIns="91375" wrap="square" tIns="45675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resultados obtidos devem ser apresentados de forma sucinta. Tabelas e gráficos devem seguir os mesmos critérios das figuras, centralizados na página com legendas seguindo a numeração em ordem crescente.</a:t>
            </a:r>
            <a:endParaRPr b="1" i="0" sz="5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911930" y="11148244"/>
            <a:ext cx="14759999" cy="4227404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introdução deve ser concisa, apresentando o contexto do trabalho, as motivações e a sua importância para a sociedade, para a área de estudo ou para o público-alvo. </a:t>
            </a:r>
            <a:endParaRPr b="0" i="0" sz="5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t/>
            </a:r>
            <a:endParaRPr b="0" i="0" sz="5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911929" y="21441500"/>
            <a:ext cx="14732093" cy="3224768"/>
          </a:xfrm>
          <a:prstGeom prst="rect">
            <a:avLst/>
          </a:prstGeom>
          <a:noFill/>
          <a:ln>
            <a:noFill/>
          </a:ln>
        </p:spPr>
        <p:txBody>
          <a:bodyPr anchorCtr="0" anchor="t" bIns="215875" lIns="431800" spcFirstLastPara="1" rIns="431800" wrap="square" tIns="2158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Descrição dos métodos do trabalho, as etapas de execução, a organização da equipe, os materiais utilizados, etc. </a:t>
            </a:r>
            <a:endParaRPr b="1" i="0" sz="5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931721" y="19890716"/>
            <a:ext cx="14760000" cy="1080000"/>
          </a:xfrm>
          <a:prstGeom prst="rect">
            <a:avLst/>
          </a:prstGeom>
          <a:solidFill>
            <a:srgbClr val="B0D789"/>
          </a:solidFill>
          <a:ln cap="flat" cmpd="sng" w="25400">
            <a:solidFill>
              <a:srgbClr val="B0D78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</a:pPr>
            <a:r>
              <a:rPr b="1" i="0" lang="en-US" sz="6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MÉTODOS</a:t>
            </a:r>
            <a:endParaRPr/>
          </a:p>
        </p:txBody>
      </p:sp>
      <p:sp>
        <p:nvSpPr>
          <p:cNvPr id="94" name="Google Shape;94;p1"/>
          <p:cNvSpPr/>
          <p:nvPr/>
        </p:nvSpPr>
        <p:spPr>
          <a:xfrm>
            <a:off x="16738559" y="21957448"/>
            <a:ext cx="14760000" cy="1080000"/>
          </a:xfrm>
          <a:prstGeom prst="rect">
            <a:avLst/>
          </a:prstGeom>
          <a:solidFill>
            <a:srgbClr val="B0D789"/>
          </a:solidFill>
          <a:ln cap="flat" cmpd="sng" w="25400">
            <a:solidFill>
              <a:srgbClr val="B0D78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</a:pPr>
            <a:r>
              <a:rPr b="1" i="0" lang="en-US" sz="6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/>
          </a:p>
        </p:txBody>
      </p:sp>
      <p:sp>
        <p:nvSpPr>
          <p:cNvPr id="95" name="Google Shape;95;p1"/>
          <p:cNvSpPr txBox="1"/>
          <p:nvPr/>
        </p:nvSpPr>
        <p:spPr>
          <a:xfrm>
            <a:off x="16738558" y="23798822"/>
            <a:ext cx="14791072" cy="3751438"/>
          </a:xfrm>
          <a:prstGeom prst="rect">
            <a:avLst/>
          </a:prstGeom>
          <a:noFill/>
          <a:ln>
            <a:noFill/>
          </a:ln>
        </p:spPr>
        <p:txBody>
          <a:bodyPr anchorCtr="0" anchor="t" bIns="215875" lIns="431800" spcFirstLastPara="1" rIns="431800" wrap="square" tIns="2158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SEGUIR AS NORMAS DA ABNT </a:t>
            </a:r>
            <a:endParaRPr/>
          </a:p>
          <a:p>
            <a:pPr indent="-279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oto Sans Symbols"/>
              <a:buChar char="▪"/>
            </a:pP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Exemplo: SOBRENOME, A. et al. Nome revista. Ano de publicação; Tamanho da letra mínimo de 44 – </a:t>
            </a:r>
            <a:endParaRPr/>
          </a:p>
          <a:p>
            <a:pPr indent="-279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oto Sans Symbols"/>
              <a:buChar char="▪"/>
            </a:pP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Somente as que aparecerem no texto do pôster.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962795" y="39709748"/>
            <a:ext cx="14732093" cy="2072848"/>
          </a:xfrm>
          <a:prstGeom prst="rect">
            <a:avLst/>
          </a:prstGeom>
          <a:noFill/>
          <a:ln>
            <a:noFill/>
          </a:ln>
        </p:spPr>
        <p:txBody>
          <a:bodyPr anchorCtr="0" anchor="t" bIns="215875" lIns="431800" spcFirstLastPara="1" rIns="431800" wrap="square" tIns="2158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figuras devem ser numeradas e com legendas explicativas</a:t>
            </a:r>
            <a:endParaRPr b="1" i="0" sz="5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855521" y="30882145"/>
            <a:ext cx="14728925" cy="7816241"/>
          </a:xfrm>
          <a:prstGeom prst="rect">
            <a:avLst/>
          </a:prstGeom>
          <a:noFill/>
          <a:ln>
            <a:noFill/>
          </a:ln>
        </p:spPr>
        <p:txBody>
          <a:bodyPr anchorCtr="0" anchor="t" bIns="215875" lIns="431800" spcFirstLastPara="1" rIns="431800" wrap="square" tIns="21587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Figura 1:</a:t>
            </a:r>
            <a:r>
              <a:rPr b="0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Gráfico</a:t>
            </a: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911929" y="9599614"/>
            <a:ext cx="14760000" cy="1080000"/>
          </a:xfrm>
          <a:prstGeom prst="rect">
            <a:avLst/>
          </a:prstGeom>
          <a:solidFill>
            <a:srgbClr val="B0D789"/>
          </a:solidFill>
          <a:ln cap="flat" cmpd="sng" w="25400">
            <a:solidFill>
              <a:srgbClr val="B0D78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</a:pPr>
            <a:r>
              <a:rPr b="1" i="0" lang="en-US" sz="6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/>
          </a:p>
        </p:txBody>
      </p:sp>
      <p:sp>
        <p:nvSpPr>
          <p:cNvPr id="99" name="Google Shape;99;p1"/>
          <p:cNvSpPr/>
          <p:nvPr/>
        </p:nvSpPr>
        <p:spPr>
          <a:xfrm>
            <a:off x="931721" y="15670052"/>
            <a:ext cx="14760000" cy="1080000"/>
          </a:xfrm>
          <a:prstGeom prst="rect">
            <a:avLst/>
          </a:prstGeom>
          <a:solidFill>
            <a:srgbClr val="B0D789"/>
          </a:solidFill>
          <a:ln cap="flat" cmpd="sng" w="25400">
            <a:solidFill>
              <a:srgbClr val="B0D78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</a:pPr>
            <a:r>
              <a:rPr b="1" i="0" lang="en-US" sz="6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OBJETIVOS</a:t>
            </a:r>
            <a:endParaRPr/>
          </a:p>
        </p:txBody>
      </p:sp>
      <p:sp>
        <p:nvSpPr>
          <p:cNvPr id="100" name="Google Shape;100;p1"/>
          <p:cNvSpPr/>
          <p:nvPr/>
        </p:nvSpPr>
        <p:spPr>
          <a:xfrm>
            <a:off x="931721" y="24854627"/>
            <a:ext cx="14760000" cy="1080000"/>
          </a:xfrm>
          <a:prstGeom prst="rect">
            <a:avLst/>
          </a:prstGeom>
          <a:solidFill>
            <a:srgbClr val="B0D789"/>
          </a:solidFill>
          <a:ln cap="flat" cmpd="sng" w="25400">
            <a:solidFill>
              <a:srgbClr val="B0D78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</a:pPr>
            <a:r>
              <a:rPr b="1" i="0" lang="en-US" sz="6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RESULTADOS</a:t>
            </a:r>
            <a:endParaRPr b="1" i="0" sz="6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911929" y="17252037"/>
            <a:ext cx="14779792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Listar de maneira sucinta os objetivos gerais e específicos do trabalho</a:t>
            </a:r>
            <a:endParaRPr b="1" i="0" sz="5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16690860" y="17459895"/>
            <a:ext cx="14760000" cy="25853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conclusão deve conter uma breve análise dos resultados obtidos. Comentar também as perspectivas futuras do trabalho</a:t>
            </a:r>
            <a:endParaRPr b="0" i="0" sz="7143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16690861" y="15662368"/>
            <a:ext cx="14760000" cy="1080000"/>
          </a:xfrm>
          <a:prstGeom prst="rect">
            <a:avLst/>
          </a:prstGeom>
          <a:solidFill>
            <a:srgbClr val="B0D789"/>
          </a:solidFill>
          <a:ln cap="flat" cmpd="sng" w="25400">
            <a:solidFill>
              <a:srgbClr val="B0D78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</a:pPr>
            <a:r>
              <a:rPr b="1" i="0" lang="en-US" sz="6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CONCLUSÃO</a:t>
            </a:r>
            <a:endParaRPr b="1" i="0" sz="6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16769632" y="11491637"/>
            <a:ext cx="14681228" cy="4689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375" spcFirstLastPara="1" rIns="91375" wrap="square" tIns="45675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discussão deve ser apresentada de forma sucinta, com a interpretação dos principais achados tendo em vista o conhecimento da literatura.</a:t>
            </a:r>
            <a:endParaRPr b="1" i="0" sz="5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16738558" y="9584388"/>
            <a:ext cx="14760000" cy="1080000"/>
          </a:xfrm>
          <a:prstGeom prst="rect">
            <a:avLst/>
          </a:prstGeom>
          <a:solidFill>
            <a:srgbClr val="B0D789"/>
          </a:solidFill>
          <a:ln cap="flat" cmpd="sng" w="25400">
            <a:solidFill>
              <a:srgbClr val="B0D78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</a:pPr>
            <a:r>
              <a:rPr b="1" i="0" lang="en-US" sz="6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DISCUSSÃO</a:t>
            </a:r>
            <a:endParaRPr b="1" i="0" sz="6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16690860" y="28292181"/>
            <a:ext cx="14760000" cy="1080000"/>
          </a:xfrm>
          <a:prstGeom prst="rect">
            <a:avLst/>
          </a:prstGeom>
          <a:solidFill>
            <a:srgbClr val="B0D789"/>
          </a:solidFill>
          <a:ln cap="flat" cmpd="sng" w="25400">
            <a:solidFill>
              <a:srgbClr val="B0D78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</a:pPr>
            <a:r>
              <a:rPr b="1" i="0" lang="en-US" sz="6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AGRADECIMENTOS</a:t>
            </a:r>
            <a:endParaRPr b="1" i="0" sz="6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16690860" y="30356726"/>
            <a:ext cx="14760000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Apoio institucional, Agências de Fomento / Financiamento, Bolsas</a:t>
            </a:r>
            <a:endParaRPr b="0" i="0" sz="7143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08" name="Google Shape;108;p1"/>
          <p:cNvGraphicFramePr/>
          <p:nvPr/>
        </p:nvGraphicFramePr>
        <p:xfrm>
          <a:off x="1441896" y="31921874"/>
          <a:ext cx="13739649" cy="7787874"/>
        </p:xfrm>
        <a:graphic>
          <a:graphicData uri="http://schemas.openxmlformats.org/drawingml/2006/chart">
            <c:chart r:id="rId4"/>
          </a:graphicData>
        </a:graphic>
      </p:graphicFrame>
      <p:pic>
        <p:nvPicPr>
          <p:cNvPr id="109" name="Google Shape;109;p1"/>
          <p:cNvPicPr preferRelativeResize="0"/>
          <p:nvPr/>
        </p:nvPicPr>
        <p:blipFill rotWithShape="1">
          <a:blip r:embed="rId5">
            <a:alphaModFix/>
          </a:blip>
          <a:srcRect b="0" l="25906" r="27475" t="0"/>
          <a:stretch/>
        </p:blipFill>
        <p:spPr>
          <a:xfrm rot="5400000">
            <a:off x="24531244" y="-3320562"/>
            <a:ext cx="4183559" cy="112175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2023-10-10T15:48:43Z</dcterms:created>
  <dc:creator>Angélica Vilas Boas</dc:creator>
</cp:coreProperties>
</file>