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A96"/>
    <a:srgbClr val="FEE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3D1B3-00E5-B75D-E076-83BCDD48406D}" v="54" dt="2022-12-10T00:32:21.01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454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8"/>
            <a:ext cx="15077187" cy="2009700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59211" y="2178351"/>
            <a:ext cx="12959715" cy="0"/>
          </a:xfrm>
          <a:custGeom>
            <a:avLst/>
            <a:gdLst/>
            <a:ahLst/>
            <a:cxnLst/>
            <a:rect l="l" t="t" r="r" b="b"/>
            <a:pathLst>
              <a:path w="12959715">
                <a:moveTo>
                  <a:pt x="0" y="0"/>
                </a:moveTo>
                <a:lnTo>
                  <a:pt x="12959297" y="0"/>
                </a:lnTo>
              </a:path>
            </a:pathLst>
          </a:custGeom>
          <a:ln w="546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ode ser uma imagem de texto que diz &quot;1 UEA ENS ESCOLA NORMAL SUPERIO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296" y="18714689"/>
            <a:ext cx="1219050" cy="12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1702193" y="2551227"/>
            <a:ext cx="12164695" cy="19605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1565" marR="414655" indent="-2324100">
              <a:lnSpc>
                <a:spcPct val="100699"/>
              </a:lnSpc>
              <a:spcBef>
                <a:spcPts val="95"/>
              </a:spcBef>
            </a:pPr>
            <a:r>
              <a:rPr sz="305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sz="305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DEVE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sz="305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305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ARIAL,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TAMANHO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 </a:t>
            </a:r>
            <a:r>
              <a:rPr sz="3050" b="1" spc="-8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LETRAS</a:t>
            </a:r>
            <a:r>
              <a:rPr sz="3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MAIÚSCULAS,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5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3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NEGRITO</a:t>
            </a:r>
            <a:endParaRPr sz="3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8395" algn="ctr">
              <a:lnSpc>
                <a:spcPct val="100000"/>
              </a:lnSpc>
              <a:spcBef>
                <a:spcPts val="1980"/>
              </a:spcBef>
            </a:pPr>
            <a:r>
              <a:rPr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SOBRENOME,</a:t>
            </a:r>
            <a:r>
              <a:rPr sz="1500" b="1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sz="1500" b="1" i="1" spc="-7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SOBRENOME,</a:t>
            </a:r>
            <a:r>
              <a:rPr sz="1500" b="1" i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7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…....,</a:t>
            </a:r>
            <a:r>
              <a:rPr sz="1500" b="1" i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</a:t>
            </a:r>
            <a:r>
              <a:rPr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negrito,</a:t>
            </a:r>
            <a:r>
              <a:rPr sz="1500" b="1" i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centralizado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9665" algn="ctr">
              <a:lnSpc>
                <a:spcPct val="100000"/>
              </a:lnSpc>
              <a:spcBef>
                <a:spcPts val="165"/>
              </a:spcBef>
            </a:pPr>
            <a:r>
              <a:rPr sz="1500" spc="-15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INSTITUIÇÃO/CAMPUS DE</a:t>
            </a:r>
            <a:r>
              <a:rPr sz="15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ORIGEM,</a:t>
            </a: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ORIGEM,</a:t>
            </a:r>
            <a:r>
              <a:rPr lang="pt-BR" sz="15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</a:t>
            </a:r>
            <a:r>
              <a:rPr sz="1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CAIXA</a:t>
            </a:r>
            <a:r>
              <a:rPr sz="15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ALTA,</a:t>
            </a:r>
            <a:r>
              <a:rPr sz="15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centralizado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69665" algn="ctr">
              <a:lnSpc>
                <a:spcPct val="100000"/>
              </a:lnSpc>
              <a:spcBef>
                <a:spcPts val="165"/>
              </a:spcBef>
            </a:pPr>
            <a:r>
              <a:rPr sz="1500" spc="-15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INSTITUIÇÃO/CAMPUS DE</a:t>
            </a:r>
            <a:r>
              <a:rPr sz="15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ORIGEM,</a:t>
            </a:r>
            <a:r>
              <a:rPr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ORIGEM,</a:t>
            </a:r>
            <a:r>
              <a:rPr sz="15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sz="1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</a:t>
            </a:r>
            <a:r>
              <a:rPr sz="15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CAIXA</a:t>
            </a:r>
            <a:r>
              <a:rPr sz="15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ALTA,</a:t>
            </a:r>
            <a:r>
              <a:rPr sz="15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centralizado</a:t>
            </a:r>
            <a:endParaRPr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30956" y="8183040"/>
            <a:ext cx="13248786" cy="10445903"/>
            <a:chOff x="928490" y="8204200"/>
            <a:chExt cx="13248786" cy="10445903"/>
          </a:xfrm>
        </p:grpSpPr>
        <p:sp>
          <p:nvSpPr>
            <p:cNvPr id="4" name="object 4"/>
            <p:cNvSpPr/>
            <p:nvPr/>
          </p:nvSpPr>
          <p:spPr>
            <a:xfrm>
              <a:off x="928490" y="18650103"/>
              <a:ext cx="12959715" cy="0"/>
            </a:xfrm>
            <a:custGeom>
              <a:avLst/>
              <a:gdLst/>
              <a:ahLst/>
              <a:cxnLst/>
              <a:rect l="l" t="t" r="r" b="b"/>
              <a:pathLst>
                <a:path w="12959715">
                  <a:moveTo>
                    <a:pt x="0" y="0"/>
                  </a:moveTo>
                  <a:lnTo>
                    <a:pt x="12959297" y="0"/>
                  </a:lnTo>
                </a:path>
              </a:pathLst>
            </a:custGeom>
            <a:ln w="546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92929" y="8204200"/>
              <a:ext cx="6484347" cy="331888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502833" y="4925493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350"/>
              </a:lnSpc>
            </a:pPr>
            <a:r>
              <a:rPr sz="3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678" y="5433062"/>
            <a:ext cx="6644005" cy="19418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2300"/>
              </a:lnSpc>
            </a:pP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dimensões padrão do Pôster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devem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de 90,0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largura,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120,0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altura.</a:t>
            </a:r>
            <a:r>
              <a:rPr sz="16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pôster</a:t>
            </a:r>
            <a:r>
              <a:rPr sz="165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sz="165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visível </a:t>
            </a:r>
            <a:r>
              <a:rPr sz="1650" spc="-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65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sz="165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</a:t>
            </a:r>
            <a:r>
              <a:rPr sz="165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65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sz="165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sz="165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50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metros,</a:t>
            </a:r>
            <a:r>
              <a:rPr sz="165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escreva</a:t>
            </a:r>
            <a:r>
              <a:rPr sz="165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65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sz="1650" spc="3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usando </a:t>
            </a:r>
            <a:r>
              <a:rPr sz="1650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fonte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tamanho mínimo da fonte de 35pt,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espaçamento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1,5,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justificado,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recuo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início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parágrafo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79479" y="5578456"/>
            <a:ext cx="6643370" cy="23521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2300"/>
              </a:lnSpc>
              <a:spcBef>
                <a:spcPts val="95"/>
              </a:spcBef>
            </a:pP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Devem</a:t>
            </a:r>
            <a:r>
              <a:rPr sz="16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apresentados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obtidos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 </a:t>
            </a:r>
            <a:r>
              <a:rPr sz="1650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estudos.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52300"/>
              </a:lnSpc>
            </a:pP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adequada a utilização de gráficos, figuras e tabelas, desde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estejam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tamanho compatível à visualização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uma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pelo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metros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(Figura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715" algn="just">
              <a:lnSpc>
                <a:spcPts val="3270"/>
              </a:lnSpc>
            </a:pPr>
            <a:r>
              <a:rPr sz="16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dos gráficos e tabelas deve ser formatados, no mínimo,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16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</a:t>
            </a:r>
            <a:r>
              <a:rPr sz="16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650" spc="4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25pt</a:t>
            </a:r>
            <a:r>
              <a:rPr sz="18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964" y="8172624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350"/>
              </a:lnSpc>
            </a:pPr>
            <a:r>
              <a:rPr lang="pt-BR" sz="3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55349" y="4925492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1980">
              <a:lnSpc>
                <a:spcPts val="3350"/>
              </a:lnSpc>
            </a:pPr>
            <a:r>
              <a:rPr lang="pt-BR" sz="3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DISCUSSÕES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79479" y="12754913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3350"/>
              </a:lnSpc>
            </a:pPr>
            <a:r>
              <a:rPr sz="3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</a:t>
            </a:r>
            <a:r>
              <a:rPr sz="3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79479" y="14839453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3350"/>
              </a:lnSpc>
            </a:pPr>
            <a:r>
              <a:rPr sz="3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964" y="10968085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350"/>
              </a:lnSpc>
            </a:pPr>
            <a:r>
              <a:rPr lang="pt-BR" sz="3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3678" y="13015273"/>
            <a:ext cx="6644005" cy="35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>
              <a:lnSpc>
                <a:spcPct val="152300"/>
              </a:lnSpc>
            </a:pP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0342" y="11570070"/>
            <a:ext cx="6714850" cy="784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7160" algn="just">
              <a:lnSpc>
                <a:spcPct val="152300"/>
              </a:lnSpc>
              <a:spcBef>
                <a:spcPts val="95"/>
              </a:spcBef>
              <a:tabLst>
                <a:tab pos="619125" algn="l"/>
                <a:tab pos="734060" algn="l"/>
                <a:tab pos="1290955" algn="l"/>
                <a:tab pos="1622425" algn="l"/>
                <a:tab pos="2297430" algn="l"/>
                <a:tab pos="2677160" algn="l"/>
                <a:tab pos="3249930" algn="l"/>
                <a:tab pos="3647440" algn="l"/>
                <a:tab pos="4700270" algn="l"/>
              </a:tabLst>
            </a:pPr>
            <a:r>
              <a:rPr lang="pt-BR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o tipo de pesquisa realizada, a metodologia, os critérios de análise do corpus, entre outros. 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39803" y="11704119"/>
            <a:ext cx="2251710" cy="48831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sz="1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</a:t>
            </a:r>
            <a:r>
              <a:rPr sz="14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55349" y="13590682"/>
            <a:ext cx="6643370" cy="7372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2300"/>
              </a:lnSpc>
              <a:spcBef>
                <a:spcPts val="95"/>
              </a:spcBef>
            </a:pP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</a:t>
            </a:r>
            <a:r>
              <a:rPr sz="165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sucintamente</a:t>
            </a:r>
            <a:r>
              <a:rPr sz="165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sz="165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aspectos</a:t>
            </a:r>
            <a:r>
              <a:rPr sz="16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conclusivos</a:t>
            </a:r>
            <a:r>
              <a:rPr sz="16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16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r>
              <a:rPr sz="165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ou,</a:t>
            </a:r>
            <a:r>
              <a:rPr sz="165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sz="1650" spc="-4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de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pesquisas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andamento,</a:t>
            </a:r>
            <a:r>
              <a:rPr sz="16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próximos encaminhamentos.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79479" y="15545907"/>
            <a:ext cx="6694805" cy="1112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ts val="2010"/>
              </a:lnSpc>
              <a:spcBef>
                <a:spcPts val="70"/>
              </a:spcBef>
              <a:buSzPct val="60606"/>
              <a:tabLst>
                <a:tab pos="196850" algn="l"/>
              </a:tabLst>
            </a:pPr>
            <a:r>
              <a:rPr sz="1650" spc="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Devem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 apresentadas as referências utilizadas para construção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pôster (somente as que aparecerem no texto do pôster </a:t>
            </a:r>
            <a:r>
              <a:rPr sz="1650" u="heavy" spc="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 as mais </a:t>
            </a:r>
            <a:r>
              <a:rPr sz="1650" spc="-4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u="heavy" spc="1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relevantes)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6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respeitando-se</a:t>
            </a:r>
            <a:r>
              <a:rPr sz="16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definidas</a:t>
            </a:r>
            <a:r>
              <a:rPr sz="16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</a:t>
            </a:r>
            <a:r>
              <a:rPr sz="165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ABNT.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6215" indent="-158750" algn="just">
              <a:lnSpc>
                <a:spcPct val="100000"/>
              </a:lnSpc>
              <a:spcBef>
                <a:spcPts val="595"/>
              </a:spcBef>
              <a:buSzPct val="60606"/>
              <a:buAutoNum type="arabicPlain"/>
              <a:tabLst>
                <a:tab pos="196850" algn="l"/>
              </a:tabLst>
            </a:pPr>
            <a:r>
              <a:rPr sz="16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Tamanho</a:t>
            </a:r>
            <a:r>
              <a:rPr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letra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mínimo de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</a:t>
            </a:r>
            <a:r>
              <a:rPr sz="16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sz="16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espaçamento simples.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61607" y="317401"/>
            <a:ext cx="7469505" cy="191077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815"/>
              </a:lnSpc>
            </a:pPr>
            <a:r>
              <a:rPr sz="41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pt-BR" sz="41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Semana de Letras</a:t>
            </a:r>
            <a:endParaRPr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lang="pt-BR" sz="2500" i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ensino de línguas e literaturas no século XXI e os efeitos do período pandêmico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lang="pt-BR" sz="25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 20 3 21 de dezembro de 2022</a:t>
            </a:r>
            <a:r>
              <a:rPr sz="25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Manaus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7" b="19725"/>
          <a:stretch/>
        </p:blipFill>
        <p:spPr>
          <a:xfrm>
            <a:off x="796557" y="403330"/>
            <a:ext cx="6196341" cy="1885843"/>
          </a:xfrm>
          <a:prstGeom prst="rect">
            <a:avLst/>
          </a:prstGeom>
        </p:spPr>
      </p:pic>
      <p:sp>
        <p:nvSpPr>
          <p:cNvPr id="33" name="object 14"/>
          <p:cNvSpPr txBox="1"/>
          <p:nvPr/>
        </p:nvSpPr>
        <p:spPr>
          <a:xfrm>
            <a:off x="251005" y="13869652"/>
            <a:ext cx="6785609" cy="436017"/>
          </a:xfrm>
          <a:prstGeom prst="rect">
            <a:avLst/>
          </a:prstGeom>
          <a:solidFill>
            <a:srgbClr val="EACA96"/>
          </a:solidFill>
          <a:ln w="5673">
            <a:solidFill>
              <a:srgbClr val="EACA9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1980">
              <a:lnSpc>
                <a:spcPts val="3350"/>
              </a:lnSpc>
            </a:pPr>
            <a:r>
              <a:rPr lang="pt-BR" sz="3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TEÓRICA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9583" y="8669444"/>
            <a:ext cx="6856369" cy="2197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715" algn="just">
              <a:lnSpc>
                <a:spcPct val="152300"/>
              </a:lnSpc>
            </a:pP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seções aqui apresentadas poderão </a:t>
            </a:r>
            <a:r>
              <a:rPr lang="pt-BR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 dimensões ajustadas </a:t>
            </a:r>
            <a:r>
              <a:rPr lang="pt-B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adequar ao trabalho. Os tópicos </a:t>
            </a:r>
            <a:r>
              <a:rPr lang="pt-B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ser ajustados </a:t>
            </a:r>
            <a:r>
              <a:rPr lang="pt-B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 sua posição no </a:t>
            </a:r>
            <a:r>
              <a:rPr lang="pt-BR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pôster.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Devido à possibilidade de o presente </a:t>
            </a:r>
            <a:r>
              <a:rPr lang="pt-B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modelo ser aberto em diferentes editores de apresentação, poderá </a:t>
            </a:r>
            <a:r>
              <a:rPr lang="pt-BR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ocorrer</a:t>
            </a:r>
            <a:r>
              <a:rPr lang="pt-BR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necessidade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ajustes.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0"/>
          <p:cNvSpPr txBox="1"/>
          <p:nvPr/>
        </p:nvSpPr>
        <p:spPr>
          <a:xfrm>
            <a:off x="466003" y="14648608"/>
            <a:ext cx="6714850" cy="3981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7160" algn="just">
              <a:lnSpc>
                <a:spcPct val="152300"/>
              </a:lnSpc>
              <a:spcBef>
                <a:spcPts val="95"/>
              </a:spcBef>
              <a:tabLst>
                <a:tab pos="619125" algn="l"/>
                <a:tab pos="734060" algn="l"/>
                <a:tab pos="1290955" algn="l"/>
                <a:tab pos="1622425" algn="l"/>
                <a:tab pos="2297430" algn="l"/>
                <a:tab pos="2677160" algn="l"/>
                <a:tab pos="3249930" algn="l"/>
                <a:tab pos="3647440" algn="l"/>
                <a:tab pos="4700270" algn="l"/>
              </a:tabLst>
            </a:pPr>
            <a:r>
              <a:rPr lang="pt-BR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sucintamente o embasamento teórico utilizado.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Projetos de Extensão – Pró-Reitoria de Extensão e Assuntos Comunitári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2" y="19016867"/>
            <a:ext cx="2431464" cy="70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malca Amazonas 2022">
            <a:extLst>
              <a:ext uri="{FF2B5EF4-FFF2-40B4-BE49-F238E27FC236}">
                <a16:creationId xmlns:a16="http://schemas.microsoft.com/office/drawing/2014/main" id="{07257FC5-2E4D-EFEE-3FE0-99D981E78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8777" y="18769247"/>
            <a:ext cx="1136246" cy="110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Imagem 30" descr="Uma imagem com céu noturno&#10;&#10;Descrição gerada automaticamente">
            <a:extLst>
              <a:ext uri="{FF2B5EF4-FFF2-40B4-BE49-F238E27FC236}">
                <a16:creationId xmlns:a16="http://schemas.microsoft.com/office/drawing/2014/main" id="{6BF9F105-196C-315D-1304-585A831668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6359" y="18540955"/>
            <a:ext cx="1599863" cy="1647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379</Words>
  <Application>Microsoft Office PowerPoint</Application>
  <PresentationFormat>Personalizados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Alves</dc:creator>
  <cp:lastModifiedBy>giova</cp:lastModifiedBy>
  <cp:revision>42</cp:revision>
  <dcterms:created xsi:type="dcterms:W3CDTF">2022-11-20T05:11:38Z</dcterms:created>
  <dcterms:modified xsi:type="dcterms:W3CDTF">2022-12-10T00:33:38Z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2022-11-20T00:00:00Z</vt:filetime>
  </property>
</Properties>
</file>