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CCD"/>
    <a:srgbClr val="007BCB"/>
    <a:srgbClr val="007ABF"/>
    <a:srgbClr val="37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-612" y="-10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4888725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6392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 e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o Título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Texto do Título</a:t>
            </a:r>
          </a:p>
        </p:txBody>
      </p:sp>
      <p:sp>
        <p:nvSpPr>
          <p:cNvPr id="12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aime Silveira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–Jaime Silveira</a:t>
            </a:r>
          </a:p>
        </p:txBody>
      </p:sp>
      <p:sp>
        <p:nvSpPr>
          <p:cNvPr id="94" name="“Digite uma citação aqui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“Digite uma citação aqui.” </a:t>
            </a:r>
          </a:p>
        </p:txBody>
      </p:sp>
      <p:sp>
        <p:nvSpPr>
          <p:cNvPr id="9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m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m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o do Título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Texto do Título</a:t>
            </a:r>
          </a:p>
        </p:txBody>
      </p:sp>
      <p:sp>
        <p:nvSpPr>
          <p:cNvPr id="22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- Ce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o Título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3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m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o do Título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Texto do Título</a:t>
            </a:r>
          </a:p>
        </p:txBody>
      </p:sp>
      <p:sp>
        <p:nvSpPr>
          <p:cNvPr id="40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- Sup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49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57" name="Nível de Corpo Um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58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Marcadores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m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67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68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6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rês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m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m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m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do Título</a:t>
            </a:r>
          </a:p>
        </p:txBody>
      </p:sp>
      <p:sp>
        <p:nvSpPr>
          <p:cNvPr id="3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ÍTULO DO TRABALHO EM CAIXA ALTA LETRA CALIBRI TAMANHO 44 ou 46"/>
          <p:cNvSpPr txBox="1"/>
          <p:nvPr/>
        </p:nvSpPr>
        <p:spPr>
          <a:xfrm>
            <a:off x="1711709" y="119143"/>
            <a:ext cx="11093520" cy="1026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0399" tIns="20399" rIns="20399" bIns="20399">
            <a:spAutoFit/>
          </a:bodyPr>
          <a:lstStyle>
            <a:lvl1pPr defTabSz="1325376">
              <a:defRPr sz="26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lang="pt-BR" sz="3200" dirty="0"/>
              <a:t>USO TÍTULO DO TRABALHO EM CAIXA ALTA LETRA CALIBRI</a:t>
            </a:r>
          </a:p>
          <a:p>
            <a:r>
              <a:rPr lang="pt-BR" sz="3200" dirty="0"/>
              <a:t>CALIBRI 32 </a:t>
            </a:r>
            <a:endParaRPr sz="800" dirty="0"/>
          </a:p>
        </p:txBody>
      </p:sp>
      <p:sp>
        <p:nvSpPr>
          <p:cNvPr id="123" name="Nome completo do autor 1; Nome completo do co-autor 2 ; Nome completo do co-autor 3; Nome completo do co-autor 4;…"/>
          <p:cNvSpPr txBox="1"/>
          <p:nvPr/>
        </p:nvSpPr>
        <p:spPr>
          <a:xfrm>
            <a:off x="1711709" y="1223120"/>
            <a:ext cx="11093526" cy="11184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0399" tIns="20399" rIns="20399" bIns="20399">
            <a:spAutoFit/>
          </a:bodyPr>
          <a:lstStyle/>
          <a:p>
            <a:pPr defTabSz="1325376">
              <a:defRPr sz="1200" b="0">
                <a:latin typeface="Calibri"/>
                <a:ea typeface="Calibri"/>
                <a:cs typeface="Calibri"/>
                <a:sym typeface="Calibri"/>
              </a:defRPr>
            </a:pPr>
            <a:r>
              <a:rPr lang="pt-BR" sz="1400" b="0" dirty="0">
                <a:latin typeface="Calibri" pitchFamily="34" charset="0"/>
                <a:cs typeface="Calibri" pitchFamily="34" charset="0"/>
                <a:sym typeface="Calibri"/>
              </a:rPr>
              <a:t>Nome completo do autor 1; Nome completo do </a:t>
            </a:r>
            <a:r>
              <a:rPr lang="pt-BR" sz="1400" b="0" dirty="0" err="1">
                <a:latin typeface="Calibri" pitchFamily="34" charset="0"/>
                <a:cs typeface="Calibri" pitchFamily="34" charset="0"/>
                <a:sym typeface="Calibri"/>
              </a:rPr>
              <a:t>co-autor</a:t>
            </a:r>
            <a:r>
              <a:rPr lang="pt-BR" sz="1400" b="0" dirty="0">
                <a:latin typeface="Calibri" pitchFamily="34" charset="0"/>
                <a:cs typeface="Calibri" pitchFamily="34" charset="0"/>
                <a:sym typeface="Calibri"/>
              </a:rPr>
              <a:t> 2 ; Nome completo do </a:t>
            </a:r>
            <a:r>
              <a:rPr lang="pt-BR" sz="1400" b="0" dirty="0" err="1">
                <a:latin typeface="Calibri" pitchFamily="34" charset="0"/>
                <a:cs typeface="Calibri" pitchFamily="34" charset="0"/>
                <a:sym typeface="Calibri"/>
              </a:rPr>
              <a:t>co-autor</a:t>
            </a:r>
            <a:r>
              <a:rPr lang="pt-BR" sz="1400" b="0" dirty="0">
                <a:latin typeface="Calibri" pitchFamily="34" charset="0"/>
                <a:cs typeface="Calibri" pitchFamily="34" charset="0"/>
                <a:sym typeface="Calibri"/>
              </a:rPr>
              <a:t> 3; Nome completo do </a:t>
            </a:r>
            <a:r>
              <a:rPr lang="pt-BR" sz="1400" b="0" dirty="0" err="1">
                <a:latin typeface="Calibri" pitchFamily="34" charset="0"/>
                <a:cs typeface="Calibri" pitchFamily="34" charset="0"/>
                <a:sym typeface="Calibri"/>
              </a:rPr>
              <a:t>co-autor</a:t>
            </a:r>
            <a:r>
              <a:rPr lang="pt-BR" sz="1400" b="0" dirty="0">
                <a:latin typeface="Calibri" pitchFamily="34" charset="0"/>
                <a:cs typeface="Calibri" pitchFamily="34" charset="0"/>
                <a:sym typeface="Calibri"/>
              </a:rPr>
              <a:t> 4; Nome completo do </a:t>
            </a:r>
            <a:r>
              <a:rPr lang="pt-BR" sz="1400" b="0" dirty="0" err="1">
                <a:latin typeface="Calibri" pitchFamily="34" charset="0"/>
                <a:cs typeface="Calibri" pitchFamily="34" charset="0"/>
                <a:sym typeface="Calibri"/>
              </a:rPr>
              <a:t>co-autor</a:t>
            </a:r>
            <a:r>
              <a:rPr lang="pt-BR" sz="1400" b="0" dirty="0">
                <a:latin typeface="Calibri" pitchFamily="34" charset="0"/>
                <a:cs typeface="Calibri" pitchFamily="34" charset="0"/>
                <a:sym typeface="Calibri"/>
              </a:rPr>
              <a:t> 5 ; Nome completo do orientador 6 </a:t>
            </a:r>
          </a:p>
          <a:p>
            <a:pPr defTabSz="1325376">
              <a:defRPr sz="1200" b="0">
                <a:latin typeface="Calibri"/>
                <a:ea typeface="Calibri"/>
                <a:cs typeface="Calibri"/>
                <a:sym typeface="Calibri"/>
              </a:defRPr>
            </a:pPr>
            <a:r>
              <a:rPr lang="pt-BR" sz="1400" b="0" dirty="0">
                <a:latin typeface="Calibri" pitchFamily="34" charset="0"/>
                <a:cs typeface="Calibri" pitchFamily="34" charset="0"/>
                <a:sym typeface="Calibri"/>
              </a:rPr>
              <a:t>1 Formação e Instituição do autor, e-mail; 2 Formação e Instituição do </a:t>
            </a:r>
            <a:r>
              <a:rPr lang="pt-BR" sz="1400" b="0" dirty="0" err="1">
                <a:latin typeface="Calibri" pitchFamily="34" charset="0"/>
                <a:cs typeface="Calibri" pitchFamily="34" charset="0"/>
                <a:sym typeface="Calibri"/>
              </a:rPr>
              <a:t>co-autor</a:t>
            </a:r>
            <a:r>
              <a:rPr lang="pt-BR" sz="1400" b="0" dirty="0">
                <a:latin typeface="Calibri" pitchFamily="34" charset="0"/>
                <a:cs typeface="Calibri" pitchFamily="34" charset="0"/>
                <a:sym typeface="Calibri"/>
              </a:rPr>
              <a:t>;</a:t>
            </a:r>
          </a:p>
          <a:p>
            <a:pPr defTabSz="1325376">
              <a:defRPr sz="1200" b="0">
                <a:latin typeface="Calibri"/>
                <a:ea typeface="Calibri"/>
                <a:cs typeface="Calibri"/>
                <a:sym typeface="Calibri"/>
              </a:defRPr>
            </a:pPr>
            <a:r>
              <a:rPr lang="pt-BR" sz="1400" b="0" dirty="0">
                <a:latin typeface="Calibri" pitchFamily="34" charset="0"/>
                <a:cs typeface="Calibri" pitchFamily="34" charset="0"/>
                <a:sym typeface="Calibri"/>
              </a:rPr>
              <a:t> 3 Formação e Instituição do </a:t>
            </a:r>
            <a:r>
              <a:rPr lang="pt-BR" sz="1400" b="0" dirty="0" err="1">
                <a:latin typeface="Calibri" pitchFamily="34" charset="0"/>
                <a:cs typeface="Calibri" pitchFamily="34" charset="0"/>
                <a:sym typeface="Calibri"/>
              </a:rPr>
              <a:t>co-autor</a:t>
            </a:r>
            <a:r>
              <a:rPr lang="pt-BR" sz="1400" b="0" dirty="0">
                <a:latin typeface="Calibri" pitchFamily="34" charset="0"/>
                <a:cs typeface="Calibri" pitchFamily="34" charset="0"/>
                <a:sym typeface="Calibri"/>
              </a:rPr>
              <a:t>; 4 Formação e Instituição do </a:t>
            </a:r>
            <a:r>
              <a:rPr lang="pt-BR" sz="1400" b="0" dirty="0" err="1">
                <a:latin typeface="Calibri" pitchFamily="34" charset="0"/>
                <a:cs typeface="Calibri" pitchFamily="34" charset="0"/>
                <a:sym typeface="Calibri"/>
              </a:rPr>
              <a:t>co-autor</a:t>
            </a:r>
            <a:r>
              <a:rPr lang="pt-BR" sz="1400" b="0" dirty="0">
                <a:latin typeface="Calibri" pitchFamily="34" charset="0"/>
                <a:cs typeface="Calibri" pitchFamily="34" charset="0"/>
                <a:sym typeface="Calibri"/>
              </a:rPr>
              <a:t>; 5 Formação e Instituição do </a:t>
            </a:r>
            <a:r>
              <a:rPr lang="pt-BR" sz="1400" b="0" dirty="0" err="1">
                <a:latin typeface="Calibri" pitchFamily="34" charset="0"/>
                <a:cs typeface="Calibri" pitchFamily="34" charset="0"/>
                <a:sym typeface="Calibri"/>
              </a:rPr>
              <a:t>co-autor</a:t>
            </a:r>
            <a:r>
              <a:rPr lang="pt-BR" sz="1400" b="0" dirty="0">
                <a:latin typeface="Calibri" pitchFamily="34" charset="0"/>
                <a:cs typeface="Calibri" pitchFamily="34" charset="0"/>
                <a:sym typeface="Calibri"/>
              </a:rPr>
              <a:t>; 6 Formação e Instituição do orientador</a:t>
            </a:r>
            <a:endParaRPr sz="1400" baseline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5" name="INTRODUÇÃO"/>
          <p:cNvSpPr txBox="1"/>
          <p:nvPr/>
        </p:nvSpPr>
        <p:spPr>
          <a:xfrm>
            <a:off x="1711970" y="2480140"/>
            <a:ext cx="3600000" cy="360000"/>
          </a:xfrm>
          <a:prstGeom prst="rect">
            <a:avLst/>
          </a:prstGeom>
          <a:solidFill>
            <a:srgbClr val="007ABF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0399" tIns="20399" rIns="20399" bIns="20399" numCol="1" anchor="ctr">
            <a:spAutoFit/>
          </a:bodyPr>
          <a:lstStyle>
            <a:lvl1pPr defTabSz="1992458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dirty="0"/>
              <a:t>INTRODUÇÃO</a:t>
            </a:r>
          </a:p>
        </p:txBody>
      </p:sp>
      <p:sp>
        <p:nvSpPr>
          <p:cNvPr id="127" name="O e-banner deve ser preparado em um único diapositivo conforme o tema do resumo submetido ao CONGRESSO NACIONAL DE ENFERMAGEM e mantido a estrutura deste layout.…"/>
          <p:cNvSpPr txBox="1"/>
          <p:nvPr/>
        </p:nvSpPr>
        <p:spPr>
          <a:xfrm>
            <a:off x="1625437" y="3235859"/>
            <a:ext cx="3529219" cy="471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6388" tIns="96388" rIns="96388" bIns="96388">
            <a:spAutoFit/>
          </a:bodyPr>
          <a:lstStyle/>
          <a:p>
            <a:pPr indent="248965" algn="just" defTabSz="1992458">
              <a:spcBef>
                <a:spcPts val="300"/>
              </a:spcBef>
              <a:defRPr sz="1400" b="0">
                <a:latin typeface="Calibri"/>
                <a:ea typeface="Calibri"/>
                <a:cs typeface="Calibri"/>
                <a:sym typeface="Calibri"/>
              </a:defRPr>
            </a:pPr>
            <a:endParaRPr sz="1800" dirty="0"/>
          </a:p>
        </p:txBody>
      </p:sp>
      <p:sp>
        <p:nvSpPr>
          <p:cNvPr id="129" name="OBJETIVOS"/>
          <p:cNvSpPr txBox="1"/>
          <p:nvPr/>
        </p:nvSpPr>
        <p:spPr>
          <a:xfrm>
            <a:off x="1711712" y="7673280"/>
            <a:ext cx="3600000" cy="360000"/>
          </a:xfrm>
          <a:prstGeom prst="rect">
            <a:avLst/>
          </a:prstGeom>
          <a:solidFill>
            <a:srgbClr val="007ABF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0399" tIns="20399" rIns="20399" bIns="20399" numCol="1" anchor="ctr">
            <a:spAutoFit/>
          </a:bodyPr>
          <a:lstStyle>
            <a:lvl1pPr defTabSz="1992458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dirty="0"/>
              <a:t>OBJETIVOS</a:t>
            </a:r>
          </a:p>
        </p:txBody>
      </p:sp>
      <p:sp>
        <p:nvSpPr>
          <p:cNvPr id="131" name="Deverá postar os objetivos do trabalho, de forma clara e sucinta, iniciando com verbo no infinito."/>
          <p:cNvSpPr txBox="1"/>
          <p:nvPr/>
        </p:nvSpPr>
        <p:spPr>
          <a:xfrm>
            <a:off x="5334569" y="2407138"/>
            <a:ext cx="3518947" cy="4101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6388" tIns="96388" rIns="96388" bIns="96388">
            <a:spAutoFit/>
          </a:bodyPr>
          <a:lstStyle>
            <a:lvl1pPr indent="248965" algn="just" defTabSz="1992458">
              <a:spcBef>
                <a:spcPts val="300"/>
              </a:spcBef>
              <a:defRPr sz="1400" b="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endParaRPr dirty="0"/>
          </a:p>
        </p:txBody>
      </p:sp>
      <p:sp>
        <p:nvSpPr>
          <p:cNvPr id="133" name="MATERIAIS E MÉTODOS"/>
          <p:cNvSpPr txBox="1"/>
          <p:nvPr/>
        </p:nvSpPr>
        <p:spPr>
          <a:xfrm>
            <a:off x="5458601" y="2482783"/>
            <a:ext cx="3600000" cy="360000"/>
          </a:xfrm>
          <a:prstGeom prst="rect">
            <a:avLst/>
          </a:prstGeom>
          <a:solidFill>
            <a:srgbClr val="007ABF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0399" tIns="20399" rIns="20399" bIns="20399" numCol="1" anchor="ctr">
            <a:spAutoFit/>
          </a:bodyPr>
          <a:lstStyle>
            <a:lvl1pPr defTabSz="1992458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dirty="0"/>
              <a:t>MATERIAIS E MÉTODOS</a:t>
            </a:r>
          </a:p>
        </p:txBody>
      </p:sp>
      <p:sp>
        <p:nvSpPr>
          <p:cNvPr id="137" name="RESULTADOS E DISCUSSÕES"/>
          <p:cNvSpPr txBox="1"/>
          <p:nvPr/>
        </p:nvSpPr>
        <p:spPr>
          <a:xfrm>
            <a:off x="5452489" y="5821662"/>
            <a:ext cx="3600000" cy="360000"/>
          </a:xfrm>
          <a:prstGeom prst="rect">
            <a:avLst/>
          </a:prstGeom>
          <a:solidFill>
            <a:srgbClr val="007ABF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0399" tIns="20399" rIns="20399" bIns="20399" numCol="1" anchor="ctr">
            <a:spAutoFit/>
          </a:bodyPr>
          <a:lstStyle>
            <a:lvl1pPr defTabSz="1992458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dirty="0"/>
              <a:t>RESULTADOS E DISCUSSÕES</a:t>
            </a:r>
          </a:p>
        </p:txBody>
      </p:sp>
      <p:sp>
        <p:nvSpPr>
          <p:cNvPr id="139" name="Nos resultados e discussões, deverá conter as informações mais relevantes encontradas no estudo, de forma sumarizada, concisa e clara. Poderá ser utilizado no máximo 2 (dois) recursos de representação visual, como tabelas, figuras, gráficos e quadros. Pode-se utilizar fonte 28 no interior das tabelas e quadros.…"/>
          <p:cNvSpPr txBox="1"/>
          <p:nvPr/>
        </p:nvSpPr>
        <p:spPr>
          <a:xfrm>
            <a:off x="1711712" y="8090696"/>
            <a:ext cx="3600000" cy="10256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6388" tIns="96388" rIns="96388" bIns="96388">
            <a:spAutoFit/>
          </a:bodyPr>
          <a:lstStyle/>
          <a:p>
            <a:pPr indent="248965" algn="just" defTabSz="1992458">
              <a:spcBef>
                <a:spcPts val="300"/>
              </a:spcBef>
              <a:defRPr sz="1400" b="0">
                <a:latin typeface="Calibri"/>
                <a:ea typeface="Calibri"/>
                <a:cs typeface="Calibri"/>
                <a:sym typeface="Calibri"/>
              </a:defRPr>
            </a:pPr>
            <a:r>
              <a:rPr lang="pt-BR" sz="1800" b="0" dirty="0"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Deverá trazer os objetivos do trabalho, de forma clara e sucinta, iniciando com verbo no infinito.</a:t>
            </a:r>
          </a:p>
        </p:txBody>
      </p:sp>
      <p:sp>
        <p:nvSpPr>
          <p:cNvPr id="143" name="CONCLUSÃO"/>
          <p:cNvSpPr txBox="1"/>
          <p:nvPr/>
        </p:nvSpPr>
        <p:spPr>
          <a:xfrm>
            <a:off x="9205232" y="2477514"/>
            <a:ext cx="3600000" cy="360000"/>
          </a:xfrm>
          <a:prstGeom prst="rect">
            <a:avLst/>
          </a:prstGeom>
          <a:solidFill>
            <a:srgbClr val="007ABF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0399" tIns="20399" rIns="20399" bIns="20399" numCol="1" anchor="ctr">
            <a:spAutoFit/>
          </a:bodyPr>
          <a:lstStyle>
            <a:lvl1pPr defTabSz="1992458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dirty="0"/>
              <a:t>CONCLUSÃO</a:t>
            </a:r>
          </a:p>
        </p:txBody>
      </p:sp>
      <p:sp>
        <p:nvSpPr>
          <p:cNvPr id="145" name="Redigir a conclusão em um novo parágrafo. Usar o termo verbal na forma do presente do indicativo e não apenas repetir os resultados."/>
          <p:cNvSpPr txBox="1"/>
          <p:nvPr/>
        </p:nvSpPr>
        <p:spPr>
          <a:xfrm>
            <a:off x="9205232" y="3002954"/>
            <a:ext cx="3600000" cy="13026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6388" tIns="96388" rIns="96388" bIns="96388">
            <a:spAutoFit/>
          </a:bodyPr>
          <a:lstStyle>
            <a:lvl1pPr indent="248965" algn="just" defTabSz="1992458">
              <a:spcBef>
                <a:spcPts val="300"/>
              </a:spcBef>
              <a:defRPr sz="1400" b="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lang="pt-BR" sz="1800" dirty="0"/>
              <a:t>Redigir a conclusão em um novo parágrafo. Usar o termo verbal na forma do presente do indicativo e não apenas repetir os resultados.</a:t>
            </a:r>
          </a:p>
        </p:txBody>
      </p:sp>
      <p:sp>
        <p:nvSpPr>
          <p:cNvPr id="147" name="REFERÊNCIAS"/>
          <p:cNvSpPr txBox="1"/>
          <p:nvPr/>
        </p:nvSpPr>
        <p:spPr>
          <a:xfrm>
            <a:off x="9205232" y="4471048"/>
            <a:ext cx="3600000" cy="360000"/>
          </a:xfrm>
          <a:prstGeom prst="rect">
            <a:avLst/>
          </a:prstGeom>
          <a:solidFill>
            <a:srgbClr val="007ABF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0399" tIns="20399" rIns="20399" bIns="20399" numCol="1" anchor="ctr">
            <a:spAutoFit/>
          </a:bodyPr>
          <a:lstStyle>
            <a:lvl1pPr defTabSz="1992458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dirty="0"/>
              <a:t>REFERÊNCIAS</a:t>
            </a:r>
          </a:p>
        </p:txBody>
      </p:sp>
      <p:sp>
        <p:nvSpPr>
          <p:cNvPr id="149" name="Tamanho da letra 28 – em ABNT e somente as que aparecerem no texto do e-banner, ou as mais relevantes."/>
          <p:cNvSpPr txBox="1"/>
          <p:nvPr/>
        </p:nvSpPr>
        <p:spPr>
          <a:xfrm>
            <a:off x="9205232" y="5048101"/>
            <a:ext cx="3600000" cy="8408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6331" tIns="96331" rIns="96331" bIns="96331">
            <a:spAutoFit/>
          </a:bodyPr>
          <a:lstStyle>
            <a:lvl1pPr algn="just" defTabSz="1991726">
              <a:spcBef>
                <a:spcPts val="300"/>
              </a:spcBef>
              <a:defRPr sz="1400" b="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lang="pt-BR" dirty="0"/>
              <a:t>Tamanho da letra 12 – em ABNT e somente as que aparecerem no texto do pôster, ou as mais relevantes.</a:t>
            </a:r>
            <a:endParaRPr dirty="0"/>
          </a:p>
        </p:txBody>
      </p:sp>
      <p:sp>
        <p:nvSpPr>
          <p:cNvPr id="37" name="Redigir a conclusão em um novo parágrafo. Usar o termo verbal na forma do presente do indicativo e não apenas repetir os resultados."/>
          <p:cNvSpPr txBox="1"/>
          <p:nvPr/>
        </p:nvSpPr>
        <p:spPr>
          <a:xfrm>
            <a:off x="10136744" y="3004465"/>
            <a:ext cx="2128588" cy="4101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6388" tIns="96388" rIns="96388" bIns="96388">
            <a:spAutoFit/>
          </a:bodyPr>
          <a:lstStyle>
            <a:lvl1pPr indent="248965" algn="just" defTabSz="1992458">
              <a:spcBef>
                <a:spcPts val="300"/>
              </a:spcBef>
              <a:defRPr sz="1400" b="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endParaRPr dirty="0"/>
          </a:p>
        </p:txBody>
      </p:sp>
      <p:sp>
        <p:nvSpPr>
          <p:cNvPr id="35" name="Retângulo 34"/>
          <p:cNvSpPr/>
          <p:nvPr/>
        </p:nvSpPr>
        <p:spPr>
          <a:xfrm>
            <a:off x="5452489" y="3004465"/>
            <a:ext cx="3600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800" b="0" dirty="0">
                <a:latin typeface="Calibri" pitchFamily="34" charset="0"/>
                <a:cs typeface="Calibri" pitchFamily="34" charset="0"/>
              </a:rPr>
              <a:t> Deve ser descrita a metodologia aplicada ao trabalho. Explicitar o tipo de estudo, população e amostra, local da pesquisa, procedimentos de coleta de dados e análises. Caso o estudo envolva seres humanos, direta ou indiretamente, deverá conter os aspectos éticos da pesquisa.</a:t>
            </a:r>
          </a:p>
          <a:p>
            <a:pPr algn="just"/>
            <a:endParaRPr lang="pt-BR" sz="18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xmlns="" id="{2D08A634-F90A-469E-8AB9-43FD4ABD4126}"/>
              </a:ext>
            </a:extLst>
          </p:cNvPr>
          <p:cNvSpPr/>
          <p:nvPr/>
        </p:nvSpPr>
        <p:spPr>
          <a:xfrm>
            <a:off x="1711712" y="3004465"/>
            <a:ext cx="3600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800" b="0" dirty="0">
                <a:latin typeface="Calibri" panose="020F0502020204030204" pitchFamily="34" charset="0"/>
                <a:cs typeface="Calibri" panose="020F0502020204030204" pitchFamily="34" charset="0"/>
              </a:rPr>
              <a:t>O e-Pôster deve ser preparado num único slide conforme o tema do resumo submetido ao SIMPÓSIO INTERNACIONAL DE ENFERMAGEM e mantidos a estrutura deste layout.</a:t>
            </a:r>
          </a:p>
          <a:p>
            <a:pPr algn="just"/>
            <a:endParaRPr lang="pt-BR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0" dirty="0">
                <a:latin typeface="Calibri" panose="020F0502020204030204" pitchFamily="34" charset="0"/>
                <a:cs typeface="Calibri" panose="020F0502020204030204" pitchFamily="34" charset="0"/>
              </a:rPr>
              <a:t>Os espaços podem ser redimensionados conforme o conteúdo de cada trabalho, mas deve ser mantida a estrutura e demais formatações. </a:t>
            </a:r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Em todo o texto deverá utilizar Letra </a:t>
            </a:r>
            <a:r>
              <a:rPr lang="pt-B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Calibri</a:t>
            </a:r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, tamanho 18 (exceto nas referências, justificado e com espaçamento simples e recuo de </a:t>
            </a:r>
            <a:r>
              <a:rPr lang="pt-B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primeria</a:t>
            </a:r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 linha de 1,5 cm.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D7CA0A25-B667-4926-8E2C-A0E9F910AD81}"/>
              </a:ext>
            </a:extLst>
          </p:cNvPr>
          <p:cNvSpPr/>
          <p:nvPr/>
        </p:nvSpPr>
        <p:spPr>
          <a:xfrm>
            <a:off x="5465226" y="6262308"/>
            <a:ext cx="3600000" cy="324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800" b="0" dirty="0">
                <a:latin typeface="Calibri" panose="020F0502020204030204" pitchFamily="34" charset="0"/>
                <a:cs typeface="Calibri" panose="020F0502020204030204" pitchFamily="34" charset="0"/>
              </a:rPr>
              <a:t>Nos resultados e discussão, deverá conter as informações mais relevantes encontradas no estudo, de forma sumarizada, concisa e clara. Poderá ser utilizado no máximo 2 (dois) recursos de representação visual, como tabelas, figuras, gráficos e quadros. </a:t>
            </a:r>
          </a:p>
          <a:p>
            <a:pPr algn="just"/>
            <a:r>
              <a:rPr lang="pt-BR" sz="1800" b="0" dirty="0">
                <a:latin typeface="Calibri" panose="020F0502020204030204" pitchFamily="34" charset="0"/>
                <a:cs typeface="Calibri" panose="020F0502020204030204" pitchFamily="34" charset="0"/>
              </a:rPr>
              <a:t>O layout dos recursos visuais dos resultados é de responsabilidade dos autores.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xmlns="" id="{FA10A7DE-2F29-4838-8BE8-15109B69A308}"/>
              </a:ext>
            </a:extLst>
          </p:cNvPr>
          <p:cNvSpPr/>
          <p:nvPr/>
        </p:nvSpPr>
        <p:spPr>
          <a:xfrm rot="16200000">
            <a:off x="-2834619" y="3907382"/>
            <a:ext cx="7109242" cy="144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8743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solidFill>
                  <a:schemeClr val="bg1"/>
                </a:solidFill>
              </a:rPr>
              <a:t>SIMPÓSIO INTERNACIONAL </a:t>
            </a:r>
          </a:p>
          <a:p>
            <a:pPr algn="ctr" defTabSz="28743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solidFill>
                  <a:schemeClr val="bg1"/>
                </a:solidFill>
              </a:rPr>
              <a:t>DE ENFERMAGEM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E1FB431C-269F-47CD-AF78-7DC823C34E34}"/>
              </a:ext>
            </a:extLst>
          </p:cNvPr>
          <p:cNvSpPr/>
          <p:nvPr/>
        </p:nvSpPr>
        <p:spPr>
          <a:xfrm>
            <a:off x="0" y="485369"/>
            <a:ext cx="1440000" cy="720000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53000">
                <a:schemeClr val="accent1">
                  <a:lumMod val="60000"/>
                  <a:lumOff val="40000"/>
                </a:schemeClr>
              </a:gs>
              <a:gs pos="100000">
                <a:srgbClr val="007BCB"/>
              </a:gs>
            </a:gsLst>
            <a:lin ang="5400000" scaled="1"/>
            <a:tileRect/>
          </a:gra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28" name="Picture 59">
            <a:extLst>
              <a:ext uri="{FF2B5EF4-FFF2-40B4-BE49-F238E27FC236}">
                <a16:creationId xmlns:a16="http://schemas.microsoft.com/office/drawing/2014/main" xmlns="" id="{3C5A21D7-EEF8-4097-AFEF-03866DC3D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00" y="87059"/>
            <a:ext cx="1332000" cy="44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tângulo 30">
            <a:extLst>
              <a:ext uri="{FF2B5EF4-FFF2-40B4-BE49-F238E27FC236}">
                <a16:creationId xmlns:a16="http://schemas.microsoft.com/office/drawing/2014/main" xmlns="" id="{79BEB16C-10F6-4F89-8B9E-8EC9F96EB024}"/>
              </a:ext>
            </a:extLst>
          </p:cNvPr>
          <p:cNvSpPr/>
          <p:nvPr/>
        </p:nvSpPr>
        <p:spPr>
          <a:xfrm flipV="1">
            <a:off x="0" y="8182001"/>
            <a:ext cx="1440000" cy="720000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53000">
                <a:schemeClr val="accent1">
                  <a:lumMod val="60000"/>
                  <a:lumOff val="40000"/>
                </a:schemeClr>
              </a:gs>
              <a:gs pos="100000">
                <a:srgbClr val="007CCD"/>
              </a:gs>
            </a:gsLst>
            <a:lin ang="5400000" scaled="1"/>
            <a:tileRect/>
          </a:gra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29" name="Picture 61">
            <a:extLst>
              <a:ext uri="{FF2B5EF4-FFF2-40B4-BE49-F238E27FC236}">
                <a16:creationId xmlns:a16="http://schemas.microsoft.com/office/drawing/2014/main" xmlns="" id="{F63AF0CF-5471-45B2-965A-5E4BCF7FD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000" y="8810601"/>
            <a:ext cx="1332000" cy="855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358</Words>
  <Application>Microsoft Office PowerPoint</Application>
  <PresentationFormat>Personalizar</PresentationFormat>
  <Paragraphs>22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White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Manuelle Prestrelo</dc:creator>
  <cp:lastModifiedBy>jaqueline maria da silva</cp:lastModifiedBy>
  <cp:revision>37</cp:revision>
  <dcterms:modified xsi:type="dcterms:W3CDTF">2019-05-27T18:45:47Z</dcterms:modified>
</cp:coreProperties>
</file>