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2057400" indent="-1600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4114800" indent="-3200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6172200" indent="-4800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8229600" indent="-6400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7D2B"/>
    <a:srgbClr val="006600"/>
    <a:srgbClr val="99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Estilo Escuro 1 - Ênfas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53" autoAdjust="0"/>
    <p:restoredTop sz="97753" autoAdjust="0"/>
  </p:normalViewPr>
  <p:slideViewPr>
    <p:cSldViewPr>
      <p:cViewPr varScale="1">
        <p:scale>
          <a:sx n="17" d="100"/>
          <a:sy n="17" d="100"/>
        </p:scale>
        <p:origin x="3486" y="168"/>
      </p:cViewPr>
      <p:guideLst>
        <p:guide orient="horz" pos="13607"/>
        <p:guide pos="1020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A64B3C-8A69-4231-9B61-DA10CACF34B4}" type="doc">
      <dgm:prSet loTypeId="urn:microsoft.com/office/officeart/2005/8/layout/process5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4253FA42-17B3-4781-98D0-58F90FACF7FB}">
      <dgm:prSet phldrT="[Texto]"/>
      <dgm:spPr/>
      <dgm:t>
        <a:bodyPr/>
        <a:lstStyle/>
        <a:p>
          <a:r>
            <a:rPr lang="pt-BR" dirty="0"/>
            <a:t>Tipo de estudo</a:t>
          </a:r>
        </a:p>
      </dgm:t>
    </dgm:pt>
    <dgm:pt modelId="{4BFCE00F-A11B-4B5F-A270-E1E17E1C66D8}" type="parTrans" cxnId="{2ADE4EC2-71E9-4078-8C41-ADAE7BD4B910}">
      <dgm:prSet/>
      <dgm:spPr/>
      <dgm:t>
        <a:bodyPr/>
        <a:lstStyle/>
        <a:p>
          <a:endParaRPr lang="pt-BR"/>
        </a:p>
      </dgm:t>
    </dgm:pt>
    <dgm:pt modelId="{812A6813-6B5D-4D45-B89B-ABA61F2579BA}" type="sibTrans" cxnId="{2ADE4EC2-71E9-4078-8C41-ADAE7BD4B910}">
      <dgm:prSet/>
      <dgm:spPr/>
      <dgm:t>
        <a:bodyPr/>
        <a:lstStyle/>
        <a:p>
          <a:endParaRPr lang="pt-BR"/>
        </a:p>
      </dgm:t>
    </dgm:pt>
    <dgm:pt modelId="{16CF04D0-3266-430A-A8F3-5E934ED9DD2E}">
      <dgm:prSet phldrT="[Texto]"/>
      <dgm:spPr/>
      <dgm:t>
        <a:bodyPr/>
        <a:lstStyle/>
        <a:p>
          <a:r>
            <a:rPr lang="pt-BR" dirty="0"/>
            <a:t>Local e período</a:t>
          </a:r>
        </a:p>
      </dgm:t>
    </dgm:pt>
    <dgm:pt modelId="{80DF8FA4-DF2F-483C-8145-7BF80B838A93}" type="parTrans" cxnId="{5652B3CF-F501-4FC0-8C20-890EB0447D50}">
      <dgm:prSet/>
      <dgm:spPr/>
      <dgm:t>
        <a:bodyPr/>
        <a:lstStyle/>
        <a:p>
          <a:endParaRPr lang="pt-BR"/>
        </a:p>
      </dgm:t>
    </dgm:pt>
    <dgm:pt modelId="{2F6417F6-5A8C-4931-AD46-CDC9C6E18F6E}" type="sibTrans" cxnId="{5652B3CF-F501-4FC0-8C20-890EB0447D50}">
      <dgm:prSet/>
      <dgm:spPr/>
      <dgm:t>
        <a:bodyPr/>
        <a:lstStyle/>
        <a:p>
          <a:endParaRPr lang="pt-BR"/>
        </a:p>
      </dgm:t>
    </dgm:pt>
    <dgm:pt modelId="{AEABD64C-BD47-4A21-9385-3D7EAD39A1B5}">
      <dgm:prSet phldrT="[Texto]"/>
      <dgm:spPr/>
      <dgm:t>
        <a:bodyPr/>
        <a:lstStyle/>
        <a:p>
          <a:r>
            <a:rPr lang="pt-BR" dirty="0"/>
            <a:t>População e amostra</a:t>
          </a:r>
        </a:p>
      </dgm:t>
    </dgm:pt>
    <dgm:pt modelId="{B394AAC4-CD0C-4E3A-A1E1-2A4272FA02DC}" type="parTrans" cxnId="{B34B99AF-471C-41BA-ABE7-536110EFB5B1}">
      <dgm:prSet/>
      <dgm:spPr/>
      <dgm:t>
        <a:bodyPr/>
        <a:lstStyle/>
        <a:p>
          <a:endParaRPr lang="pt-BR"/>
        </a:p>
      </dgm:t>
    </dgm:pt>
    <dgm:pt modelId="{5D8B1256-3CA2-4DC0-AC68-CAB126A2F072}" type="sibTrans" cxnId="{B34B99AF-471C-41BA-ABE7-536110EFB5B1}">
      <dgm:prSet/>
      <dgm:spPr/>
      <dgm:t>
        <a:bodyPr/>
        <a:lstStyle/>
        <a:p>
          <a:endParaRPr lang="pt-BR"/>
        </a:p>
      </dgm:t>
    </dgm:pt>
    <dgm:pt modelId="{C5D5F202-2D38-44CB-808C-EE4FBCB09398}">
      <dgm:prSet phldrT="[Texto]"/>
      <dgm:spPr/>
      <dgm:t>
        <a:bodyPr/>
        <a:lstStyle/>
        <a:p>
          <a:r>
            <a:rPr lang="pt-BR" dirty="0"/>
            <a:t>Coleta</a:t>
          </a:r>
        </a:p>
      </dgm:t>
    </dgm:pt>
    <dgm:pt modelId="{10B87BC9-E06D-4E22-8C1B-6E5DA0D94678}" type="parTrans" cxnId="{68D1CF15-833A-49E5-A62E-AD9C2710DDCA}">
      <dgm:prSet/>
      <dgm:spPr/>
      <dgm:t>
        <a:bodyPr/>
        <a:lstStyle/>
        <a:p>
          <a:endParaRPr lang="pt-BR"/>
        </a:p>
      </dgm:t>
    </dgm:pt>
    <dgm:pt modelId="{229D130D-77BC-4535-984B-0A8B267ADB55}" type="sibTrans" cxnId="{68D1CF15-833A-49E5-A62E-AD9C2710DDCA}">
      <dgm:prSet/>
      <dgm:spPr/>
      <dgm:t>
        <a:bodyPr/>
        <a:lstStyle/>
        <a:p>
          <a:endParaRPr lang="pt-BR"/>
        </a:p>
      </dgm:t>
    </dgm:pt>
    <dgm:pt modelId="{02AE19B5-9AD7-4FCC-85C3-8A4C5C54C188}">
      <dgm:prSet phldrT="[Texto]"/>
      <dgm:spPr/>
      <dgm:t>
        <a:bodyPr/>
        <a:lstStyle/>
        <a:p>
          <a:r>
            <a:rPr lang="pt-BR" dirty="0"/>
            <a:t>Análise dos dados</a:t>
          </a:r>
        </a:p>
      </dgm:t>
    </dgm:pt>
    <dgm:pt modelId="{87023DD9-6ECB-405C-B7FD-F8E4EB3ECFD4}" type="parTrans" cxnId="{C2436A4D-C7AF-4421-AB2C-BA7C87BA1C8F}">
      <dgm:prSet/>
      <dgm:spPr/>
      <dgm:t>
        <a:bodyPr/>
        <a:lstStyle/>
        <a:p>
          <a:endParaRPr lang="pt-BR"/>
        </a:p>
      </dgm:t>
    </dgm:pt>
    <dgm:pt modelId="{A7180F1D-6BE0-4238-9DFB-24B759116F9B}" type="sibTrans" cxnId="{C2436A4D-C7AF-4421-AB2C-BA7C87BA1C8F}">
      <dgm:prSet/>
      <dgm:spPr/>
      <dgm:t>
        <a:bodyPr/>
        <a:lstStyle/>
        <a:p>
          <a:endParaRPr lang="pt-BR"/>
        </a:p>
      </dgm:t>
    </dgm:pt>
    <dgm:pt modelId="{78F72080-F83A-406B-904B-026208117032}" type="pres">
      <dgm:prSet presAssocID="{30A64B3C-8A69-4231-9B61-DA10CACF34B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B02DED6-88FE-49D6-A81E-918F5C54CB6B}" type="pres">
      <dgm:prSet presAssocID="{4253FA42-17B3-4781-98D0-58F90FACF7F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D3B49EE-561B-43E7-9F4C-42C8CFC91EA1}" type="pres">
      <dgm:prSet presAssocID="{812A6813-6B5D-4D45-B89B-ABA61F2579BA}" presName="sibTrans" presStyleLbl="sibTrans2D1" presStyleIdx="0" presStyleCnt="4"/>
      <dgm:spPr/>
      <dgm:t>
        <a:bodyPr/>
        <a:lstStyle/>
        <a:p>
          <a:endParaRPr lang="pt-BR"/>
        </a:p>
      </dgm:t>
    </dgm:pt>
    <dgm:pt modelId="{9CBE57A3-A60E-4E2F-9D8C-CAC8A1F64A76}" type="pres">
      <dgm:prSet presAssocID="{812A6813-6B5D-4D45-B89B-ABA61F2579BA}" presName="connectorText" presStyleLbl="sibTrans2D1" presStyleIdx="0" presStyleCnt="4"/>
      <dgm:spPr/>
      <dgm:t>
        <a:bodyPr/>
        <a:lstStyle/>
        <a:p>
          <a:endParaRPr lang="pt-BR"/>
        </a:p>
      </dgm:t>
    </dgm:pt>
    <dgm:pt modelId="{63F03C96-D8C1-4F93-9D1B-2400BE32B45C}" type="pres">
      <dgm:prSet presAssocID="{16CF04D0-3266-430A-A8F3-5E934ED9DD2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FA9683F-5B1A-4CE1-9CCA-AB19645B3002}" type="pres">
      <dgm:prSet presAssocID="{2F6417F6-5A8C-4931-AD46-CDC9C6E18F6E}" presName="sibTrans" presStyleLbl="sibTrans2D1" presStyleIdx="1" presStyleCnt="4"/>
      <dgm:spPr/>
      <dgm:t>
        <a:bodyPr/>
        <a:lstStyle/>
        <a:p>
          <a:endParaRPr lang="pt-BR"/>
        </a:p>
      </dgm:t>
    </dgm:pt>
    <dgm:pt modelId="{2C86E658-C468-45BA-906F-8CDEA5EC6720}" type="pres">
      <dgm:prSet presAssocID="{2F6417F6-5A8C-4931-AD46-CDC9C6E18F6E}" presName="connectorText" presStyleLbl="sibTrans2D1" presStyleIdx="1" presStyleCnt="4"/>
      <dgm:spPr/>
      <dgm:t>
        <a:bodyPr/>
        <a:lstStyle/>
        <a:p>
          <a:endParaRPr lang="pt-BR"/>
        </a:p>
      </dgm:t>
    </dgm:pt>
    <dgm:pt modelId="{85F6C487-2012-4D01-A15A-E37D178BE30B}" type="pres">
      <dgm:prSet presAssocID="{AEABD64C-BD47-4A21-9385-3D7EAD39A1B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4214AE0-F63B-499F-8337-99C0D77B4B87}" type="pres">
      <dgm:prSet presAssocID="{5D8B1256-3CA2-4DC0-AC68-CAB126A2F072}" presName="sibTrans" presStyleLbl="sibTrans2D1" presStyleIdx="2" presStyleCnt="4"/>
      <dgm:spPr/>
      <dgm:t>
        <a:bodyPr/>
        <a:lstStyle/>
        <a:p>
          <a:endParaRPr lang="pt-BR"/>
        </a:p>
      </dgm:t>
    </dgm:pt>
    <dgm:pt modelId="{6164D1B0-1644-4B30-B268-ACC57FA74550}" type="pres">
      <dgm:prSet presAssocID="{5D8B1256-3CA2-4DC0-AC68-CAB126A2F072}" presName="connectorText" presStyleLbl="sibTrans2D1" presStyleIdx="2" presStyleCnt="4"/>
      <dgm:spPr/>
      <dgm:t>
        <a:bodyPr/>
        <a:lstStyle/>
        <a:p>
          <a:endParaRPr lang="pt-BR"/>
        </a:p>
      </dgm:t>
    </dgm:pt>
    <dgm:pt modelId="{963D1AA7-DF73-42BD-9284-F8DA180234F4}" type="pres">
      <dgm:prSet presAssocID="{C5D5F202-2D38-44CB-808C-EE4FBCB0939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E20BEF-D56B-4547-B78D-750995F361C8}" type="pres">
      <dgm:prSet presAssocID="{229D130D-77BC-4535-984B-0A8B267ADB55}" presName="sibTrans" presStyleLbl="sibTrans2D1" presStyleIdx="3" presStyleCnt="4"/>
      <dgm:spPr/>
      <dgm:t>
        <a:bodyPr/>
        <a:lstStyle/>
        <a:p>
          <a:endParaRPr lang="pt-BR"/>
        </a:p>
      </dgm:t>
    </dgm:pt>
    <dgm:pt modelId="{5D5E4131-16EA-472F-92A3-FAF05B4B9B50}" type="pres">
      <dgm:prSet presAssocID="{229D130D-77BC-4535-984B-0A8B267ADB55}" presName="connectorText" presStyleLbl="sibTrans2D1" presStyleIdx="3" presStyleCnt="4"/>
      <dgm:spPr/>
      <dgm:t>
        <a:bodyPr/>
        <a:lstStyle/>
        <a:p>
          <a:endParaRPr lang="pt-BR"/>
        </a:p>
      </dgm:t>
    </dgm:pt>
    <dgm:pt modelId="{69CBC7CE-5E94-4978-81C2-848106C152A3}" type="pres">
      <dgm:prSet presAssocID="{02AE19B5-9AD7-4FCC-85C3-8A4C5C54C18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2436A4D-C7AF-4421-AB2C-BA7C87BA1C8F}" srcId="{30A64B3C-8A69-4231-9B61-DA10CACF34B4}" destId="{02AE19B5-9AD7-4FCC-85C3-8A4C5C54C188}" srcOrd="4" destOrd="0" parTransId="{87023DD9-6ECB-405C-B7FD-F8E4EB3ECFD4}" sibTransId="{A7180F1D-6BE0-4238-9DFB-24B759116F9B}"/>
    <dgm:cxn modelId="{90873B58-05EB-49C5-B901-B85DC1127793}" type="presOf" srcId="{5D8B1256-3CA2-4DC0-AC68-CAB126A2F072}" destId="{6164D1B0-1644-4B30-B268-ACC57FA74550}" srcOrd="1" destOrd="0" presId="urn:microsoft.com/office/officeart/2005/8/layout/process5"/>
    <dgm:cxn modelId="{5652B3CF-F501-4FC0-8C20-890EB0447D50}" srcId="{30A64B3C-8A69-4231-9B61-DA10CACF34B4}" destId="{16CF04D0-3266-430A-A8F3-5E934ED9DD2E}" srcOrd="1" destOrd="0" parTransId="{80DF8FA4-DF2F-483C-8145-7BF80B838A93}" sibTransId="{2F6417F6-5A8C-4931-AD46-CDC9C6E18F6E}"/>
    <dgm:cxn modelId="{1C09BC36-3BA2-4604-9C73-F6EC8916F7BC}" type="presOf" srcId="{5D8B1256-3CA2-4DC0-AC68-CAB126A2F072}" destId="{84214AE0-F63B-499F-8337-99C0D77B4B87}" srcOrd="0" destOrd="0" presId="urn:microsoft.com/office/officeart/2005/8/layout/process5"/>
    <dgm:cxn modelId="{35E570D3-8902-4F55-9EC4-DFABC298D573}" type="presOf" srcId="{229D130D-77BC-4535-984B-0A8B267ADB55}" destId="{41E20BEF-D56B-4547-B78D-750995F361C8}" srcOrd="0" destOrd="0" presId="urn:microsoft.com/office/officeart/2005/8/layout/process5"/>
    <dgm:cxn modelId="{470F4C1A-A3E9-4783-B977-2507200A1906}" type="presOf" srcId="{30A64B3C-8A69-4231-9B61-DA10CACF34B4}" destId="{78F72080-F83A-406B-904B-026208117032}" srcOrd="0" destOrd="0" presId="urn:microsoft.com/office/officeart/2005/8/layout/process5"/>
    <dgm:cxn modelId="{61213679-93EE-43B8-83C0-8BD8D5C6054D}" type="presOf" srcId="{812A6813-6B5D-4D45-B89B-ABA61F2579BA}" destId="{7D3B49EE-561B-43E7-9F4C-42C8CFC91EA1}" srcOrd="0" destOrd="0" presId="urn:microsoft.com/office/officeart/2005/8/layout/process5"/>
    <dgm:cxn modelId="{0AE97BE5-A32B-4756-BE19-D48166AC4704}" type="presOf" srcId="{812A6813-6B5D-4D45-B89B-ABA61F2579BA}" destId="{9CBE57A3-A60E-4E2F-9D8C-CAC8A1F64A76}" srcOrd="1" destOrd="0" presId="urn:microsoft.com/office/officeart/2005/8/layout/process5"/>
    <dgm:cxn modelId="{976762F3-654D-4947-A8E8-E1B185CFF2D2}" type="presOf" srcId="{16CF04D0-3266-430A-A8F3-5E934ED9DD2E}" destId="{63F03C96-D8C1-4F93-9D1B-2400BE32B45C}" srcOrd="0" destOrd="0" presId="urn:microsoft.com/office/officeart/2005/8/layout/process5"/>
    <dgm:cxn modelId="{0B363301-572B-485B-9CA7-3744445C8A54}" type="presOf" srcId="{2F6417F6-5A8C-4931-AD46-CDC9C6E18F6E}" destId="{0FA9683F-5B1A-4CE1-9CCA-AB19645B3002}" srcOrd="0" destOrd="0" presId="urn:microsoft.com/office/officeart/2005/8/layout/process5"/>
    <dgm:cxn modelId="{B34B99AF-471C-41BA-ABE7-536110EFB5B1}" srcId="{30A64B3C-8A69-4231-9B61-DA10CACF34B4}" destId="{AEABD64C-BD47-4A21-9385-3D7EAD39A1B5}" srcOrd="2" destOrd="0" parTransId="{B394AAC4-CD0C-4E3A-A1E1-2A4272FA02DC}" sibTransId="{5D8B1256-3CA2-4DC0-AC68-CAB126A2F072}"/>
    <dgm:cxn modelId="{98BDA85E-1E10-42B2-8572-A36B89388EAD}" type="presOf" srcId="{229D130D-77BC-4535-984B-0A8B267ADB55}" destId="{5D5E4131-16EA-472F-92A3-FAF05B4B9B50}" srcOrd="1" destOrd="0" presId="urn:microsoft.com/office/officeart/2005/8/layout/process5"/>
    <dgm:cxn modelId="{5CD3CBF1-8E9F-49D9-AB84-33E4C16604CE}" type="presOf" srcId="{02AE19B5-9AD7-4FCC-85C3-8A4C5C54C188}" destId="{69CBC7CE-5E94-4978-81C2-848106C152A3}" srcOrd="0" destOrd="0" presId="urn:microsoft.com/office/officeart/2005/8/layout/process5"/>
    <dgm:cxn modelId="{B1B3F73F-4125-4625-999C-EDEF29D40F53}" type="presOf" srcId="{AEABD64C-BD47-4A21-9385-3D7EAD39A1B5}" destId="{85F6C487-2012-4D01-A15A-E37D178BE30B}" srcOrd="0" destOrd="0" presId="urn:microsoft.com/office/officeart/2005/8/layout/process5"/>
    <dgm:cxn modelId="{2ADE4EC2-71E9-4078-8C41-ADAE7BD4B910}" srcId="{30A64B3C-8A69-4231-9B61-DA10CACF34B4}" destId="{4253FA42-17B3-4781-98D0-58F90FACF7FB}" srcOrd="0" destOrd="0" parTransId="{4BFCE00F-A11B-4B5F-A270-E1E17E1C66D8}" sibTransId="{812A6813-6B5D-4D45-B89B-ABA61F2579BA}"/>
    <dgm:cxn modelId="{3A5F02CD-FADA-4CA7-BF19-1A04BB8007CD}" type="presOf" srcId="{2F6417F6-5A8C-4931-AD46-CDC9C6E18F6E}" destId="{2C86E658-C468-45BA-906F-8CDEA5EC6720}" srcOrd="1" destOrd="0" presId="urn:microsoft.com/office/officeart/2005/8/layout/process5"/>
    <dgm:cxn modelId="{AAB8ABE2-DD4D-4A20-9D27-2CEE9D10D55E}" type="presOf" srcId="{C5D5F202-2D38-44CB-808C-EE4FBCB09398}" destId="{963D1AA7-DF73-42BD-9284-F8DA180234F4}" srcOrd="0" destOrd="0" presId="urn:microsoft.com/office/officeart/2005/8/layout/process5"/>
    <dgm:cxn modelId="{41E84DD3-AE33-4970-89AD-2B22257DB2BA}" type="presOf" srcId="{4253FA42-17B3-4781-98D0-58F90FACF7FB}" destId="{3B02DED6-88FE-49D6-A81E-918F5C54CB6B}" srcOrd="0" destOrd="0" presId="urn:microsoft.com/office/officeart/2005/8/layout/process5"/>
    <dgm:cxn modelId="{68D1CF15-833A-49E5-A62E-AD9C2710DDCA}" srcId="{30A64B3C-8A69-4231-9B61-DA10CACF34B4}" destId="{C5D5F202-2D38-44CB-808C-EE4FBCB09398}" srcOrd="3" destOrd="0" parTransId="{10B87BC9-E06D-4E22-8C1B-6E5DA0D94678}" sibTransId="{229D130D-77BC-4535-984B-0A8B267ADB55}"/>
    <dgm:cxn modelId="{61846C4D-AA5F-47FD-A8FA-9249D9C451C3}" type="presParOf" srcId="{78F72080-F83A-406B-904B-026208117032}" destId="{3B02DED6-88FE-49D6-A81E-918F5C54CB6B}" srcOrd="0" destOrd="0" presId="urn:microsoft.com/office/officeart/2005/8/layout/process5"/>
    <dgm:cxn modelId="{EB2E29E2-DA92-4754-BF73-63559978C174}" type="presParOf" srcId="{78F72080-F83A-406B-904B-026208117032}" destId="{7D3B49EE-561B-43E7-9F4C-42C8CFC91EA1}" srcOrd="1" destOrd="0" presId="urn:microsoft.com/office/officeart/2005/8/layout/process5"/>
    <dgm:cxn modelId="{8A67A0E7-61EA-43DE-90CF-B01C19E70252}" type="presParOf" srcId="{7D3B49EE-561B-43E7-9F4C-42C8CFC91EA1}" destId="{9CBE57A3-A60E-4E2F-9D8C-CAC8A1F64A76}" srcOrd="0" destOrd="0" presId="urn:microsoft.com/office/officeart/2005/8/layout/process5"/>
    <dgm:cxn modelId="{1A220B89-6D72-4D11-AE4D-E3A286D5823C}" type="presParOf" srcId="{78F72080-F83A-406B-904B-026208117032}" destId="{63F03C96-D8C1-4F93-9D1B-2400BE32B45C}" srcOrd="2" destOrd="0" presId="urn:microsoft.com/office/officeart/2005/8/layout/process5"/>
    <dgm:cxn modelId="{24E6E1EB-0709-4E4B-9A6D-CC545EC3E03E}" type="presParOf" srcId="{78F72080-F83A-406B-904B-026208117032}" destId="{0FA9683F-5B1A-4CE1-9CCA-AB19645B3002}" srcOrd="3" destOrd="0" presId="urn:microsoft.com/office/officeart/2005/8/layout/process5"/>
    <dgm:cxn modelId="{77C5EFFF-F3ED-4F4D-950E-C109E10C4263}" type="presParOf" srcId="{0FA9683F-5B1A-4CE1-9CCA-AB19645B3002}" destId="{2C86E658-C468-45BA-906F-8CDEA5EC6720}" srcOrd="0" destOrd="0" presId="urn:microsoft.com/office/officeart/2005/8/layout/process5"/>
    <dgm:cxn modelId="{72E13D71-B554-4B0A-ACF9-AA2AB468CCB1}" type="presParOf" srcId="{78F72080-F83A-406B-904B-026208117032}" destId="{85F6C487-2012-4D01-A15A-E37D178BE30B}" srcOrd="4" destOrd="0" presId="urn:microsoft.com/office/officeart/2005/8/layout/process5"/>
    <dgm:cxn modelId="{381AE23B-522B-4DAD-88EC-56F3BFA05941}" type="presParOf" srcId="{78F72080-F83A-406B-904B-026208117032}" destId="{84214AE0-F63B-499F-8337-99C0D77B4B87}" srcOrd="5" destOrd="0" presId="urn:microsoft.com/office/officeart/2005/8/layout/process5"/>
    <dgm:cxn modelId="{C65E79C3-8E86-465A-B7E6-A04A05AD9B3E}" type="presParOf" srcId="{84214AE0-F63B-499F-8337-99C0D77B4B87}" destId="{6164D1B0-1644-4B30-B268-ACC57FA74550}" srcOrd="0" destOrd="0" presId="urn:microsoft.com/office/officeart/2005/8/layout/process5"/>
    <dgm:cxn modelId="{AFD1CED4-D09D-46A7-A753-6BE48B609C22}" type="presParOf" srcId="{78F72080-F83A-406B-904B-026208117032}" destId="{963D1AA7-DF73-42BD-9284-F8DA180234F4}" srcOrd="6" destOrd="0" presId="urn:microsoft.com/office/officeart/2005/8/layout/process5"/>
    <dgm:cxn modelId="{61B89DD8-0942-41F7-8012-8765630AB6D2}" type="presParOf" srcId="{78F72080-F83A-406B-904B-026208117032}" destId="{41E20BEF-D56B-4547-B78D-750995F361C8}" srcOrd="7" destOrd="0" presId="urn:microsoft.com/office/officeart/2005/8/layout/process5"/>
    <dgm:cxn modelId="{CED179E7-20C4-4D85-B39F-358B1F7CDFE8}" type="presParOf" srcId="{41E20BEF-D56B-4547-B78D-750995F361C8}" destId="{5D5E4131-16EA-472F-92A3-FAF05B4B9B50}" srcOrd="0" destOrd="0" presId="urn:microsoft.com/office/officeart/2005/8/layout/process5"/>
    <dgm:cxn modelId="{403FB0DD-94CD-4528-94C9-30687122D2EF}" type="presParOf" srcId="{78F72080-F83A-406B-904B-026208117032}" destId="{69CBC7CE-5E94-4978-81C2-848106C152A3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02DED6-88FE-49D6-A81E-918F5C54CB6B}">
      <dsp:nvSpPr>
        <dsp:cNvPr id="0" name=""/>
        <dsp:cNvSpPr/>
      </dsp:nvSpPr>
      <dsp:spPr>
        <a:xfrm>
          <a:off x="11588" y="419528"/>
          <a:ext cx="3463732" cy="20782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400" kern="1200" dirty="0"/>
            <a:t>Tipo de estudo</a:t>
          </a:r>
        </a:p>
      </dsp:txBody>
      <dsp:txXfrm>
        <a:off x="72458" y="480398"/>
        <a:ext cx="3341992" cy="1956499"/>
      </dsp:txXfrm>
    </dsp:sp>
    <dsp:sp modelId="{7D3B49EE-561B-43E7-9F4C-42C8CFC91EA1}">
      <dsp:nvSpPr>
        <dsp:cNvPr id="0" name=""/>
        <dsp:cNvSpPr/>
      </dsp:nvSpPr>
      <dsp:spPr>
        <a:xfrm>
          <a:off x="3780129" y="1029145"/>
          <a:ext cx="734311" cy="8590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600" kern="1200"/>
        </a:p>
      </dsp:txBody>
      <dsp:txXfrm>
        <a:off x="3780129" y="1200946"/>
        <a:ext cx="514018" cy="515403"/>
      </dsp:txXfrm>
    </dsp:sp>
    <dsp:sp modelId="{63F03C96-D8C1-4F93-9D1B-2400BE32B45C}">
      <dsp:nvSpPr>
        <dsp:cNvPr id="0" name=""/>
        <dsp:cNvSpPr/>
      </dsp:nvSpPr>
      <dsp:spPr>
        <a:xfrm>
          <a:off x="4860813" y="419528"/>
          <a:ext cx="3463732" cy="2078239"/>
        </a:xfrm>
        <a:prstGeom prst="roundRect">
          <a:avLst>
            <a:gd name="adj" fmla="val 1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400" kern="1200" dirty="0"/>
            <a:t>Local e período</a:t>
          </a:r>
        </a:p>
      </dsp:txBody>
      <dsp:txXfrm>
        <a:off x="4921683" y="480398"/>
        <a:ext cx="3341992" cy="1956499"/>
      </dsp:txXfrm>
    </dsp:sp>
    <dsp:sp modelId="{0FA9683F-5B1A-4CE1-9CCA-AB19645B3002}">
      <dsp:nvSpPr>
        <dsp:cNvPr id="0" name=""/>
        <dsp:cNvSpPr/>
      </dsp:nvSpPr>
      <dsp:spPr>
        <a:xfrm>
          <a:off x="8629353" y="1029145"/>
          <a:ext cx="734311" cy="8590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600" kern="1200"/>
        </a:p>
      </dsp:txBody>
      <dsp:txXfrm>
        <a:off x="8629353" y="1200946"/>
        <a:ext cx="514018" cy="515403"/>
      </dsp:txXfrm>
    </dsp:sp>
    <dsp:sp modelId="{85F6C487-2012-4D01-A15A-E37D178BE30B}">
      <dsp:nvSpPr>
        <dsp:cNvPr id="0" name=""/>
        <dsp:cNvSpPr/>
      </dsp:nvSpPr>
      <dsp:spPr>
        <a:xfrm>
          <a:off x="9710038" y="419528"/>
          <a:ext cx="3463732" cy="2078239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400" kern="1200" dirty="0"/>
            <a:t>População e amostra</a:t>
          </a:r>
        </a:p>
      </dsp:txBody>
      <dsp:txXfrm>
        <a:off x="9770908" y="480398"/>
        <a:ext cx="3341992" cy="1956499"/>
      </dsp:txXfrm>
    </dsp:sp>
    <dsp:sp modelId="{84214AE0-F63B-499F-8337-99C0D77B4B87}">
      <dsp:nvSpPr>
        <dsp:cNvPr id="0" name=""/>
        <dsp:cNvSpPr/>
      </dsp:nvSpPr>
      <dsp:spPr>
        <a:xfrm rot="5400000">
          <a:off x="11074748" y="2740228"/>
          <a:ext cx="734311" cy="8590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600" kern="1200"/>
        </a:p>
      </dsp:txBody>
      <dsp:txXfrm rot="-5400000">
        <a:off x="11184203" y="2802575"/>
        <a:ext cx="515403" cy="514018"/>
      </dsp:txXfrm>
    </dsp:sp>
    <dsp:sp modelId="{963D1AA7-DF73-42BD-9284-F8DA180234F4}">
      <dsp:nvSpPr>
        <dsp:cNvPr id="0" name=""/>
        <dsp:cNvSpPr/>
      </dsp:nvSpPr>
      <dsp:spPr>
        <a:xfrm>
          <a:off x="9710038" y="3883260"/>
          <a:ext cx="3463732" cy="2078239"/>
        </a:xfrm>
        <a:prstGeom prst="roundRect">
          <a:avLst>
            <a:gd name="adj" fmla="val 1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400" kern="1200" dirty="0"/>
            <a:t>Coleta</a:t>
          </a:r>
        </a:p>
      </dsp:txBody>
      <dsp:txXfrm>
        <a:off x="9770908" y="3944130"/>
        <a:ext cx="3341992" cy="1956499"/>
      </dsp:txXfrm>
    </dsp:sp>
    <dsp:sp modelId="{41E20BEF-D56B-4547-B78D-750995F361C8}">
      <dsp:nvSpPr>
        <dsp:cNvPr id="0" name=""/>
        <dsp:cNvSpPr/>
      </dsp:nvSpPr>
      <dsp:spPr>
        <a:xfrm rot="10800000">
          <a:off x="8670918" y="4492877"/>
          <a:ext cx="734311" cy="8590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600" kern="1200"/>
        </a:p>
      </dsp:txBody>
      <dsp:txXfrm rot="10800000">
        <a:off x="8891211" y="4664678"/>
        <a:ext cx="514018" cy="515403"/>
      </dsp:txXfrm>
    </dsp:sp>
    <dsp:sp modelId="{69CBC7CE-5E94-4978-81C2-848106C152A3}">
      <dsp:nvSpPr>
        <dsp:cNvPr id="0" name=""/>
        <dsp:cNvSpPr/>
      </dsp:nvSpPr>
      <dsp:spPr>
        <a:xfrm>
          <a:off x="4860813" y="3883260"/>
          <a:ext cx="3463732" cy="2078239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400" kern="1200" dirty="0"/>
            <a:t>Análise dos dados</a:t>
          </a:r>
        </a:p>
      </dsp:txBody>
      <dsp:txXfrm>
        <a:off x="4921683" y="3944130"/>
        <a:ext cx="3341992" cy="1956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947" y="13420201"/>
            <a:ext cx="27539395" cy="9260137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893" y="24480362"/>
            <a:ext cx="22679502" cy="110401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5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7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5EB757C-71B8-4A81-AD6C-D9F5E642D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FACAB-F82A-4DBC-8242-9C0ED07CC587}" type="datetimeFigureOut">
              <a:rPr lang="pt-BR"/>
              <a:pPr>
                <a:defRPr/>
              </a:pPr>
              <a:t>04/04/2019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4427252-3EFF-41D4-B6BC-4CF2230F6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266000F-1C84-4E06-832C-AB915861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7FAF4-7559-47DD-9A72-C23B30A6DA4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1431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xmlns="" id="{867E0F64-626E-4A7B-9130-C3E0D3642FF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19609" y="1730184"/>
            <a:ext cx="29160073" cy="7200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xmlns="" id="{B2564688-2AB4-4792-A960-D9170D7648D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619609" y="10079515"/>
            <a:ext cx="29160073" cy="28511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7A4A7BA-2FDA-4614-B71A-982ED9345A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19608" y="40040275"/>
            <a:ext cx="7560548" cy="2300033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539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01526C-BA53-4758-8427-118116E9E640}" type="datetimeFigureOut">
              <a:rPr lang="pt-BR"/>
              <a:pPr>
                <a:defRPr/>
              </a:pPr>
              <a:t>04/04/2019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15B174B-AD22-4EC0-B9FB-28617E1997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69401" y="40040275"/>
            <a:ext cx="10260489" cy="2300033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539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823E5B2-66BA-4BC7-9F27-65982EB6B4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3219134" y="40040275"/>
            <a:ext cx="7560548" cy="2300033"/>
          </a:xfrm>
          <a:prstGeom prst="rect">
            <a:avLst/>
          </a:prstGeom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399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B0B53E4-10BA-4A3E-BCB0-2AEC87249A4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9798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5pPr>
      <a:lvl6pPr marL="2057194" algn="ctr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6pPr>
      <a:lvl7pPr marL="4114389" algn="ctr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7pPr>
      <a:lvl8pPr marL="6171583" algn="ctr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8pPr>
      <a:lvl9pPr marL="8228777" algn="ctr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9pPr>
    </p:titleStyle>
    <p:bodyStyle>
      <a:lvl1pPr marL="1542896" indent="-154289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399" kern="1200">
          <a:solidFill>
            <a:schemeClr val="tx1"/>
          </a:solidFill>
          <a:latin typeface="+mn-lt"/>
          <a:ea typeface="+mn-ea"/>
          <a:cs typeface="+mn-cs"/>
        </a:defRPr>
      </a:lvl1pPr>
      <a:lvl2pPr marL="3342941" indent="-128574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599" kern="1200">
          <a:solidFill>
            <a:schemeClr val="tx1"/>
          </a:solidFill>
          <a:latin typeface="+mn-lt"/>
          <a:ea typeface="+mn-ea"/>
          <a:cs typeface="+mn-cs"/>
        </a:defRPr>
      </a:lvl2pPr>
      <a:lvl3pPr marL="5142986" indent="-102859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799" kern="1200">
          <a:solidFill>
            <a:schemeClr val="tx1"/>
          </a:solidFill>
          <a:latin typeface="+mn-lt"/>
          <a:ea typeface="+mn-ea"/>
          <a:cs typeface="+mn-cs"/>
        </a:defRPr>
      </a:lvl3pPr>
      <a:lvl4pPr marL="7200180" indent="-102859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999" kern="1200">
          <a:solidFill>
            <a:schemeClr val="tx1"/>
          </a:solidFill>
          <a:latin typeface="+mn-lt"/>
          <a:ea typeface="+mn-ea"/>
          <a:cs typeface="+mn-cs"/>
        </a:defRPr>
      </a:lvl4pPr>
      <a:lvl5pPr marL="9257374" indent="-102859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8999" kern="1200">
          <a:solidFill>
            <a:schemeClr val="tx1"/>
          </a:solidFill>
          <a:latin typeface="+mn-lt"/>
          <a:ea typeface="+mn-ea"/>
          <a:cs typeface="+mn-cs"/>
        </a:defRPr>
      </a:lvl5pPr>
      <a:lvl6pPr marL="11314568" indent="-1028597" algn="l" defTabSz="4114389" rtl="0" eaLnBrk="1" latinLnBrk="0" hangingPunct="1">
        <a:spcBef>
          <a:spcPct val="20000"/>
        </a:spcBef>
        <a:buFont typeface="Arial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6pPr>
      <a:lvl7pPr marL="13371763" indent="-1028597" algn="l" defTabSz="4114389" rtl="0" eaLnBrk="1" latinLnBrk="0" hangingPunct="1">
        <a:spcBef>
          <a:spcPct val="20000"/>
        </a:spcBef>
        <a:buFont typeface="Arial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7pPr>
      <a:lvl8pPr marL="15428957" indent="-1028597" algn="l" defTabSz="4114389" rtl="0" eaLnBrk="1" latinLnBrk="0" hangingPunct="1">
        <a:spcBef>
          <a:spcPct val="20000"/>
        </a:spcBef>
        <a:buFont typeface="Arial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8pPr>
      <a:lvl9pPr marL="17486151" indent="-1028597" algn="l" defTabSz="4114389" rtl="0" eaLnBrk="1" latinLnBrk="0" hangingPunct="1">
        <a:spcBef>
          <a:spcPct val="20000"/>
        </a:spcBef>
        <a:buFont typeface="Arial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1pPr>
      <a:lvl2pPr marL="2057194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2pPr>
      <a:lvl3pPr marL="4114389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3pPr>
      <a:lvl4pPr marL="6171583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4pPr>
      <a:lvl5pPr marL="8228777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5pPr>
      <a:lvl6pPr marL="10285971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6pPr>
      <a:lvl7pPr marL="12343166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7pPr>
      <a:lvl8pPr marL="14400360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8pPr>
      <a:lvl9pPr marL="16457554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://www.hgf.ce.gov.br/" TargetMode="Externa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3.png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1.bp.blogspot.com/_O5sDA4ZEyIc/SuogpmGeMHI/AAAAAAAAH4s/4WnLce05PhM/s1600/greenSmoke.jpg">
            <a:extLst>
              <a:ext uri="{FF2B5EF4-FFF2-40B4-BE49-F238E27FC236}">
                <a16:creationId xmlns:a16="http://schemas.microsoft.com/office/drawing/2014/main" xmlns="" id="{55D7E304-6EB3-4257-B921-F8B48A55A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" t="13268" r="51083" b="56165"/>
          <a:stretch>
            <a:fillRect/>
          </a:stretch>
        </p:blipFill>
        <p:spPr bwMode="auto">
          <a:xfrm>
            <a:off x="1834353" y="1787007"/>
            <a:ext cx="28730583" cy="63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6" descr="Fondos de ondas (vector i jpg)">
            <a:extLst>
              <a:ext uri="{FF2B5EF4-FFF2-40B4-BE49-F238E27FC236}">
                <a16:creationId xmlns:a16="http://schemas.microsoft.com/office/drawing/2014/main" xmlns="" id="{4EEBF9F8-BC9A-4C6F-8DAF-7842D5418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36" t="31" r="1389" b="51611"/>
          <a:stretch>
            <a:fillRect/>
          </a:stretch>
        </p:blipFill>
        <p:spPr bwMode="auto">
          <a:xfrm>
            <a:off x="0" y="41933067"/>
            <a:ext cx="32399288" cy="1280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ítulo 1">
            <a:extLst>
              <a:ext uri="{FF2B5EF4-FFF2-40B4-BE49-F238E27FC236}">
                <a16:creationId xmlns:a16="http://schemas.microsoft.com/office/drawing/2014/main" xmlns="" id="{5BF4145C-B5BE-4123-B4B5-A9389CE308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4428" y="3834348"/>
            <a:ext cx="28205348" cy="2539544"/>
          </a:xfrm>
        </p:spPr>
        <p:txBody>
          <a:bodyPr/>
          <a:lstStyle/>
          <a:p>
            <a:pPr eaLnBrk="1" hangingPunct="1"/>
            <a:r>
              <a:rPr lang="pt-BR" altLang="pt-BR" sz="7199" b="1" dirty="0"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pt-BR" altLang="pt-BR" sz="7199" b="1" dirty="0"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TÍTULO: NO MÁXIMO 20 PALAVRAS</a:t>
            </a:r>
            <a:endParaRPr lang="pt-BR" altLang="pt-B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4" name="CaixaDeTexto 11">
            <a:extLst>
              <a:ext uri="{FF2B5EF4-FFF2-40B4-BE49-F238E27FC236}">
                <a16:creationId xmlns:a16="http://schemas.microsoft.com/office/drawing/2014/main" xmlns="" id="{0DB569E6-38AB-4130-817C-5539C9959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912" y="22185268"/>
            <a:ext cx="147556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571443" indent="-571443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 do estudo de pesquisa no verbo infinitivo.</a:t>
            </a:r>
          </a:p>
        </p:txBody>
      </p:sp>
      <p:sp>
        <p:nvSpPr>
          <p:cNvPr id="2055" name="CaixaDeTexto 13">
            <a:extLst>
              <a:ext uri="{FF2B5EF4-FFF2-40B4-BE49-F238E27FC236}">
                <a16:creationId xmlns:a16="http://schemas.microsoft.com/office/drawing/2014/main" xmlns="" id="{DBE6358E-ADBF-4B0C-A240-08553B2CC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1638" y="6165426"/>
            <a:ext cx="24265438" cy="324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19588"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319588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319588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319588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319588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completo</a:t>
            </a:r>
            <a:r>
              <a:rPr lang="pt-BR" altLang="pt-BR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Nome completo</a:t>
            </a:r>
            <a:r>
              <a:rPr lang="pt-BR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alt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Nome completo do orientador</a:t>
            </a:r>
            <a:r>
              <a:rPr lang="pt-BR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¹ Alunas do Curso de Graduação em Nutrição do Centro Universitário Faculdade – UNIFAMETRO, Fortaleza, CE.</a:t>
            </a:r>
          </a:p>
          <a:p>
            <a:pPr algn="ctr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 Nutricionista e Mestre, Professor do Centro Universitário Faculdade – UNIFAMETRO. Fortaleza, CE.</a:t>
            </a:r>
          </a:p>
          <a:p>
            <a:pPr>
              <a:buNone/>
            </a:pPr>
            <a:endParaRPr lang="pt-BR" sz="3600" dirty="0"/>
          </a:p>
        </p:txBody>
      </p:sp>
      <p:sp>
        <p:nvSpPr>
          <p:cNvPr id="2056" name="Rectangle 79">
            <a:extLst>
              <a:ext uri="{FF2B5EF4-FFF2-40B4-BE49-F238E27FC236}">
                <a16:creationId xmlns:a16="http://schemas.microsoft.com/office/drawing/2014/main" xmlns="" id="{FB73D350-3943-4DCF-AC40-C81FADA70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952" y="17962170"/>
            <a:ext cx="28800425" cy="64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t-BR" altLang="pt-BR" sz="1800" b="1">
              <a:latin typeface="Arial" panose="020B0604020202020204" pitchFamily="34" charset="0"/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cxnSp>
        <p:nvCxnSpPr>
          <p:cNvPr id="2059" name="Conector reto 4">
            <a:extLst>
              <a:ext uri="{FF2B5EF4-FFF2-40B4-BE49-F238E27FC236}">
                <a16:creationId xmlns:a16="http://schemas.microsoft.com/office/drawing/2014/main" xmlns="" id="{D6A2AE99-BDC4-4D90-A2DE-2E18C0FF2CC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017102" y="10455677"/>
            <a:ext cx="14038" cy="2948891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1" name="Grupo 35">
            <a:extLst>
              <a:ext uri="{FF2B5EF4-FFF2-40B4-BE49-F238E27FC236}">
                <a16:creationId xmlns:a16="http://schemas.microsoft.com/office/drawing/2014/main" xmlns="" id="{CF0C7B1B-A5A7-47A8-A999-AE9AF9982BE2}"/>
              </a:ext>
            </a:extLst>
          </p:cNvPr>
          <p:cNvGrpSpPr>
            <a:grpSpLocks/>
          </p:cNvGrpSpPr>
          <p:nvPr/>
        </p:nvGrpSpPr>
        <p:grpSpPr bwMode="auto">
          <a:xfrm>
            <a:off x="1393131" y="21356503"/>
            <a:ext cx="12312211" cy="432083"/>
            <a:chOff x="576289" y="12771681"/>
            <a:chExt cx="14833648" cy="576396"/>
          </a:xfrm>
          <a:solidFill>
            <a:srgbClr val="244800"/>
          </a:solidFill>
        </p:grpSpPr>
        <p:cxnSp>
          <p:nvCxnSpPr>
            <p:cNvPr id="32" name="Conector reto 26">
              <a:extLst>
                <a:ext uri="{FF2B5EF4-FFF2-40B4-BE49-F238E27FC236}">
                  <a16:creationId xmlns:a16="http://schemas.microsoft.com/office/drawing/2014/main" xmlns="" id="{D971CDB7-9DCF-49C3-8F91-1D02DD5F3B5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76289" y="12771681"/>
              <a:ext cx="10225136" cy="72008"/>
            </a:xfrm>
            <a:prstGeom prst="line">
              <a:avLst/>
            </a:prstGeom>
            <a:grpFill/>
            <a:ln w="25400" algn="ctr">
              <a:solidFill>
                <a:srgbClr val="244800"/>
              </a:solidFill>
              <a:round/>
              <a:headEnd/>
              <a:tailEnd/>
            </a:ln>
            <a:extLst/>
          </p:spPr>
        </p:cxnSp>
        <p:sp>
          <p:nvSpPr>
            <p:cNvPr id="33" name="Retângulo 34">
              <a:extLst>
                <a:ext uri="{FF2B5EF4-FFF2-40B4-BE49-F238E27FC236}">
                  <a16:creationId xmlns:a16="http://schemas.microsoft.com/office/drawing/2014/main" xmlns="" id="{043A509F-D201-4A8E-8533-520D2DA02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6849" y="13060045"/>
              <a:ext cx="9793088" cy="2880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114800">
                <a:spcBef>
                  <a:spcPct val="20000"/>
                </a:spcBef>
                <a:buChar char="•"/>
                <a:defRPr sz="1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114800">
                <a:spcBef>
                  <a:spcPct val="20000"/>
                </a:spcBef>
                <a:buChar char="–"/>
                <a:defRPr sz="1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114800">
                <a:spcBef>
                  <a:spcPct val="20000"/>
                </a:spcBef>
                <a:buChar char="•"/>
                <a:defRPr sz="10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114800">
                <a:spcBef>
                  <a:spcPct val="20000"/>
                </a:spcBef>
                <a:buChar char="–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114800">
                <a:spcBef>
                  <a:spcPct val="20000"/>
                </a:spcBef>
                <a:buChar char="»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pt-BR" altLang="pt-BR" sz="8099">
                <a:solidFill>
                  <a:srgbClr val="244800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2061" name="CaixaDeTexto 31">
            <a:extLst>
              <a:ext uri="{FF2B5EF4-FFF2-40B4-BE49-F238E27FC236}">
                <a16:creationId xmlns:a16="http://schemas.microsoft.com/office/drawing/2014/main" xmlns="" id="{64604D18-2807-4BF8-9B63-EF377F856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980" y="19860849"/>
            <a:ext cx="4002578" cy="1323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7999" b="1" dirty="0">
                <a:solidFill>
                  <a:srgbClr val="2448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</p:txBody>
      </p:sp>
      <p:grpSp>
        <p:nvGrpSpPr>
          <p:cNvPr id="2064" name="Agrupar 2">
            <a:extLst>
              <a:ext uri="{FF2B5EF4-FFF2-40B4-BE49-F238E27FC236}">
                <a16:creationId xmlns:a16="http://schemas.microsoft.com/office/drawing/2014/main" xmlns="" id="{CFA09EE7-436F-4243-879C-759A63F658F7}"/>
              </a:ext>
            </a:extLst>
          </p:cNvPr>
          <p:cNvGrpSpPr>
            <a:grpSpLocks/>
          </p:cNvGrpSpPr>
          <p:nvPr/>
        </p:nvGrpSpPr>
        <p:grpSpPr bwMode="auto">
          <a:xfrm>
            <a:off x="16409127" y="30778797"/>
            <a:ext cx="13044311" cy="1909531"/>
            <a:chOff x="14495763" y="31352586"/>
            <a:chExt cx="13044488" cy="1910114"/>
          </a:xfrm>
        </p:grpSpPr>
        <p:grpSp>
          <p:nvGrpSpPr>
            <p:cNvPr id="39" name="Grupo 35">
              <a:extLst>
                <a:ext uri="{FF2B5EF4-FFF2-40B4-BE49-F238E27FC236}">
                  <a16:creationId xmlns:a16="http://schemas.microsoft.com/office/drawing/2014/main" xmlns="" id="{B16A27CE-DD33-4BEA-B949-43C3893946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180158" y="32767281"/>
              <a:ext cx="12360093" cy="495419"/>
              <a:chOff x="520242" y="12509463"/>
              <a:chExt cx="14889695" cy="660811"/>
            </a:xfrm>
            <a:solidFill>
              <a:srgbClr val="244800"/>
            </a:solidFill>
          </p:grpSpPr>
          <p:cxnSp>
            <p:nvCxnSpPr>
              <p:cNvPr id="40" name="Conector reto 26">
                <a:extLst>
                  <a:ext uri="{FF2B5EF4-FFF2-40B4-BE49-F238E27FC236}">
                    <a16:creationId xmlns:a16="http://schemas.microsoft.com/office/drawing/2014/main" xmlns="" id="{3850F255-E328-4E5B-8A56-0C2B00DC6F9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520242" y="12509463"/>
                <a:ext cx="10225137" cy="72008"/>
              </a:xfrm>
              <a:prstGeom prst="line">
                <a:avLst/>
              </a:prstGeom>
              <a:grpFill/>
              <a:ln w="25400" algn="ctr">
                <a:solidFill>
                  <a:srgbClr val="244800"/>
                </a:solidFill>
                <a:round/>
                <a:headEnd/>
                <a:tailEnd/>
              </a:ln>
              <a:extLst/>
            </p:spPr>
          </p:cxnSp>
          <p:sp>
            <p:nvSpPr>
              <p:cNvPr id="41" name="Retângulo 34">
                <a:extLst>
                  <a:ext uri="{FF2B5EF4-FFF2-40B4-BE49-F238E27FC236}">
                    <a16:creationId xmlns:a16="http://schemas.microsoft.com/office/drawing/2014/main" xmlns="" id="{1D42533D-5FA1-4F1D-8626-247F28CD18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16849" y="12882242"/>
                <a:ext cx="9793088" cy="2880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defTabSz="4114800">
                  <a:spcBef>
                    <a:spcPct val="20000"/>
                  </a:spcBef>
                  <a:buChar char="•"/>
                  <a:defRPr sz="1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114800">
                  <a:spcBef>
                    <a:spcPct val="20000"/>
                  </a:spcBef>
                  <a:buChar char="–"/>
                  <a:defRPr sz="1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114800">
                  <a:spcBef>
                    <a:spcPct val="20000"/>
                  </a:spcBef>
                  <a:buChar char="•"/>
                  <a:defRPr sz="10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114800">
                  <a:spcBef>
                    <a:spcPct val="20000"/>
                  </a:spcBef>
                  <a:buChar char="–"/>
                  <a:defRPr sz="9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114800">
                  <a:spcBef>
                    <a:spcPct val="20000"/>
                  </a:spcBef>
                  <a:buChar char="»"/>
                  <a:defRPr sz="9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1148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1148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1148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1148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pt-BR" altLang="pt-BR" sz="8099">
                  <a:solidFill>
                    <a:srgbClr val="244800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2086" name="CaixaDeTexto 16">
              <a:extLst>
                <a:ext uri="{FF2B5EF4-FFF2-40B4-BE49-F238E27FC236}">
                  <a16:creationId xmlns:a16="http://schemas.microsoft.com/office/drawing/2014/main" xmlns="" id="{770B6F4E-B020-444D-AC57-165759B409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95763" y="31352586"/>
              <a:ext cx="13044487" cy="132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20000"/>
                </a:spcBef>
                <a:buFont typeface="Arial" panose="020B0604020202020204" pitchFamily="34" charset="0"/>
                <a:buChar char="•"/>
                <a:defRPr sz="14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2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>
                <a:spcBef>
                  <a:spcPct val="20000"/>
                </a:spcBef>
                <a:buFont typeface="Arial" panose="020B0604020202020204" pitchFamily="34" charset="0"/>
                <a:buChar char="•"/>
                <a:defRPr sz="108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lvl="2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7999" b="1" dirty="0">
                  <a:solidFill>
                    <a:srgbClr val="2448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Conclusão</a:t>
              </a:r>
              <a:endParaRPr lang="pt-BR" altLang="pt-BR" sz="8799" dirty="0">
                <a:solidFill>
                  <a:srgbClr val="2448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72" name="CaixaDeTexto 2">
            <a:extLst>
              <a:ext uri="{FF2B5EF4-FFF2-40B4-BE49-F238E27FC236}">
                <a16:creationId xmlns:a16="http://schemas.microsoft.com/office/drawing/2014/main" xmlns="" id="{8328413D-D7F3-4597-8DE2-4721C14F4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0850" y="40381640"/>
            <a:ext cx="306684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pt-BR" sz="2400" dirty="0"/>
              <a:t>Coloque somente as referências utilizadas no desenvolvimento da pesquisa.</a:t>
            </a:r>
          </a:p>
          <a:p>
            <a:pPr algn="just" eaLnBrk="1" hangingPunct="1">
              <a:defRPr/>
            </a:pPr>
            <a:endParaRPr lang="pt-BR" alt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Normas: ABNT NBR 6023</a:t>
            </a:r>
          </a:p>
          <a:p>
            <a:pPr algn="just" eaLnBrk="1" hangingPunct="1">
              <a:defRPr/>
            </a:pPr>
            <a:endParaRPr lang="pt-BR" alt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Usar numeração no texto para identificação da referência</a:t>
            </a:r>
          </a:p>
        </p:txBody>
      </p:sp>
      <p:grpSp>
        <p:nvGrpSpPr>
          <p:cNvPr id="42" name="Grupo 35">
            <a:extLst>
              <a:ext uri="{FF2B5EF4-FFF2-40B4-BE49-F238E27FC236}">
                <a16:creationId xmlns:a16="http://schemas.microsoft.com/office/drawing/2014/main" xmlns="" id="{EDED4718-7A8E-4F49-AD03-148E08D9333F}"/>
              </a:ext>
            </a:extLst>
          </p:cNvPr>
          <p:cNvGrpSpPr>
            <a:grpSpLocks/>
          </p:cNvGrpSpPr>
          <p:nvPr/>
        </p:nvGrpSpPr>
        <p:grpSpPr bwMode="auto">
          <a:xfrm>
            <a:off x="2112054" y="10792325"/>
            <a:ext cx="12312211" cy="432083"/>
            <a:chOff x="576289" y="12771681"/>
            <a:chExt cx="14833648" cy="576396"/>
          </a:xfrm>
          <a:solidFill>
            <a:srgbClr val="244800"/>
          </a:solidFill>
        </p:grpSpPr>
        <p:cxnSp>
          <p:nvCxnSpPr>
            <p:cNvPr id="43" name="Conector reto 26">
              <a:extLst>
                <a:ext uri="{FF2B5EF4-FFF2-40B4-BE49-F238E27FC236}">
                  <a16:creationId xmlns:a16="http://schemas.microsoft.com/office/drawing/2014/main" xmlns="" id="{DF30349A-1070-4D4B-A8B8-8D304090EB3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76289" y="12771681"/>
              <a:ext cx="10225136" cy="72008"/>
            </a:xfrm>
            <a:prstGeom prst="line">
              <a:avLst/>
            </a:prstGeom>
            <a:grpFill/>
            <a:ln w="25400" algn="ctr">
              <a:solidFill>
                <a:srgbClr val="244800"/>
              </a:solidFill>
              <a:round/>
              <a:headEnd/>
              <a:tailEnd/>
            </a:ln>
            <a:extLst/>
          </p:spPr>
        </p:cxnSp>
        <p:sp>
          <p:nvSpPr>
            <p:cNvPr id="47" name="Retângulo 34">
              <a:extLst>
                <a:ext uri="{FF2B5EF4-FFF2-40B4-BE49-F238E27FC236}">
                  <a16:creationId xmlns:a16="http://schemas.microsoft.com/office/drawing/2014/main" xmlns="" id="{A29BE48A-BAA4-46E4-B4D4-AAFF355C2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6849" y="13060045"/>
              <a:ext cx="9793088" cy="2880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114800">
                <a:spcBef>
                  <a:spcPct val="20000"/>
                </a:spcBef>
                <a:buChar char="•"/>
                <a:defRPr sz="1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114800">
                <a:spcBef>
                  <a:spcPct val="20000"/>
                </a:spcBef>
                <a:buChar char="–"/>
                <a:defRPr sz="1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114800">
                <a:spcBef>
                  <a:spcPct val="20000"/>
                </a:spcBef>
                <a:buChar char="•"/>
                <a:defRPr sz="10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114800">
                <a:spcBef>
                  <a:spcPct val="20000"/>
                </a:spcBef>
                <a:buChar char="–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114800">
                <a:spcBef>
                  <a:spcPct val="20000"/>
                </a:spcBef>
                <a:buChar char="»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pt-BR" altLang="pt-BR" sz="8099">
                <a:solidFill>
                  <a:srgbClr val="244800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2068" name="CaixaDeTexto 6">
            <a:extLst>
              <a:ext uri="{FF2B5EF4-FFF2-40B4-BE49-F238E27FC236}">
                <a16:creationId xmlns:a16="http://schemas.microsoft.com/office/drawing/2014/main" xmlns="" id="{466CA951-141C-4134-A0D8-27E038A61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6570" y="9432309"/>
            <a:ext cx="5128211" cy="133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7999" b="1" dirty="0">
                <a:solidFill>
                  <a:srgbClr val="2448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grpSp>
        <p:nvGrpSpPr>
          <p:cNvPr id="2071" name="Agrupar 3">
            <a:extLst>
              <a:ext uri="{FF2B5EF4-FFF2-40B4-BE49-F238E27FC236}">
                <a16:creationId xmlns:a16="http://schemas.microsoft.com/office/drawing/2014/main" xmlns="" id="{61F434C5-E294-4894-A1E5-198CB64EE03A}"/>
              </a:ext>
            </a:extLst>
          </p:cNvPr>
          <p:cNvGrpSpPr>
            <a:grpSpLocks/>
          </p:cNvGrpSpPr>
          <p:nvPr/>
        </p:nvGrpSpPr>
        <p:grpSpPr bwMode="auto">
          <a:xfrm>
            <a:off x="1182747" y="38592375"/>
            <a:ext cx="12347153" cy="1514000"/>
            <a:chOff x="306393" y="37924236"/>
            <a:chExt cx="12313568" cy="1921506"/>
          </a:xfrm>
        </p:grpSpPr>
        <p:sp>
          <p:nvSpPr>
            <p:cNvPr id="2" name="CaixaDeTexto 31">
              <a:extLst>
                <a:ext uri="{FF2B5EF4-FFF2-40B4-BE49-F238E27FC236}">
                  <a16:creationId xmlns:a16="http://schemas.microsoft.com/office/drawing/2014/main" xmlns="" id="{71893CE4-9ACF-4F27-805D-3561AAA2A8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924" y="37924236"/>
              <a:ext cx="4788254" cy="1523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14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2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108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9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7199" b="1" dirty="0">
                  <a:solidFill>
                    <a:srgbClr val="2448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Referências</a:t>
              </a:r>
              <a:endParaRPr lang="pt-BR" altLang="pt-BR" sz="7999" b="1" dirty="0">
                <a:solidFill>
                  <a:srgbClr val="2448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7" name="Grupo 35">
              <a:extLst>
                <a:ext uri="{FF2B5EF4-FFF2-40B4-BE49-F238E27FC236}">
                  <a16:creationId xmlns:a16="http://schemas.microsoft.com/office/drawing/2014/main" xmlns="" id="{3F348D7B-AB2D-4901-BBD9-1020FB5749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393" y="39413611"/>
              <a:ext cx="12313568" cy="432131"/>
              <a:chOff x="576289" y="12771681"/>
              <a:chExt cx="14833648" cy="576396"/>
            </a:xfrm>
            <a:solidFill>
              <a:srgbClr val="244800"/>
            </a:solidFill>
          </p:grpSpPr>
          <p:cxnSp>
            <p:nvCxnSpPr>
              <p:cNvPr id="68" name="Conector reto 26">
                <a:extLst>
                  <a:ext uri="{FF2B5EF4-FFF2-40B4-BE49-F238E27FC236}">
                    <a16:creationId xmlns:a16="http://schemas.microsoft.com/office/drawing/2014/main" xmlns="" id="{FFD1B754-1B51-4BE4-89C5-FFE07229611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576289" y="12771681"/>
                <a:ext cx="10225136" cy="72008"/>
              </a:xfrm>
              <a:prstGeom prst="line">
                <a:avLst/>
              </a:prstGeom>
              <a:grpFill/>
              <a:ln w="25400" algn="ctr">
                <a:solidFill>
                  <a:srgbClr val="244800"/>
                </a:solidFill>
                <a:round/>
                <a:headEnd/>
                <a:tailEnd/>
              </a:ln>
              <a:extLst/>
            </p:spPr>
          </p:cxnSp>
          <p:sp>
            <p:nvSpPr>
              <p:cNvPr id="69" name="Retângulo 34">
                <a:extLst>
                  <a:ext uri="{FF2B5EF4-FFF2-40B4-BE49-F238E27FC236}">
                    <a16:creationId xmlns:a16="http://schemas.microsoft.com/office/drawing/2014/main" xmlns="" id="{152221E5-7359-46F0-8166-AE2EE68D8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16849" y="13060045"/>
                <a:ext cx="9793088" cy="2880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defTabSz="4114800">
                  <a:spcBef>
                    <a:spcPct val="20000"/>
                  </a:spcBef>
                  <a:buChar char="•"/>
                  <a:defRPr sz="1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114800">
                  <a:spcBef>
                    <a:spcPct val="20000"/>
                  </a:spcBef>
                  <a:buChar char="–"/>
                  <a:defRPr sz="1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114800">
                  <a:spcBef>
                    <a:spcPct val="20000"/>
                  </a:spcBef>
                  <a:buChar char="•"/>
                  <a:defRPr sz="10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114800">
                  <a:spcBef>
                    <a:spcPct val="20000"/>
                  </a:spcBef>
                  <a:buChar char="–"/>
                  <a:defRPr sz="9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114800">
                  <a:spcBef>
                    <a:spcPct val="20000"/>
                  </a:spcBef>
                  <a:buChar char="»"/>
                  <a:defRPr sz="9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1148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1148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1148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1148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pt-BR" altLang="pt-BR" sz="8099">
                  <a:solidFill>
                    <a:srgbClr val="244800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sp>
        <p:nvSpPr>
          <p:cNvPr id="6" name="CaixaDeTexto 5"/>
          <p:cNvSpPr txBox="1"/>
          <p:nvPr/>
        </p:nvSpPr>
        <p:spPr>
          <a:xfrm>
            <a:off x="6406556" y="1772241"/>
            <a:ext cx="19971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smtClean="0"/>
              <a:t>V JORNADA DE NUTRIÇÃO UNIFAMETRO</a:t>
            </a:r>
            <a:endParaRPr lang="pt-BR" sz="6000" b="1" dirty="0"/>
          </a:p>
        </p:txBody>
      </p:sp>
      <p:sp>
        <p:nvSpPr>
          <p:cNvPr id="52" name="CaixaDeTexto 28">
            <a:extLst>
              <a:ext uri="{FF2B5EF4-FFF2-40B4-BE49-F238E27FC236}">
                <a16:creationId xmlns:a16="http://schemas.microsoft.com/office/drawing/2014/main" xmlns="" id="{1CBCE8AA-8BEA-480D-8260-3379C2B36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2493" y="24408631"/>
            <a:ext cx="14273226" cy="1338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7999" b="1" dirty="0">
                <a:solidFill>
                  <a:srgbClr val="2448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Métodos </a:t>
            </a:r>
          </a:p>
        </p:txBody>
      </p:sp>
      <p:grpSp>
        <p:nvGrpSpPr>
          <p:cNvPr id="53" name="Grupo 35">
            <a:extLst>
              <a:ext uri="{FF2B5EF4-FFF2-40B4-BE49-F238E27FC236}">
                <a16:creationId xmlns:a16="http://schemas.microsoft.com/office/drawing/2014/main" xmlns="" id="{2E19D5B9-D9A3-4A8C-95FE-DD3561938239}"/>
              </a:ext>
            </a:extLst>
          </p:cNvPr>
          <p:cNvGrpSpPr>
            <a:grpSpLocks/>
          </p:cNvGrpSpPr>
          <p:nvPr/>
        </p:nvGrpSpPr>
        <p:grpSpPr bwMode="auto">
          <a:xfrm>
            <a:off x="1438004" y="25856261"/>
            <a:ext cx="12312211" cy="432083"/>
            <a:chOff x="576289" y="12771681"/>
            <a:chExt cx="14833648" cy="576396"/>
          </a:xfrm>
          <a:solidFill>
            <a:srgbClr val="244800"/>
          </a:solidFill>
        </p:grpSpPr>
        <p:cxnSp>
          <p:nvCxnSpPr>
            <p:cNvPr id="54" name="Conector reto 26">
              <a:extLst>
                <a:ext uri="{FF2B5EF4-FFF2-40B4-BE49-F238E27FC236}">
                  <a16:creationId xmlns:a16="http://schemas.microsoft.com/office/drawing/2014/main" xmlns="" id="{4DFDA9B7-A889-4A50-AEAD-BF2D527D20D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76289" y="12771681"/>
              <a:ext cx="10225136" cy="72008"/>
            </a:xfrm>
            <a:prstGeom prst="line">
              <a:avLst/>
            </a:prstGeom>
            <a:grpFill/>
            <a:ln w="25400" algn="ctr">
              <a:solidFill>
                <a:srgbClr val="244800"/>
              </a:solidFill>
              <a:round/>
              <a:headEnd/>
              <a:tailEnd/>
            </a:ln>
            <a:extLst/>
          </p:spPr>
        </p:cxnSp>
        <p:sp>
          <p:nvSpPr>
            <p:cNvPr id="55" name="Retângulo 34">
              <a:extLst>
                <a:ext uri="{FF2B5EF4-FFF2-40B4-BE49-F238E27FC236}">
                  <a16:creationId xmlns:a16="http://schemas.microsoft.com/office/drawing/2014/main" xmlns="" id="{BAABD015-2F7E-48FA-9001-7273A6A28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6849" y="13060045"/>
              <a:ext cx="9793088" cy="2880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114800">
                <a:spcBef>
                  <a:spcPct val="20000"/>
                </a:spcBef>
                <a:buChar char="•"/>
                <a:defRPr sz="1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114800">
                <a:spcBef>
                  <a:spcPct val="20000"/>
                </a:spcBef>
                <a:buChar char="–"/>
                <a:defRPr sz="1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114800">
                <a:spcBef>
                  <a:spcPct val="20000"/>
                </a:spcBef>
                <a:buChar char="•"/>
                <a:defRPr sz="10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114800">
                <a:spcBef>
                  <a:spcPct val="20000"/>
                </a:spcBef>
                <a:buChar char="–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114800">
                <a:spcBef>
                  <a:spcPct val="20000"/>
                </a:spcBef>
                <a:buChar char="»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114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pt-BR" altLang="pt-BR" sz="8099">
                <a:solidFill>
                  <a:srgbClr val="244800"/>
                </a:solidFill>
                <a:latin typeface="Century Gothic" panose="020B0502020202020204" pitchFamily="34" charset="0"/>
              </a:endParaRPr>
            </a:p>
          </p:txBody>
        </p:sp>
      </p:grpSp>
      <p:graphicFrame>
        <p:nvGraphicFramePr>
          <p:cNvPr id="20" name="Diagrama 19"/>
          <p:cNvGraphicFramePr/>
          <p:nvPr>
            <p:extLst>
              <p:ext uri="{D42A27DB-BD31-4B8C-83A1-F6EECF244321}">
                <p14:modId xmlns:p14="http://schemas.microsoft.com/office/powerpoint/2010/main" val="1629628504"/>
              </p:ext>
            </p:extLst>
          </p:nvPr>
        </p:nvGraphicFramePr>
        <p:xfrm>
          <a:off x="2393663" y="26802255"/>
          <a:ext cx="13185359" cy="6381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60" name="Conector reto 26">
            <a:extLst>
              <a:ext uri="{FF2B5EF4-FFF2-40B4-BE49-F238E27FC236}">
                <a16:creationId xmlns:a16="http://schemas.microsoft.com/office/drawing/2014/main" xmlns="" id="{3850F255-E328-4E5B-8A56-0C2B00DC6F9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7245896" y="10737042"/>
            <a:ext cx="8487879" cy="53969"/>
          </a:xfrm>
          <a:prstGeom prst="line">
            <a:avLst/>
          </a:prstGeom>
          <a:solidFill>
            <a:srgbClr val="244800"/>
          </a:solidFill>
          <a:ln w="25400" algn="ctr">
            <a:solidFill>
              <a:srgbClr val="244800"/>
            </a:solidFill>
            <a:round/>
            <a:headEnd/>
            <a:tailEnd/>
          </a:ln>
          <a:extLst/>
        </p:spPr>
      </p:cxnSp>
      <p:sp>
        <p:nvSpPr>
          <p:cNvPr id="61" name="Retângulo 34">
            <a:extLst>
              <a:ext uri="{FF2B5EF4-FFF2-40B4-BE49-F238E27FC236}">
                <a16:creationId xmlns:a16="http://schemas.microsoft.com/office/drawing/2014/main" xmlns="" id="{1D42533D-5FA1-4F1D-8626-247F28CD1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6585" y="11016434"/>
            <a:ext cx="8129236" cy="215876"/>
          </a:xfrm>
          <a:prstGeom prst="rect">
            <a:avLst/>
          </a:prstGeom>
          <a:solidFill>
            <a:srgbClr val="244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114800">
              <a:spcBef>
                <a:spcPct val="20000"/>
              </a:spcBef>
              <a:buChar char="•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14800">
              <a:spcBef>
                <a:spcPct val="20000"/>
              </a:spcBef>
              <a:buChar char="–"/>
              <a:defRPr sz="1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8099">
              <a:solidFill>
                <a:srgbClr val="2448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16">
            <a:extLst>
              <a:ext uri="{FF2B5EF4-FFF2-40B4-BE49-F238E27FC236}">
                <a16:creationId xmlns:a16="http://schemas.microsoft.com/office/drawing/2014/main" xmlns="" id="{770B6F4E-B020-444D-AC57-165759B40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61510" y="9322779"/>
            <a:ext cx="13044310" cy="1321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pt-BR" altLang="pt-BR" sz="7999" b="1" dirty="0">
                <a:solidFill>
                  <a:srgbClr val="2448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</a:t>
            </a:r>
            <a:endParaRPr lang="pt-BR" altLang="pt-BR" sz="8799" dirty="0">
              <a:solidFill>
                <a:srgbClr val="2448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CaixaDeTexto 11">
            <a:extLst>
              <a:ext uri="{FF2B5EF4-FFF2-40B4-BE49-F238E27FC236}">
                <a16:creationId xmlns:a16="http://schemas.microsoft.com/office/drawing/2014/main" xmlns="" id="{D716245A-6F63-4D8B-8BA7-B46AFF87E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874" y="12378253"/>
            <a:ext cx="142591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571443" indent="-571443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Formular uma introdução do trabalho incluindo delimitação do tema, problema de pesquisa, justificativa e relevância.</a:t>
            </a:r>
          </a:p>
        </p:txBody>
      </p:sp>
      <p:sp>
        <p:nvSpPr>
          <p:cNvPr id="49" name="CaixaDeTexto 11">
            <a:extLst>
              <a:ext uri="{FF2B5EF4-FFF2-40B4-BE49-F238E27FC236}">
                <a16:creationId xmlns:a16="http://schemas.microsoft.com/office/drawing/2014/main" xmlns="" id="{BCC848D8-7CEA-45D3-8A13-AB181E625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49899" y="11944725"/>
            <a:ext cx="14259188" cy="541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sz="3600" dirty="0"/>
              <a:t>Analisar criticamente os resultados frente ao conhecimento atual, evitando excesso de comparações com a literatura. Destacar os principais resultados, apresentando tabelas, figuras ou gráficos pertinentes, os quais deverão ser inseridos sequencialmente no texto. Deverão ser informadas a fonte de dados contidas nas mesmas (deverá ser colocado abaixo das ilustrações). Quando apropriado, apresentar análise estatística dos dados. </a:t>
            </a:r>
          </a:p>
          <a:p>
            <a:endParaRPr lang="pt-BR" sz="3600" dirty="0"/>
          </a:p>
          <a:p>
            <a:endParaRPr lang="pt-BR" sz="3600" dirty="0"/>
          </a:p>
          <a:p>
            <a:endParaRPr lang="pt-BR" sz="3600" dirty="0"/>
          </a:p>
        </p:txBody>
      </p:sp>
      <p:sp>
        <p:nvSpPr>
          <p:cNvPr id="50" name="CaixaDeTexto 11">
            <a:extLst>
              <a:ext uri="{FF2B5EF4-FFF2-40B4-BE49-F238E27FC236}">
                <a16:creationId xmlns:a16="http://schemas.microsoft.com/office/drawing/2014/main" xmlns="" id="{FDD072A0-B8F0-4671-88D2-064FA8003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918" y="34266154"/>
            <a:ext cx="143564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571443" indent="-571443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OBSERVAÇÃO: O tópicos da metodologia podem ser diferentes de acordo com a natureza do trabalho (Original ou revisão de literatura).</a:t>
            </a:r>
          </a:p>
        </p:txBody>
      </p:sp>
      <p:pic>
        <p:nvPicPr>
          <p:cNvPr id="51" name="Imagem 50">
            <a:extLst>
              <a:ext uri="{FF2B5EF4-FFF2-40B4-BE49-F238E27FC236}">
                <a16:creationId xmlns:a16="http://schemas.microsoft.com/office/drawing/2014/main" xmlns="" id="{BB411990-4F45-4C7E-8EB5-1681782D72DF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4" t="16517" r="15673" b="11503"/>
          <a:stretch/>
        </p:blipFill>
        <p:spPr>
          <a:xfrm>
            <a:off x="26334215" y="1158540"/>
            <a:ext cx="4654655" cy="3447891"/>
          </a:xfrm>
          <a:prstGeom prst="rect">
            <a:avLst/>
          </a:prstGeom>
        </p:spPr>
      </p:pic>
      <p:sp>
        <p:nvSpPr>
          <p:cNvPr id="56" name="CaixaDeTexto 11">
            <a:extLst>
              <a:ext uri="{FF2B5EF4-FFF2-40B4-BE49-F238E27FC236}">
                <a16:creationId xmlns:a16="http://schemas.microsoft.com/office/drawing/2014/main" xmlns="" id="{60305A9F-A6F9-4D4D-9F51-118681556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2445" y="33277694"/>
            <a:ext cx="1435642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571443" indent="-571443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t-BR" sz="3600" dirty="0"/>
              <a:t>Parte final do texto, na qual se apresentam as conclusões do trabalho. Deve-se concluir somente o que foi aprovado, com interpretação lógica, não cabendo opiniões próprias ou análises não investigadas. As conclusões de qualquer trabalho científico devem responder aos objetivos propostos do mesmo. Pode apontar a contribuição do trabalho e sugestões para trabalhos futuros.  </a:t>
            </a:r>
          </a:p>
          <a:p>
            <a:pPr marL="571443" indent="-571443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704" y="754"/>
            <a:ext cx="6718390" cy="47496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2968</TotalTime>
  <Words>270</Words>
  <Application>Microsoft Office PowerPoint</Application>
  <PresentationFormat>Personalizar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Times New Roman</vt:lpstr>
      <vt:lpstr>Wingdings</vt:lpstr>
      <vt:lpstr>Tema do Office</vt:lpstr>
      <vt:lpstr> TÍTULO: NO MÁXIMO 20 PALAVRAS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CONHECIMENTO DE ACADÊMICOS DE FARMÁCIA DE UNIVERSIDADE PÚBLICA E PRIVADA DO CEARÁ SOBRE USO RACIONAL DE MEDICAMENTOS (URM)</dc:title>
  <dc:creator>Roberto</dc:creator>
  <cp:lastModifiedBy>Ailton Pereira da Silva</cp:lastModifiedBy>
  <cp:revision>145</cp:revision>
  <dcterms:modified xsi:type="dcterms:W3CDTF">2019-04-04T14:03:49Z</dcterms:modified>
</cp:coreProperties>
</file>