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7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008000"/>
    <a:srgbClr val="4D7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434" autoAdjust="0"/>
  </p:normalViewPr>
  <p:slideViewPr>
    <p:cSldViewPr>
      <p:cViewPr>
        <p:scale>
          <a:sx n="26" d="100"/>
          <a:sy n="26" d="100"/>
        </p:scale>
        <p:origin x="-1080" y="470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9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88F1D0-07E4-4E9E-936C-9B238D067B0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E2EC5EB0-E92D-4141-A12B-A1C5475EE83B}">
      <dgm:prSet custT="1"/>
      <dgm:spPr>
        <a:solidFill>
          <a:srgbClr val="92D050"/>
        </a:solidFill>
      </dgm:spPr>
      <dgm:t>
        <a:bodyPr/>
        <a:lstStyle/>
        <a:p>
          <a:pPr algn="ctr" rtl="0"/>
          <a:r>
            <a:rPr lang="pt-BR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PALAVRAS-CHAVE: AMNIORREXE </a:t>
          </a:r>
          <a:r>
            <a:rPr lang="pt-BR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MEMBRANA; FETO;GRAVIDEZ.</a:t>
          </a:r>
          <a:endParaRPr lang="pt-BR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C1C5D4-D7E5-4D5C-A703-4C291ECEE80D}" type="parTrans" cxnId="{20C0F113-50BE-4B7B-868A-88104AA38B95}">
      <dgm:prSet/>
      <dgm:spPr/>
      <dgm:t>
        <a:bodyPr/>
        <a:lstStyle/>
        <a:p>
          <a:endParaRPr lang="pt-BR"/>
        </a:p>
      </dgm:t>
    </dgm:pt>
    <dgm:pt modelId="{8744DE17-D087-40CC-ACD8-81E955CB6D95}" type="sibTrans" cxnId="{20C0F113-50BE-4B7B-868A-88104AA38B95}">
      <dgm:prSet/>
      <dgm:spPr/>
      <dgm:t>
        <a:bodyPr/>
        <a:lstStyle/>
        <a:p>
          <a:endParaRPr lang="pt-BR"/>
        </a:p>
      </dgm:t>
    </dgm:pt>
    <dgm:pt modelId="{1B79838F-9E96-4510-BFEC-FE58604EABB9}" type="pres">
      <dgm:prSet presAssocID="{DB88F1D0-07E4-4E9E-936C-9B238D067B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2F4005-2B05-4CAC-8B58-502937814E8C}" type="pres">
      <dgm:prSet presAssocID="{E2EC5EB0-E92D-4141-A12B-A1C5475EE83B}" presName="parentText" presStyleLbl="node1" presStyleIdx="0" presStyleCnt="1" custLinFactNeighborY="518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59EE057-A7AF-4C87-A072-2BB109F3C03A}" type="presOf" srcId="{E2EC5EB0-E92D-4141-A12B-A1C5475EE83B}" destId="{E32F4005-2B05-4CAC-8B58-502937814E8C}" srcOrd="0" destOrd="0" presId="urn:microsoft.com/office/officeart/2005/8/layout/vList2"/>
    <dgm:cxn modelId="{F5C2E356-F431-4BD7-B3EB-F13C5A09478F}" type="presOf" srcId="{DB88F1D0-07E4-4E9E-936C-9B238D067B0B}" destId="{1B79838F-9E96-4510-BFEC-FE58604EABB9}" srcOrd="0" destOrd="0" presId="urn:microsoft.com/office/officeart/2005/8/layout/vList2"/>
    <dgm:cxn modelId="{20C0F113-50BE-4B7B-868A-88104AA38B95}" srcId="{DB88F1D0-07E4-4E9E-936C-9B238D067B0B}" destId="{E2EC5EB0-E92D-4141-A12B-A1C5475EE83B}" srcOrd="0" destOrd="0" parTransId="{42C1C5D4-D7E5-4D5C-A703-4C291ECEE80D}" sibTransId="{8744DE17-D087-40CC-ACD8-81E955CB6D95}"/>
    <dgm:cxn modelId="{4B3BC36A-C60C-4EB2-BE1F-FA7FFD4B9136}" type="presParOf" srcId="{1B79838F-9E96-4510-BFEC-FE58604EABB9}" destId="{E32F4005-2B05-4CAC-8B58-502937814E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945E0D-13D1-4AC0-A7AB-DEFB81826AF0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5669068-9211-42DC-B483-AF56BB408A81}">
      <dgm:prSet/>
      <dgm:spPr>
        <a:solidFill>
          <a:srgbClr val="92D050"/>
        </a:solidFill>
      </dgm:spPr>
      <dgm:t>
        <a:bodyPr/>
        <a:lstStyle/>
        <a:p>
          <a:pPr algn="ctr" rtl="0"/>
          <a:r>
            <a:rPr lang="pt-BR" b="0" dirty="0">
              <a:latin typeface="Times New Roman" panose="02020603050405020304" pitchFamily="18" charset="0"/>
              <a:cs typeface="Times New Roman" panose="02020603050405020304" pitchFamily="18" charset="0"/>
            </a:rPr>
            <a:t>FONTE DA IMAGEM (SITE, REVISTA, ARTIGO ETC)</a:t>
          </a:r>
        </a:p>
      </dgm:t>
    </dgm:pt>
    <dgm:pt modelId="{09D8EEA8-AE91-4E98-894F-FA22925EA672}" type="parTrans" cxnId="{9DC8B469-C05B-4FDC-A2A7-DED1D3090BE7}">
      <dgm:prSet/>
      <dgm:spPr/>
      <dgm:t>
        <a:bodyPr/>
        <a:lstStyle/>
        <a:p>
          <a:endParaRPr lang="pt-BR"/>
        </a:p>
      </dgm:t>
    </dgm:pt>
    <dgm:pt modelId="{878F6D01-EDC7-48F4-A900-BDF31D0E59BF}" type="sibTrans" cxnId="{9DC8B469-C05B-4FDC-A2A7-DED1D3090BE7}">
      <dgm:prSet/>
      <dgm:spPr/>
      <dgm:t>
        <a:bodyPr/>
        <a:lstStyle/>
        <a:p>
          <a:endParaRPr lang="pt-BR"/>
        </a:p>
      </dgm:t>
    </dgm:pt>
    <dgm:pt modelId="{C9F4C28A-CA57-4572-9600-1B84537517D6}" type="pres">
      <dgm:prSet presAssocID="{CF945E0D-13D1-4AC0-A7AB-DEFB81826A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6694C18-1604-4966-BE85-E039A8861E12}" type="pres">
      <dgm:prSet presAssocID="{D5669068-9211-42DC-B483-AF56BB408A81}" presName="boxAndChildren" presStyleCnt="0"/>
      <dgm:spPr/>
    </dgm:pt>
    <dgm:pt modelId="{41691FAC-74DB-423D-B938-C59CFCB7FED4}" type="pres">
      <dgm:prSet presAssocID="{D5669068-9211-42DC-B483-AF56BB408A81}" presName="parentTextBox" presStyleLbl="node1" presStyleIdx="0" presStyleCnt="1" custLinFactNeighborX="-662"/>
      <dgm:spPr/>
      <dgm:t>
        <a:bodyPr/>
        <a:lstStyle/>
        <a:p>
          <a:endParaRPr lang="pt-BR"/>
        </a:p>
      </dgm:t>
    </dgm:pt>
  </dgm:ptLst>
  <dgm:cxnLst>
    <dgm:cxn modelId="{B35DF9BA-20D3-42FA-87E8-89E3D6316DEB}" type="presOf" srcId="{CF945E0D-13D1-4AC0-A7AB-DEFB81826AF0}" destId="{C9F4C28A-CA57-4572-9600-1B84537517D6}" srcOrd="0" destOrd="0" presId="urn:microsoft.com/office/officeart/2005/8/layout/process4"/>
    <dgm:cxn modelId="{67590556-D958-41B7-B496-BF2424E5E7D1}" type="presOf" srcId="{D5669068-9211-42DC-B483-AF56BB408A81}" destId="{41691FAC-74DB-423D-B938-C59CFCB7FED4}" srcOrd="0" destOrd="0" presId="urn:microsoft.com/office/officeart/2005/8/layout/process4"/>
    <dgm:cxn modelId="{9DC8B469-C05B-4FDC-A2A7-DED1D3090BE7}" srcId="{CF945E0D-13D1-4AC0-A7AB-DEFB81826AF0}" destId="{D5669068-9211-42DC-B483-AF56BB408A81}" srcOrd="0" destOrd="0" parTransId="{09D8EEA8-AE91-4E98-894F-FA22925EA672}" sibTransId="{878F6D01-EDC7-48F4-A900-BDF31D0E59BF}"/>
    <dgm:cxn modelId="{8158121C-F937-445C-BD8D-87338E929571}" type="presParOf" srcId="{C9F4C28A-CA57-4572-9600-1B84537517D6}" destId="{46694C18-1604-4966-BE85-E039A8861E12}" srcOrd="0" destOrd="0" presId="urn:microsoft.com/office/officeart/2005/8/layout/process4"/>
    <dgm:cxn modelId="{5740C2E6-19DE-42CC-AE27-D46A3EFC267D}" type="presParOf" srcId="{46694C18-1604-4966-BE85-E039A8861E12}" destId="{41691FAC-74DB-423D-B938-C59CFCB7FED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F4005-2B05-4CAC-8B58-502937814E8C}">
      <dsp:nvSpPr>
        <dsp:cNvPr id="0" name=""/>
        <dsp:cNvSpPr/>
      </dsp:nvSpPr>
      <dsp:spPr>
        <a:xfrm>
          <a:off x="0" y="139"/>
          <a:ext cx="26570952" cy="101552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PALAVRAS-CHAVE: AMNIORREXE </a:t>
          </a:r>
          <a:r>
            <a:rPr lang="pt-BR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MEMBRANA; FETO;GRAVIDEZ.</a:t>
          </a:r>
          <a:endParaRPr lang="pt-BR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74" y="49713"/>
        <a:ext cx="26471804" cy="916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91FAC-74DB-423D-B938-C59CFCB7FED4}">
      <dsp:nvSpPr>
        <dsp:cNvPr id="0" name=""/>
        <dsp:cNvSpPr/>
      </dsp:nvSpPr>
      <dsp:spPr>
        <a:xfrm>
          <a:off x="0" y="0"/>
          <a:ext cx="10873208" cy="697433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FONTE DA IMAGEM (SITE, REVISTA, ARTIGO ETC)</a:t>
          </a:r>
        </a:p>
      </dsp:txBody>
      <dsp:txXfrm>
        <a:off x="0" y="0"/>
        <a:ext cx="10873208" cy="697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D2654-15D3-42E4-BCD8-107F7F89B1F8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B071A-445A-457F-B166-26FE017F36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44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5318-8E6F-49B6-BF8E-662511DEFB2F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2834-070D-4B1F-A903-0CDB9C75F2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10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5318-8E6F-49B6-BF8E-662511DEFB2F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2834-070D-4B1F-A903-0CDB9C75F2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12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5318-8E6F-49B6-BF8E-662511DEFB2F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2834-070D-4B1F-A903-0CDB9C75F2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10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5318-8E6F-49B6-BF8E-662511DEFB2F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2834-070D-4B1F-A903-0CDB9C75F2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27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5318-8E6F-49B6-BF8E-662511DEFB2F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2834-070D-4B1F-A903-0CDB9C75F2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16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5318-8E6F-49B6-BF8E-662511DEFB2F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2834-070D-4B1F-A903-0CDB9C75F2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66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5318-8E6F-49B6-BF8E-662511DEFB2F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2834-070D-4B1F-A903-0CDB9C75F2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41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5318-8E6F-49B6-BF8E-662511DEFB2F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2834-070D-4B1F-A903-0CDB9C75F2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97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5318-8E6F-49B6-BF8E-662511DEFB2F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2834-070D-4B1F-A903-0CDB9C75F2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82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5318-8E6F-49B6-BF8E-662511DEFB2F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2834-070D-4B1F-A903-0CDB9C75F2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73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5318-8E6F-49B6-BF8E-662511DEFB2F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2834-070D-4B1F-A903-0CDB9C75F2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75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40000"/>
                <a:lumOff val="6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95318-8E6F-49B6-BF8E-662511DEFB2F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A2834-070D-4B1F-A903-0CDB9C75F2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5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 42"/>
          <p:cNvSpPr/>
          <p:nvPr/>
        </p:nvSpPr>
        <p:spPr>
          <a:xfrm>
            <a:off x="20810536" y="28283405"/>
            <a:ext cx="10250791" cy="6004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76289" y="11377564"/>
            <a:ext cx="31251472" cy="10081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4149" y="5615682"/>
            <a:ext cx="31683744" cy="4392488"/>
          </a:xfrm>
        </p:spPr>
        <p:txBody>
          <a:bodyPr>
            <a:noAutofit/>
          </a:bodyPr>
          <a:lstStyle/>
          <a:p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PREVALÊNCIA  DE AMNIORREXE PREMATURA: REVISÃO DE LITERATURA.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6289" y="8610534"/>
            <a:ext cx="31179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Anna Klara Teles</a:t>
            </a:r>
            <a:r>
              <a:rPr lang="pt-BR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Camila Almeida Bonfim</a:t>
            </a:r>
            <a:r>
              <a:rPr lang="pt-BR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Cristian Jhons conceição do Rosário</a:t>
            </a:r>
            <a:r>
              <a:rPr lang="pt-BR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;Everton Luis Freitas Wanzeler</a:t>
            </a:r>
            <a:r>
              <a:rPr lang="pt-BR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Felipe dos Prazeres Gomes</a:t>
            </a:r>
            <a:r>
              <a:rPr lang="pt-BR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pt-BR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Marinalda Leandro da Costa</a:t>
            </a:r>
            <a:r>
              <a:rPr lang="pt-BR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Rafaela Reis de Santana</a:t>
            </a:r>
            <a:r>
              <a:rPr lang="pt-BR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;Hallessa de Fátima da Silva Pimentel</a:t>
            </a:r>
            <a:r>
              <a:rPr lang="pt-BR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ª 7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Discentes do Curso de Enfermagem Universidade da Amazônia.</a:t>
            </a:r>
          </a:p>
          <a:p>
            <a:pPr algn="ctr"/>
            <a:r>
              <a:rPr lang="pt-BR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Orientadora. Docente do Curso de Enfermagem da Universidade da Amazônia.</a:t>
            </a: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629863289"/>
              </p:ext>
            </p:extLst>
          </p:nvPr>
        </p:nvGraphicFramePr>
        <p:xfrm>
          <a:off x="2660209" y="39688629"/>
          <a:ext cx="26570952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 8"/>
          <p:cNvSpPr/>
          <p:nvPr/>
        </p:nvSpPr>
        <p:spPr>
          <a:xfrm>
            <a:off x="576289" y="12385676"/>
            <a:ext cx="31251472" cy="27363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Conceitua-se como amniorrexe prematura, a ruptura espontânea das membranas fetais antes do início do trabalho de parto. A terminologia prematura estaria relacionada com o momento de instalação do trabalho de parto. Noventa por cento dos casos de amniorrexe prematura levarão à interrupção da 1 gestação pelo início do trabalho de parto </a:t>
            </a:r>
            <a:r>
              <a:rPr lang="pt-BR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THOMAZIN</a:t>
            </a:r>
            <a:r>
              <a:rPr lang="pt-BR" sz="4800" dirty="0" smtClean="0">
                <a:latin typeface="Timesa"/>
              </a:rPr>
              <a:t>I</a:t>
            </a:r>
            <a:r>
              <a:rPr lang="pt-BR" sz="4800" dirty="0">
                <a:solidFill>
                  <a:schemeClr val="bg1"/>
                </a:solidFill>
                <a:latin typeface="Timesa"/>
                <a:cs typeface="Times New Roman" panose="02020603050405020304" pitchFamily="18" charset="0"/>
              </a:rPr>
              <a:t> </a:t>
            </a:r>
            <a:r>
              <a:rPr lang="pt-BR" sz="4800" dirty="0" smtClean="0">
                <a:solidFill>
                  <a:schemeClr val="bg1"/>
                </a:solidFill>
                <a:latin typeface="Timesa"/>
                <a:cs typeface="Times New Roman" panose="02020603050405020304" pitchFamily="18" charset="0"/>
              </a:rPr>
              <a:t>et al</a:t>
            </a:r>
            <a:r>
              <a:rPr lang="pt-BR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pt-BR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2016).</a:t>
            </a:r>
            <a:endParaRPr lang="pt-BR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76289" y="16490132"/>
            <a:ext cx="31179464" cy="167907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Analisar as evidências disponíveis na literatura sobre a prevalência de amniorrexe prematura</a:t>
            </a:r>
            <a:r>
              <a:rPr lang="pt-BR" sz="4800" dirty="0"/>
              <a:t>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76289" y="15410012"/>
            <a:ext cx="31251472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endParaRPr lang="pt-B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76289" y="19586476"/>
            <a:ext cx="31251472" cy="18836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Trata-se de um estudo de revisão integrativa de literatura com abordagem qualitativa, por entendermos ser esta opção mais apropriado para o tema</a:t>
            </a:r>
            <a:r>
              <a:rPr lang="pt-BR" sz="4800" dirty="0"/>
              <a:t>.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76289" y="18457238"/>
            <a:ext cx="31251472" cy="10081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Métodos</a:t>
            </a:r>
            <a:endParaRPr lang="pt-B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6289" y="22825687"/>
            <a:ext cx="19730192" cy="130449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ruptura prematura de membranas (RPM) incide em aproximadamente 10% das gestações, em sua maioria ao termo, e em 2% - 3% das vezes na gestação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-termo. Assim, constitui a principal causa de trabalho de parto prematuro, precedendo-o em 30% - 40% das vezes. Alguns fatores de risco são descritos para a ocorrência da amniorrexe prematura: antecedente de parto prematuro, feto anterior pesando menos de 2.500 g, amniorrexe prematura prévia, tabagismo, hemorragia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anteparto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incompetência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istmocervical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colonização do trato genital inferior com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microorganismos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seletivos,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vaginose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bacteriana,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hiperdistensão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uterina (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polidrâmnio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gestação múltipla), deficiência da alfa-11-3a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nti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-tripsina, fatores nutricionais e baixa classe econômica. Cerca de um terço dos partos prematuros e 20,0% dos óbitos perinatais são oriundos de gestações que cursaram com RPM. O pré-natal é o atendimento multidisciplinar que objetiva alcançar e manter a integralidade das condições de saúde materna e fetal, estando sua ausência associada ao aumento do risco de baixo peso ao nascer, partos prematuros e mortalidade materna e infantil. As evidências do aumento de risco de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RPMpt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entre as gestantes de idade superior a 29 anos mostra a relevância da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identiﬁcação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fatores de risco e sua inclusão nos protocolos de atenção ao pré-natal e ao parto.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576289" y="21674708"/>
            <a:ext cx="19730192" cy="10081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  <a:endParaRPr lang="pt-BR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76289" y="37012412"/>
            <a:ext cx="31179464" cy="2585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base nos resultados e em comparação com a análise da literatura, observamos à alta prevalência de cesárea em detrimento aos demais e ao alto número de gestantes que não realizaram pré-natal (22,9%). </a:t>
            </a:r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Ressaltamos, </a:t>
            </a: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entanto, que a prematuridade é a principal responsável pelos danos neonatais entre gestações que têm como intercorrência a amniorrexe prematura.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76289" y="35932292"/>
            <a:ext cx="31251472" cy="108012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  <a:endParaRPr lang="pt-B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76290" y="40972852"/>
            <a:ext cx="31179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REFERÊNCIAS:   </a:t>
            </a:r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THOMAZINI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Isabela Fleury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Skaf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WYSOCKI, </a:t>
            </a:r>
            <a:r>
              <a:rPr lang="pt-B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Anneliese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Domingues; CUNHA, Maria Carolina Belo; SILVA, Sueli Riul; RUIZ, Mariana </a:t>
            </a:r>
            <a:r>
              <a:rPr lang="pt-B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Torreglosa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Fatores de risco relacionados ao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trabalho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parto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rematuro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adolescentes grávidas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revisão integrativa da literatura. 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Revista </a:t>
            </a:r>
            <a:r>
              <a:rPr lang="pt-B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Enfermería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 44, p. 428-439, 2016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147798198"/>
              </p:ext>
            </p:extLst>
          </p:nvPr>
        </p:nvGraphicFramePr>
        <p:xfrm>
          <a:off x="20810537" y="34802811"/>
          <a:ext cx="10873208" cy="697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0" name="Retângulo 29"/>
          <p:cNvSpPr/>
          <p:nvPr/>
        </p:nvSpPr>
        <p:spPr>
          <a:xfrm>
            <a:off x="20810537" y="22099114"/>
            <a:ext cx="10250792" cy="618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5" name="Picture 6" descr="Imagem relacionada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28022" r="27425" b="25899"/>
          <a:stretch/>
        </p:blipFill>
        <p:spPr bwMode="auto">
          <a:xfrm>
            <a:off x="20814011" y="22094421"/>
            <a:ext cx="10247317" cy="6123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m relacionad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534" y="28227436"/>
            <a:ext cx="10250793" cy="6048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21">
            <a:extLst>
              <a:ext uri="{FF2B5EF4-FFF2-40B4-BE49-F238E27FC236}">
                <a16:creationId xmlns="" xmlns:a16="http://schemas.microsoft.com/office/drawing/2014/main" id="{019A0500-A5C0-4E27-A615-62938F0C2046}"/>
              </a:ext>
            </a:extLst>
          </p:cNvPr>
          <p:cNvSpPr/>
          <p:nvPr/>
        </p:nvSpPr>
        <p:spPr>
          <a:xfrm>
            <a:off x="20810534" y="22094421"/>
            <a:ext cx="10250792" cy="12181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IMAGEM: </a:t>
            </a:r>
            <a:r>
              <a:rPr lang="pt-BR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opcional</a:t>
            </a:r>
          </a:p>
          <a:p>
            <a:pPr algn="ctr"/>
            <a:endParaRPr lang="pt-BR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" t="9351" r="1491" b="9488"/>
          <a:stretch/>
        </p:blipFill>
        <p:spPr>
          <a:xfrm>
            <a:off x="29160" y="33799"/>
            <a:ext cx="32374889" cy="7128792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29160" y="7116998"/>
            <a:ext cx="32404050" cy="0"/>
          </a:xfrm>
          <a:prstGeom prst="line">
            <a:avLst/>
          </a:prstGeom>
          <a:ln w="317500" cap="rnd" cmpd="tri">
            <a:solidFill>
              <a:schemeClr val="accent3">
                <a:lumMod val="75000"/>
                <a:alpha val="77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="" xmlns:a16="http://schemas.microsoft.com/office/drawing/2014/main" id="{9A2D01AA-68F7-49AD-98D0-9122C567446A}"/>
              </a:ext>
            </a:extLst>
          </p:cNvPr>
          <p:cNvCxnSpPr/>
          <p:nvPr/>
        </p:nvCxnSpPr>
        <p:spPr>
          <a:xfrm>
            <a:off x="29160" y="0"/>
            <a:ext cx="32404050" cy="0"/>
          </a:xfrm>
          <a:prstGeom prst="line">
            <a:avLst/>
          </a:prstGeom>
          <a:ln w="317500" cap="rnd" cmpd="tri">
            <a:solidFill>
              <a:schemeClr val="accent3">
                <a:lumMod val="75000"/>
                <a:alpha val="77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252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7DDE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541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PREVALÊNCIA  DE AMNIORREXE PREMATURA: REVISÃO DE LITERATURA.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ACER</dc:creator>
  <cp:lastModifiedBy>Vanessa Cardoso</cp:lastModifiedBy>
  <cp:revision>65</cp:revision>
  <dcterms:created xsi:type="dcterms:W3CDTF">2013-10-30T13:42:45Z</dcterms:created>
  <dcterms:modified xsi:type="dcterms:W3CDTF">2018-04-26T01:30:32Z</dcterms:modified>
</cp:coreProperties>
</file>