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65" r:id="rId8"/>
    <p:sldId id="261" r:id="rId9"/>
    <p:sldId id="259" r:id="rId10"/>
  </p:sldIdLst>
  <p:sldSz cx="18288000" cy="10287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Arial Nova Bold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869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905500" y="-39624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7044" r="-97201" b="-5593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39818" y="190500"/>
            <a:ext cx="7913582" cy="3124200"/>
          </a:xfrm>
          <a:custGeom>
            <a:avLst/>
            <a:gdLst/>
            <a:ahLst/>
            <a:cxnLst/>
            <a:rect l="l" t="t" r="r" b="b"/>
            <a:pathLst>
              <a:path w="5811075" h="2203201">
                <a:moveTo>
                  <a:pt x="0" y="0"/>
                </a:moveTo>
                <a:lnTo>
                  <a:pt x="5811075" y="0"/>
                </a:lnTo>
                <a:lnTo>
                  <a:pt x="5811075" y="2203201"/>
                </a:lnTo>
                <a:lnTo>
                  <a:pt x="0" y="22032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026" name="Picture 2" descr="C:\Users\nasci\Downloads\APOIADORES SEM SE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573925"/>
            <a:ext cx="9372600" cy="26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651298" y="4281636"/>
            <a:ext cx="7502102" cy="3193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86"/>
              </a:lnSpc>
            </a:pPr>
            <a:r>
              <a:rPr lang="en-US" sz="5919" b="1" dirty="0" smtClean="0">
                <a:solidFill>
                  <a:srgbClr val="156F3A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COMUNICAÇÃO </a:t>
            </a:r>
          </a:p>
          <a:p>
            <a:pPr algn="ctr">
              <a:lnSpc>
                <a:spcPts val="8286"/>
              </a:lnSpc>
            </a:pPr>
            <a:r>
              <a:rPr lang="en-US" sz="5919" b="1" dirty="0" smtClean="0">
                <a:solidFill>
                  <a:srgbClr val="156F3A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ORAL (OU OFICINA OU MINICURSO)</a:t>
            </a:r>
            <a:endParaRPr lang="en-US" sz="5919" b="1" dirty="0">
              <a:solidFill>
                <a:srgbClr val="156F3A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5400000">
            <a:off x="4577811" y="-7224465"/>
            <a:ext cx="25362977" cy="24735930"/>
          </a:xfrm>
          <a:custGeom>
            <a:avLst/>
            <a:gdLst/>
            <a:ahLst/>
            <a:cxnLst/>
            <a:rect l="l" t="t" r="r" b="b"/>
            <a:pathLst>
              <a:path w="25362977" h="24735930">
                <a:moveTo>
                  <a:pt x="0" y="0"/>
                </a:moveTo>
                <a:lnTo>
                  <a:pt x="25362978" y="0"/>
                </a:lnTo>
                <a:lnTo>
                  <a:pt x="25362978" y="24735930"/>
                </a:lnTo>
                <a:lnTo>
                  <a:pt x="0" y="24735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5400000">
            <a:off x="-11652789" y="-7224465"/>
            <a:ext cx="25362977" cy="24735930"/>
          </a:xfrm>
          <a:custGeom>
            <a:avLst/>
            <a:gdLst/>
            <a:ahLst/>
            <a:cxnLst/>
            <a:rect l="l" t="t" r="r" b="b"/>
            <a:pathLst>
              <a:path w="25362977" h="24735930">
                <a:moveTo>
                  <a:pt x="0" y="0"/>
                </a:moveTo>
                <a:lnTo>
                  <a:pt x="25362978" y="0"/>
                </a:lnTo>
                <a:lnTo>
                  <a:pt x="25362978" y="24735930"/>
                </a:lnTo>
                <a:lnTo>
                  <a:pt x="0" y="24735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Freeform 2"/>
          <p:cNvSpPr/>
          <p:nvPr/>
        </p:nvSpPr>
        <p:spPr>
          <a:xfrm>
            <a:off x="5105628" y="266700"/>
            <a:ext cx="8274865" cy="3053550"/>
          </a:xfrm>
          <a:custGeom>
            <a:avLst/>
            <a:gdLst/>
            <a:ahLst/>
            <a:cxnLst/>
            <a:rect l="l" t="t" r="r" b="b"/>
            <a:pathLst>
              <a:path w="12892131" h="4887901">
                <a:moveTo>
                  <a:pt x="0" y="0"/>
                </a:moveTo>
                <a:lnTo>
                  <a:pt x="12892132" y="0"/>
                </a:lnTo>
                <a:lnTo>
                  <a:pt x="12892132" y="4887900"/>
                </a:lnTo>
                <a:lnTo>
                  <a:pt x="0" y="4887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962400" y="4901505"/>
            <a:ext cx="108356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atin typeface="Arial Nova Bold" charset="0"/>
                <a:cs typeface="Arial" pitchFamily="34" charset="0"/>
              </a:rPr>
              <a:t>AUTORES/AS </a:t>
            </a:r>
            <a:r>
              <a:rPr lang="pt-BR" sz="2800" b="1" dirty="0">
                <a:latin typeface="Arial Nova Bold" charset="0"/>
                <a:cs typeface="Arial" pitchFamily="34" charset="0"/>
              </a:rPr>
              <a:t>E </a:t>
            </a:r>
            <a:r>
              <a:rPr lang="pt-BR" sz="2800" b="1" dirty="0" smtClean="0">
                <a:latin typeface="Arial Nova Bold" charset="0"/>
                <a:cs typeface="Arial" pitchFamily="34" charset="0"/>
              </a:rPr>
              <a:t>COAUTORES/AS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latin typeface="Arial Nova Bold" charset="0"/>
                <a:cs typeface="Arial" pitchFamily="34" charset="0"/>
              </a:rPr>
              <a:t> </a:t>
            </a:r>
            <a:r>
              <a:rPr lang="pt-BR" sz="2800" b="1" dirty="0">
                <a:latin typeface="Arial Nova Bold" charset="0"/>
                <a:cs typeface="Arial" pitchFamily="34" charset="0"/>
              </a:rPr>
              <a:t>(NOMES, TITULAÇÃO E VINCULAÇÃO INSTITUCIONAL); 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371600" y="8648700"/>
            <a:ext cx="16576318" cy="1592580"/>
            <a:chOff x="1043939" y="8656320"/>
            <a:chExt cx="16576318" cy="1592580"/>
          </a:xfrm>
        </p:grpSpPr>
        <p:pic>
          <p:nvPicPr>
            <p:cNvPr id="8" name="Picture 2" descr="C:\Users\nasci\Downloads\APOIADORES SEM SEMED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31"/>
            <a:stretch/>
          </p:blipFill>
          <p:spPr bwMode="auto">
            <a:xfrm>
              <a:off x="8915400" y="9075420"/>
              <a:ext cx="8704857" cy="1173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nasci\Downloads\APOIADORES SEM SEMED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043939" y="8656320"/>
              <a:ext cx="8704857" cy="133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58850" y="183859"/>
            <a:ext cx="9258300" cy="9490909"/>
          </a:xfrm>
          <a:custGeom>
            <a:avLst/>
            <a:gdLst/>
            <a:ahLst/>
            <a:cxnLst/>
            <a:rect l="l" t="t" r="r" b="b"/>
            <a:pathLst>
              <a:path w="9258300" h="9490909">
                <a:moveTo>
                  <a:pt x="0" y="0"/>
                </a:moveTo>
                <a:lnTo>
                  <a:pt x="9258300" y="0"/>
                </a:lnTo>
                <a:lnTo>
                  <a:pt x="9258300" y="9490910"/>
                </a:lnTo>
                <a:lnTo>
                  <a:pt x="0" y="9490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59" b="-309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499858" y="2552700"/>
            <a:ext cx="14651615" cy="2162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7216" b="1" dirty="0" err="1" smtClean="0">
                <a:solidFill>
                  <a:srgbClr val="DA491B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GTs</a:t>
            </a:r>
            <a:r>
              <a:rPr lang="pt-BR" sz="7216" b="1" dirty="0" smtClean="0">
                <a:solidFill>
                  <a:srgbClr val="DA491B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Temáticos (OU</a:t>
            </a:r>
          </a:p>
          <a:p>
            <a:pPr>
              <a:lnSpc>
                <a:spcPts val="8227"/>
              </a:lnSpc>
            </a:pPr>
            <a:r>
              <a:rPr lang="pt-BR" sz="7216" b="1" dirty="0" smtClean="0">
                <a:solidFill>
                  <a:srgbClr val="DA491B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Salão dos Egressos)</a:t>
            </a:r>
            <a:endParaRPr lang="pt-BR" sz="7216" b="1" dirty="0">
              <a:solidFill>
                <a:srgbClr val="DA491B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84815" y="5676900"/>
            <a:ext cx="145666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Selecionar qual seu GT, se temático ou salão dos egressos, excluir os demais dados não necessários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GT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1 – Educação, Estado e Sociedade na Amazônia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GT 2 – Educação,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Interculturalidade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e Desenvolvimento Humano na Amazônia.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GT 3 – Educação Inclusiva, Educação Especial e Direitos Humanos na Amazônia.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371600" y="8580120"/>
            <a:ext cx="16576318" cy="1592580"/>
            <a:chOff x="1043939" y="8656320"/>
            <a:chExt cx="16576318" cy="1592580"/>
          </a:xfrm>
        </p:grpSpPr>
        <p:pic>
          <p:nvPicPr>
            <p:cNvPr id="7" name="Picture 2" descr="C:\Users\nasci\Downloads\APOIADORES SEM SEMED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31"/>
            <a:stretch/>
          </p:blipFill>
          <p:spPr bwMode="auto">
            <a:xfrm>
              <a:off x="8915400" y="9075420"/>
              <a:ext cx="8704857" cy="1173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nasci\Downloads\APOIADORES SEM SEMED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043939" y="8656320"/>
              <a:ext cx="8704857" cy="133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3"/>
          <p:cNvSpPr txBox="1"/>
          <p:nvPr/>
        </p:nvSpPr>
        <p:spPr>
          <a:xfrm>
            <a:off x="838200" y="548640"/>
            <a:ext cx="166116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86"/>
              </a:lnSpc>
            </a:pPr>
            <a:r>
              <a:rPr lang="en-US" sz="5919" b="1" dirty="0">
                <a:solidFill>
                  <a:srgbClr val="156F3A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TÍTULO DO TRABALHO: </a:t>
            </a:r>
            <a:r>
              <a:rPr lang="en-US" sz="5919" b="1" dirty="0" err="1">
                <a:solidFill>
                  <a:srgbClr val="156F3A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xxxxxxxxxxxxxxx</a:t>
            </a:r>
            <a:endParaRPr lang="en-US" sz="5919" b="1" dirty="0">
              <a:solidFill>
                <a:srgbClr val="156F3A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128431" y="172565"/>
            <a:ext cx="2898277" cy="2095293"/>
          </a:xfrm>
          <a:custGeom>
            <a:avLst/>
            <a:gdLst/>
            <a:ahLst/>
            <a:cxnLst/>
            <a:rect l="l" t="t" r="r" b="b"/>
            <a:pathLst>
              <a:path w="2898277" h="2095293">
                <a:moveTo>
                  <a:pt x="0" y="0"/>
                </a:moveTo>
                <a:lnTo>
                  <a:pt x="2898277" y="0"/>
                </a:lnTo>
                <a:lnTo>
                  <a:pt x="2898277" y="2095293"/>
                </a:lnTo>
                <a:lnTo>
                  <a:pt x="0" y="2095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490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-34119" y="9267825"/>
            <a:ext cx="17293419" cy="0"/>
          </a:xfrm>
          <a:prstGeom prst="line">
            <a:avLst/>
          </a:prstGeom>
          <a:ln w="19050" cap="flat">
            <a:solidFill>
              <a:srgbClr val="DA49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-5400000">
            <a:off x="16035651" y="8197874"/>
            <a:ext cx="3387470" cy="2120851"/>
          </a:xfrm>
          <a:custGeom>
            <a:avLst/>
            <a:gdLst/>
            <a:ahLst/>
            <a:cxnLst/>
            <a:rect l="l" t="t" r="r" b="b"/>
            <a:pathLst>
              <a:path w="3387470" h="2120851">
                <a:moveTo>
                  <a:pt x="0" y="0"/>
                </a:moveTo>
                <a:lnTo>
                  <a:pt x="3387470" y="0"/>
                </a:lnTo>
                <a:lnTo>
                  <a:pt x="3387470" y="2120852"/>
                </a:lnTo>
                <a:lnTo>
                  <a:pt x="0" y="212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35" b="-480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>
            <a:off x="1013768" y="1244899"/>
            <a:ext cx="17274232" cy="0"/>
          </a:xfrm>
          <a:prstGeom prst="line">
            <a:avLst/>
          </a:prstGeom>
          <a:ln w="28575" cap="flat">
            <a:solidFill>
              <a:srgbClr val="DA49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576945" y="174701"/>
            <a:ext cx="5205540" cy="1200241"/>
          </a:xfrm>
          <a:custGeom>
            <a:avLst/>
            <a:gdLst/>
            <a:ahLst/>
            <a:cxnLst/>
            <a:rect l="l" t="t" r="r" b="b"/>
            <a:pathLst>
              <a:path w="5205540" h="1200241">
                <a:moveTo>
                  <a:pt x="0" y="0"/>
                </a:moveTo>
                <a:lnTo>
                  <a:pt x="5205540" y="0"/>
                </a:lnTo>
                <a:lnTo>
                  <a:pt x="5205540" y="1200241"/>
                </a:lnTo>
                <a:lnTo>
                  <a:pt x="0" y="1200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7724880" y="1533358"/>
            <a:ext cx="3200400" cy="781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17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156F3A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RESUMO</a:t>
            </a:r>
            <a:endParaRPr lang="en-US" sz="5400" b="1" dirty="0">
              <a:solidFill>
                <a:srgbClr val="156F3A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2684221"/>
            <a:ext cx="14687760" cy="4097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Acima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faz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parte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livro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Meu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Quintal 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maior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mundo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Manoel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Barros, 2015,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uma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antologia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reúne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vários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poemas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autor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longo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sua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trajetória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Nesta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obra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neologismos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natureza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criança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homem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rios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pássaros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andarilhos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as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invenções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são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apenas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alguns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elementos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comparecem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formam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versos </a:t>
            </a:r>
            <a:r>
              <a:rPr lang="en-US" sz="2000" dirty="0" err="1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singulares</a:t>
            </a:r>
            <a:r>
              <a:rPr lang="en-US" sz="2000" dirty="0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 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desta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matéria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feito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este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trabalho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: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temas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ciências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debate,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políticas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públicas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poder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governo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exercício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docente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...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pois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um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currículo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“é um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composto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heterogêneo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constituído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matérias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díspares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naturezas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distintas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;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saberes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diversos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com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capacidades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variadas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;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sentidos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múltiplos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com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inúmeras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possibilidades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”. (PARAÍSO, 2010, p. 153</a:t>
            </a:r>
            <a:r>
              <a:rPr lang="en-US" sz="2000" dirty="0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).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Acima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faz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parte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livro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Meu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Quintal 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maior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mundo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Manoel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Barros, 2015,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uma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antologia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reúne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vários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poemas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autor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longo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sua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trajetória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Nesta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obra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neologismos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natureza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criança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homem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rios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pássaros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andarilhos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as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invenções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são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apenas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alguns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elementos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comparecem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formam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versos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singulares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981200" y="7576053"/>
            <a:ext cx="12075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56F3A"/>
                </a:solidFill>
                <a:latin typeface="Arial Nova Bold" charset="0"/>
                <a:ea typeface="Arial Nova Bold"/>
                <a:cs typeface="Arial" pitchFamily="34" charset="0"/>
                <a:sym typeface="Arial Nova Bold"/>
              </a:rPr>
              <a:t>PALAVRAS-CHAVE: </a:t>
            </a:r>
            <a:r>
              <a:rPr lang="en-US" sz="3600" dirty="0" err="1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natureza</a:t>
            </a:r>
            <a:r>
              <a:rPr lang="en-US" sz="3600" dirty="0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; </a:t>
            </a:r>
            <a:r>
              <a:rPr lang="en-US" sz="3600" dirty="0" err="1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criança</a:t>
            </a:r>
            <a:r>
              <a:rPr lang="en-US" sz="36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;</a:t>
            </a:r>
            <a:r>
              <a:rPr lang="en-US" sz="3600" dirty="0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36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políticas</a:t>
            </a:r>
            <a:r>
              <a:rPr lang="en-US" sz="36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3600" dirty="0" err="1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públicas</a:t>
            </a:r>
            <a:r>
              <a:rPr lang="en-US" sz="3600" dirty="0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</a:t>
            </a:r>
            <a:endParaRPr lang="pt-BR" sz="3600" dirty="0">
              <a:latin typeface="Arial Nova Bold" charset="0"/>
              <a:cs typeface="Arial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409700" y="9075420"/>
            <a:ext cx="15887700" cy="1173480"/>
            <a:chOff x="1043939" y="8656320"/>
            <a:chExt cx="16576318" cy="1592580"/>
          </a:xfrm>
        </p:grpSpPr>
        <p:pic>
          <p:nvPicPr>
            <p:cNvPr id="13" name="Picture 2" descr="C:\Users\nasci\Downloads\APOIADORES SEM SEMED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31"/>
            <a:stretch/>
          </p:blipFill>
          <p:spPr bwMode="auto">
            <a:xfrm>
              <a:off x="8915400" y="9075420"/>
              <a:ext cx="8704857" cy="1173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nasci\Downloads\APOIADORES SEM SEMED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043939" y="8656320"/>
              <a:ext cx="8704857" cy="133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128431" y="172565"/>
            <a:ext cx="2898277" cy="2095293"/>
          </a:xfrm>
          <a:custGeom>
            <a:avLst/>
            <a:gdLst/>
            <a:ahLst/>
            <a:cxnLst/>
            <a:rect l="l" t="t" r="r" b="b"/>
            <a:pathLst>
              <a:path w="2898277" h="2095293">
                <a:moveTo>
                  <a:pt x="0" y="0"/>
                </a:moveTo>
                <a:lnTo>
                  <a:pt x="2898277" y="0"/>
                </a:lnTo>
                <a:lnTo>
                  <a:pt x="2898277" y="2095293"/>
                </a:lnTo>
                <a:lnTo>
                  <a:pt x="0" y="2095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490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-34119" y="9267825"/>
            <a:ext cx="17293419" cy="0"/>
          </a:xfrm>
          <a:prstGeom prst="line">
            <a:avLst/>
          </a:prstGeom>
          <a:ln w="19050" cap="flat">
            <a:solidFill>
              <a:srgbClr val="DA49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-5400000">
            <a:off x="16035651" y="8197874"/>
            <a:ext cx="3387470" cy="2120851"/>
          </a:xfrm>
          <a:custGeom>
            <a:avLst/>
            <a:gdLst/>
            <a:ahLst/>
            <a:cxnLst/>
            <a:rect l="l" t="t" r="r" b="b"/>
            <a:pathLst>
              <a:path w="3387470" h="2120851">
                <a:moveTo>
                  <a:pt x="0" y="0"/>
                </a:moveTo>
                <a:lnTo>
                  <a:pt x="3387470" y="0"/>
                </a:lnTo>
                <a:lnTo>
                  <a:pt x="3387470" y="2120852"/>
                </a:lnTo>
                <a:lnTo>
                  <a:pt x="0" y="212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35" b="-480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>
            <a:off x="1013768" y="1244899"/>
            <a:ext cx="17274232" cy="0"/>
          </a:xfrm>
          <a:prstGeom prst="line">
            <a:avLst/>
          </a:prstGeom>
          <a:ln w="28575" cap="flat">
            <a:solidFill>
              <a:srgbClr val="DA49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576945" y="174701"/>
            <a:ext cx="5205540" cy="1200241"/>
          </a:xfrm>
          <a:custGeom>
            <a:avLst/>
            <a:gdLst/>
            <a:ahLst/>
            <a:cxnLst/>
            <a:rect l="l" t="t" r="r" b="b"/>
            <a:pathLst>
              <a:path w="5205540" h="1200241">
                <a:moveTo>
                  <a:pt x="0" y="0"/>
                </a:moveTo>
                <a:lnTo>
                  <a:pt x="5205540" y="0"/>
                </a:lnTo>
                <a:lnTo>
                  <a:pt x="5205540" y="1200241"/>
                </a:lnTo>
                <a:lnTo>
                  <a:pt x="0" y="1200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5782485" y="1533358"/>
            <a:ext cx="5157836" cy="781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7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156F3A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INTRODUÇÃO</a:t>
            </a:r>
            <a:endParaRPr lang="en-US" sz="5400" b="1" dirty="0">
              <a:solidFill>
                <a:srgbClr val="156F3A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81290" y="2684221"/>
            <a:ext cx="7587670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Acima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faz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parte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livro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Meu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Quintal 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maior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mundo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Manoel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Barros, 2015,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uma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antologia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reúne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vários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poemas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autor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longo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sua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trajetória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Nesta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obra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neologismos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natureza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criança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homem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rios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pássaros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andarilhos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as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invenções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são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apenas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alguns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elementos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comparecem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formam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versos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singulares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DA491B"/>
              </a:solidFill>
              <a:latin typeface="Arial" pitchFamily="34" charset="0"/>
              <a:ea typeface="Arial Nova Bold"/>
              <a:cs typeface="Arial" pitchFamily="34" charset="0"/>
              <a:sym typeface="Arial Nova Bold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desta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matéria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feito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este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trabalho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: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temas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ciências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debate,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políticas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públicas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poder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governo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exercício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docente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...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pois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um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currículo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“é um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composto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heterogêneo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constituído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matérias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díspares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naturezas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distintas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;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saberes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diversos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com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capacidades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variadas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;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sentidos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múltiplos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com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inúmeras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possibilidades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”. (PARAÍSO, 2010, p. 153</a:t>
            </a:r>
            <a:r>
              <a:rPr lang="en-US" sz="2000" dirty="0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)</a:t>
            </a:r>
            <a:endParaRPr lang="en-US" sz="2000" dirty="0">
              <a:solidFill>
                <a:srgbClr val="DA491B"/>
              </a:solidFill>
              <a:latin typeface="Arial" pitchFamily="34" charset="0"/>
              <a:ea typeface="Arial Nova Bold"/>
              <a:cs typeface="Arial" pitchFamily="34" charset="0"/>
              <a:sym typeface="Arial Nova Bold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98528" y="2684221"/>
            <a:ext cx="7587670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Acima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faz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parte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livro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Meu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Quintal 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maior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mundo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Manoel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Barros, 2015,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uma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antologia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reúne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vários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poemas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autor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longo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sua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trajetória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Nesta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obra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neologismos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natureza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criança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homem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rios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pássaros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andarilhos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as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invenções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são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apenas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alguns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elementos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comparecem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formam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versos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singulares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DA491B"/>
              </a:solidFill>
              <a:latin typeface="Arial" pitchFamily="34" charset="0"/>
              <a:ea typeface="Arial Nova Bold"/>
              <a:cs typeface="Arial" pitchFamily="34" charset="0"/>
              <a:sym typeface="Arial Nova Bold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desta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matéria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feito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este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trabalho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: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temas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ciências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debate,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políticas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públicas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poder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governo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exercício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docente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...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pois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um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currículo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“é um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composto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heterogêneo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constituído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matérias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díspares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naturezas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distintas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;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saberes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diversos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com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capacidades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variadas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;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sentidos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múltiplos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com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inúmeras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possibilidades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”. (PARAÍSO, 2010, p. 153</a:t>
            </a:r>
            <a:r>
              <a:rPr lang="en-US" sz="2000" dirty="0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)</a:t>
            </a:r>
            <a:endParaRPr lang="en-US" sz="2000" dirty="0">
              <a:solidFill>
                <a:srgbClr val="DA491B"/>
              </a:solidFill>
              <a:latin typeface="Arial" pitchFamily="34" charset="0"/>
              <a:ea typeface="Arial Nova Bold"/>
              <a:cs typeface="Arial" pitchFamily="34" charset="0"/>
              <a:sym typeface="Arial Nova Bold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409700" y="9075420"/>
            <a:ext cx="15887700" cy="1173480"/>
            <a:chOff x="1043939" y="8656320"/>
            <a:chExt cx="16576318" cy="1592580"/>
          </a:xfrm>
        </p:grpSpPr>
        <p:pic>
          <p:nvPicPr>
            <p:cNvPr id="16" name="Picture 2" descr="C:\Users\nasci\Downloads\APOIADORES SEM SEMED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31"/>
            <a:stretch/>
          </p:blipFill>
          <p:spPr bwMode="auto">
            <a:xfrm>
              <a:off x="8915400" y="9075420"/>
              <a:ext cx="8704857" cy="1173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nasci\Downloads\APOIADORES SEM SEMED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043939" y="8656320"/>
              <a:ext cx="8704857" cy="133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19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128431" y="172565"/>
            <a:ext cx="2898277" cy="2095293"/>
          </a:xfrm>
          <a:custGeom>
            <a:avLst/>
            <a:gdLst/>
            <a:ahLst/>
            <a:cxnLst/>
            <a:rect l="l" t="t" r="r" b="b"/>
            <a:pathLst>
              <a:path w="2898277" h="2095293">
                <a:moveTo>
                  <a:pt x="0" y="0"/>
                </a:moveTo>
                <a:lnTo>
                  <a:pt x="2898277" y="0"/>
                </a:lnTo>
                <a:lnTo>
                  <a:pt x="2898277" y="2095293"/>
                </a:lnTo>
                <a:lnTo>
                  <a:pt x="0" y="2095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490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-34119" y="9267825"/>
            <a:ext cx="17293419" cy="0"/>
          </a:xfrm>
          <a:prstGeom prst="line">
            <a:avLst/>
          </a:prstGeom>
          <a:ln w="19050" cap="flat">
            <a:solidFill>
              <a:srgbClr val="DA49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-5400000">
            <a:off x="16035651" y="8197874"/>
            <a:ext cx="3387470" cy="2120851"/>
          </a:xfrm>
          <a:custGeom>
            <a:avLst/>
            <a:gdLst/>
            <a:ahLst/>
            <a:cxnLst/>
            <a:rect l="l" t="t" r="r" b="b"/>
            <a:pathLst>
              <a:path w="3387470" h="2120851">
                <a:moveTo>
                  <a:pt x="0" y="0"/>
                </a:moveTo>
                <a:lnTo>
                  <a:pt x="3387470" y="0"/>
                </a:lnTo>
                <a:lnTo>
                  <a:pt x="3387470" y="2120852"/>
                </a:lnTo>
                <a:lnTo>
                  <a:pt x="0" y="212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35" b="-480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>
            <a:off x="1013768" y="1244899"/>
            <a:ext cx="17274232" cy="0"/>
          </a:xfrm>
          <a:prstGeom prst="line">
            <a:avLst/>
          </a:prstGeom>
          <a:ln w="28575" cap="flat">
            <a:solidFill>
              <a:srgbClr val="DA49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576945" y="174701"/>
            <a:ext cx="5205540" cy="1200241"/>
          </a:xfrm>
          <a:custGeom>
            <a:avLst/>
            <a:gdLst/>
            <a:ahLst/>
            <a:cxnLst/>
            <a:rect l="l" t="t" r="r" b="b"/>
            <a:pathLst>
              <a:path w="5205540" h="1200241">
                <a:moveTo>
                  <a:pt x="0" y="0"/>
                </a:moveTo>
                <a:lnTo>
                  <a:pt x="5205540" y="0"/>
                </a:lnTo>
                <a:lnTo>
                  <a:pt x="5205540" y="1200241"/>
                </a:lnTo>
                <a:lnTo>
                  <a:pt x="0" y="1200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5782485" y="1533358"/>
            <a:ext cx="5157836" cy="759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7"/>
              </a:lnSpc>
              <a:spcBef>
                <a:spcPct val="0"/>
              </a:spcBef>
            </a:pPr>
            <a:r>
              <a:rPr lang="en-US" sz="4655" b="1" dirty="0" smtClean="0">
                <a:solidFill>
                  <a:srgbClr val="156F3A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METODOLOGIA</a:t>
            </a:r>
            <a:endParaRPr lang="en-US" sz="4655" b="1" dirty="0">
              <a:solidFill>
                <a:srgbClr val="156F3A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081290" y="2684221"/>
            <a:ext cx="7587670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Acima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faz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parte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livro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Meu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Quintal 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maior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mundo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Manoel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Barros, 2015,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uma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antologia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reúne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vários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poemas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autor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longo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sua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trajetória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Nesta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obra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neologismos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natureza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criança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homem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rios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pássaros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andarilhos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as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invenções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são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apenas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alguns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elementos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comparecem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formam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versos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singulares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DA491B"/>
              </a:solidFill>
              <a:latin typeface="Arial" pitchFamily="34" charset="0"/>
              <a:ea typeface="Arial Nova Bold"/>
              <a:cs typeface="Arial" pitchFamily="34" charset="0"/>
              <a:sym typeface="Arial Nova Bold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desta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matéria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feito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este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trabalho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: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temas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ciências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debate,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políticas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públicas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poder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governo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exercício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docente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...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pois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um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currículo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“é um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composto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heterogêneo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constituído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matérias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díspares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naturezas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distintas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;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saberes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diversos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com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capacidades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variadas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;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sentidos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múltiplos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com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inúmeras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possibilidades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”. (PARAÍSO, 2010, p. 153</a:t>
            </a:r>
            <a:r>
              <a:rPr lang="en-US" sz="2000" dirty="0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)</a:t>
            </a:r>
            <a:endParaRPr lang="en-US" sz="2000" dirty="0">
              <a:solidFill>
                <a:srgbClr val="DA491B"/>
              </a:solidFill>
              <a:latin typeface="Arial" pitchFamily="34" charset="0"/>
              <a:ea typeface="Arial Nova Bold"/>
              <a:cs typeface="Arial" pitchFamily="34" charset="0"/>
              <a:sym typeface="Arial Nova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3768" y="2836620"/>
            <a:ext cx="7587670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Acima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faz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parte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livro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Meu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Quintal 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maior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mundo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Manoel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Barros, 2015,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uma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antologia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reúne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vários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poemas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autor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longo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sua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trajetória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Nesta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obra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neologismos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natureza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criança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homem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rios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pássaros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andarilhos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as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invenções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são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apenas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alguns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elementos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comparecem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formam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versos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singulares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DA491B"/>
              </a:solidFill>
              <a:latin typeface="Arial" pitchFamily="34" charset="0"/>
              <a:ea typeface="Arial Nova Bold"/>
              <a:cs typeface="Arial" pitchFamily="34" charset="0"/>
              <a:sym typeface="Arial Nova Bold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desta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matéria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feito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este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trabalho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: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temas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ciências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debate,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políticas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públicas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poder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governo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exercício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docente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...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pois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um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currículo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“é um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composto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heterogêneo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constituído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matérias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díspares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naturezas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distintas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;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saberes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diversos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com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capacidades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variadas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;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sentidos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múltiplos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com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inúmeras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possibilidades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”. (PARAÍSO, 2010, p. 153</a:t>
            </a:r>
            <a:r>
              <a:rPr lang="en-US" sz="2000" dirty="0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)</a:t>
            </a:r>
            <a:endParaRPr lang="en-US" sz="2000" dirty="0">
              <a:solidFill>
                <a:srgbClr val="DA491B"/>
              </a:solidFill>
              <a:latin typeface="Arial" pitchFamily="34" charset="0"/>
              <a:ea typeface="Arial Nova Bold"/>
              <a:cs typeface="Arial" pitchFamily="34" charset="0"/>
              <a:sym typeface="Arial Nova Bold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409700" y="9075420"/>
            <a:ext cx="15887700" cy="1173480"/>
            <a:chOff x="1043939" y="8656320"/>
            <a:chExt cx="16576318" cy="1592580"/>
          </a:xfrm>
        </p:grpSpPr>
        <p:pic>
          <p:nvPicPr>
            <p:cNvPr id="12" name="Picture 2" descr="C:\Users\nasci\Downloads\APOIADORES SEM SEMED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31"/>
            <a:stretch/>
          </p:blipFill>
          <p:spPr bwMode="auto">
            <a:xfrm>
              <a:off x="8915400" y="9075420"/>
              <a:ext cx="8704857" cy="1173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nasci\Downloads\APOIADORES SEM SEMED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043939" y="8656320"/>
              <a:ext cx="8704857" cy="133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22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128431" y="172565"/>
            <a:ext cx="2898277" cy="2095293"/>
          </a:xfrm>
          <a:custGeom>
            <a:avLst/>
            <a:gdLst/>
            <a:ahLst/>
            <a:cxnLst/>
            <a:rect l="l" t="t" r="r" b="b"/>
            <a:pathLst>
              <a:path w="2898277" h="2095293">
                <a:moveTo>
                  <a:pt x="0" y="0"/>
                </a:moveTo>
                <a:lnTo>
                  <a:pt x="2898277" y="0"/>
                </a:lnTo>
                <a:lnTo>
                  <a:pt x="2898277" y="2095293"/>
                </a:lnTo>
                <a:lnTo>
                  <a:pt x="0" y="2095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490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-34119" y="9267825"/>
            <a:ext cx="17293419" cy="0"/>
          </a:xfrm>
          <a:prstGeom prst="line">
            <a:avLst/>
          </a:prstGeom>
          <a:ln w="19050" cap="flat">
            <a:solidFill>
              <a:srgbClr val="DA49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-5400000">
            <a:off x="16035651" y="8197874"/>
            <a:ext cx="3387470" cy="2120851"/>
          </a:xfrm>
          <a:custGeom>
            <a:avLst/>
            <a:gdLst/>
            <a:ahLst/>
            <a:cxnLst/>
            <a:rect l="l" t="t" r="r" b="b"/>
            <a:pathLst>
              <a:path w="3387470" h="2120851">
                <a:moveTo>
                  <a:pt x="0" y="0"/>
                </a:moveTo>
                <a:lnTo>
                  <a:pt x="3387470" y="0"/>
                </a:lnTo>
                <a:lnTo>
                  <a:pt x="3387470" y="2120852"/>
                </a:lnTo>
                <a:lnTo>
                  <a:pt x="0" y="212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35" b="-480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>
            <a:off x="1013768" y="1244899"/>
            <a:ext cx="17274232" cy="0"/>
          </a:xfrm>
          <a:prstGeom prst="line">
            <a:avLst/>
          </a:prstGeom>
          <a:ln w="28575" cap="flat">
            <a:solidFill>
              <a:srgbClr val="DA49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576945" y="174701"/>
            <a:ext cx="5205540" cy="1200241"/>
          </a:xfrm>
          <a:custGeom>
            <a:avLst/>
            <a:gdLst/>
            <a:ahLst/>
            <a:cxnLst/>
            <a:rect l="l" t="t" r="r" b="b"/>
            <a:pathLst>
              <a:path w="5205540" h="1200241">
                <a:moveTo>
                  <a:pt x="0" y="0"/>
                </a:moveTo>
                <a:lnTo>
                  <a:pt x="5205540" y="0"/>
                </a:lnTo>
                <a:lnTo>
                  <a:pt x="5205540" y="1200241"/>
                </a:lnTo>
                <a:lnTo>
                  <a:pt x="0" y="1200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5782485" y="1533358"/>
            <a:ext cx="5157836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7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156F3A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DISCUSSÃO</a:t>
            </a:r>
            <a:endParaRPr lang="en-US" sz="5400" b="1" dirty="0">
              <a:solidFill>
                <a:srgbClr val="156F3A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43000" y="2684221"/>
            <a:ext cx="15525960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Acima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faz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parte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livro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Meu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Quintal 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maior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mundo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Manoel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Barros, 2015,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uma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antologia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reúne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vários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poemas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autor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longo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sua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trajetória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Nesta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obra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neologismos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natureza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criança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homem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rios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pássaros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andarilhos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as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invenções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são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apenas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alguns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elementos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comparecem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formam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versos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singulares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DA491B"/>
              </a:solidFill>
              <a:latin typeface="Arial" pitchFamily="34" charset="0"/>
              <a:ea typeface="Arial Nova Bold"/>
              <a:cs typeface="Arial" pitchFamily="34" charset="0"/>
              <a:sym typeface="Arial Nova Bold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desta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matéria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feito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este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trabalho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: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temas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ciências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debate,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políticas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públicas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poder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governo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exercício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docente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...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pois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um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currículo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“é um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composto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heterogêneo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constituído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matérias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díspares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naturezas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distintas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;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saberes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diversos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com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capacidades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variadas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;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sentidos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múltiplos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com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inúmeras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possibilidades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”. (PARAÍSO, 2010, p. 153)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DA491B"/>
              </a:solidFill>
              <a:latin typeface="Arial" pitchFamily="34" charset="0"/>
              <a:ea typeface="Arial Nova Bold"/>
              <a:cs typeface="Arial" pitchFamily="34" charset="0"/>
              <a:sym typeface="Arial Nova Bold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democratização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Ciência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parece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um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imperativo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ético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uma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vez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é 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conhecimento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científico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responde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pela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tomada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decisões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políticas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orientam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nossas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práticas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sociais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despeito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outras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formas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compreender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explicar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mundo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Ciência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é o saber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legitimado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pela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maioria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das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pessoas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sociedade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vivemos</a:t>
            </a:r>
            <a:r>
              <a:rPr lang="en-US" sz="2000" dirty="0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</a:t>
            </a:r>
            <a:endParaRPr lang="en-US" sz="2000" dirty="0">
              <a:solidFill>
                <a:srgbClr val="DA491B"/>
              </a:solidFill>
              <a:latin typeface="Arial" pitchFamily="34" charset="0"/>
              <a:ea typeface="Arial Nova Bold"/>
              <a:cs typeface="Arial" pitchFamily="34" charset="0"/>
              <a:sym typeface="Arial Nova Bold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409700" y="9075420"/>
            <a:ext cx="15887700" cy="1173480"/>
            <a:chOff x="1043939" y="8656320"/>
            <a:chExt cx="16576318" cy="1592580"/>
          </a:xfrm>
        </p:grpSpPr>
        <p:pic>
          <p:nvPicPr>
            <p:cNvPr id="11" name="Picture 2" descr="C:\Users\nasci\Downloads\APOIADORES SEM SEMED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31"/>
            <a:stretch/>
          </p:blipFill>
          <p:spPr bwMode="auto">
            <a:xfrm>
              <a:off x="8915400" y="9075420"/>
              <a:ext cx="8704857" cy="1173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nasci\Downloads\APOIADORES SEM SEMED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043939" y="8656320"/>
              <a:ext cx="8704857" cy="133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74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66711" y="6519028"/>
            <a:ext cx="7321971" cy="6926862"/>
          </a:xfrm>
          <a:custGeom>
            <a:avLst/>
            <a:gdLst/>
            <a:ahLst/>
            <a:cxnLst/>
            <a:rect l="l" t="t" r="r" b="b"/>
            <a:pathLst>
              <a:path w="7321971" h="6926862">
                <a:moveTo>
                  <a:pt x="0" y="0"/>
                </a:moveTo>
                <a:lnTo>
                  <a:pt x="7321971" y="0"/>
                </a:lnTo>
                <a:lnTo>
                  <a:pt x="7321971" y="6926861"/>
                </a:lnTo>
                <a:lnTo>
                  <a:pt x="0" y="69268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09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6125446" y="1184316"/>
            <a:ext cx="6204500" cy="95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6"/>
              </a:lnSpc>
            </a:pPr>
            <a:r>
              <a:rPr lang="en-US" sz="5400" b="1" dirty="0" smtClean="0">
                <a:solidFill>
                  <a:srgbClr val="156F3A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CONCLUSÕES</a:t>
            </a:r>
            <a:endParaRPr lang="en-US" sz="5400" b="1" dirty="0">
              <a:solidFill>
                <a:srgbClr val="156F3A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03072" y="2628900"/>
            <a:ext cx="15288284" cy="4539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err="1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Ensino</a:t>
            </a:r>
            <a:r>
              <a:rPr lang="en-US" sz="2000" dirty="0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</a:t>
            </a:r>
            <a:r>
              <a:rPr lang="en-US" sz="2000" dirty="0" err="1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Aprendizagem</a:t>
            </a:r>
            <a:r>
              <a:rPr lang="en-US" sz="2000" dirty="0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</a:t>
            </a:r>
            <a:r>
              <a:rPr lang="en-US" sz="2000" dirty="0" err="1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Conceitos</a:t>
            </a:r>
            <a:r>
              <a:rPr lang="en-US" sz="2000" dirty="0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</a:t>
            </a:r>
            <a:r>
              <a:rPr lang="en-US" sz="2000" dirty="0" err="1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Processos</a:t>
            </a:r>
            <a:r>
              <a:rPr lang="en-US" sz="2000" dirty="0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Científicos</a:t>
            </a:r>
            <a:r>
              <a:rPr lang="en-US" sz="2000" dirty="0" smtClean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Acima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faz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parte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livro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Meu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Quintal 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maior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mundo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Manoel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Barros, 2015,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uma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antologia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reúne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vários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poemas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autor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longo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sua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trajetória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Nesta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obra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neologismos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natureza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a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criança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o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homem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rios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pássaros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andarilhos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as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invenções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são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apenas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alguns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elementos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comparecem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formam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versos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singulares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DA491B"/>
              </a:solidFill>
              <a:latin typeface="Arial" pitchFamily="34" charset="0"/>
              <a:ea typeface="Arial Nova Bold"/>
              <a:cs typeface="Arial" pitchFamily="34" charset="0"/>
              <a:sym typeface="Arial Nova Bold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desta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matéria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que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é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feito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este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trabalho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: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temas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ciências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debate,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políticas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públicas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poder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governo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,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exercício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docente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...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pois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um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currículo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“é um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composto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heterogêneo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constituído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matérias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díspares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de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naturezas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distintas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;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saberes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diversos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com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capacidades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variadas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;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por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sentidos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múltiplos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e com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inúmeras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 </a:t>
            </a:r>
            <a:r>
              <a:rPr lang="en-US" sz="2000" dirty="0" err="1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possibilidades</a:t>
            </a:r>
            <a:r>
              <a:rPr lang="en-US" sz="2000" dirty="0">
                <a:solidFill>
                  <a:srgbClr val="DA491B"/>
                </a:solidFill>
                <a:latin typeface="Arial" pitchFamily="34" charset="0"/>
                <a:ea typeface="Arial Nova Bold"/>
                <a:cs typeface="Arial" pitchFamily="34" charset="0"/>
                <a:sym typeface="Arial Nova Bold"/>
              </a:rPr>
              <a:t>”. (PARAÍSO, 2010, p. 153)</a:t>
            </a:r>
          </a:p>
          <a:p>
            <a:pPr algn="l">
              <a:lnSpc>
                <a:spcPts val="8227"/>
              </a:lnSpc>
            </a:pPr>
            <a:endParaRPr lang="en-US" sz="2000" b="1" dirty="0">
              <a:solidFill>
                <a:srgbClr val="DA491B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9837" y="408022"/>
            <a:ext cx="5383861" cy="1241356"/>
          </a:xfrm>
          <a:custGeom>
            <a:avLst/>
            <a:gdLst/>
            <a:ahLst/>
            <a:cxnLst/>
            <a:rect l="l" t="t" r="r" b="b"/>
            <a:pathLst>
              <a:path w="5383861" h="1241356">
                <a:moveTo>
                  <a:pt x="0" y="0"/>
                </a:moveTo>
                <a:lnTo>
                  <a:pt x="5383860" y="0"/>
                </a:lnTo>
                <a:lnTo>
                  <a:pt x="5383860" y="1241356"/>
                </a:lnTo>
                <a:lnTo>
                  <a:pt x="0" y="12413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993646" y="7501432"/>
            <a:ext cx="5888915" cy="5571137"/>
          </a:xfrm>
          <a:custGeom>
            <a:avLst/>
            <a:gdLst/>
            <a:ahLst/>
            <a:cxnLst/>
            <a:rect l="l" t="t" r="r" b="b"/>
            <a:pathLst>
              <a:path w="5888915" h="5571137">
                <a:moveTo>
                  <a:pt x="0" y="0"/>
                </a:moveTo>
                <a:lnTo>
                  <a:pt x="5888915" y="0"/>
                </a:lnTo>
                <a:lnTo>
                  <a:pt x="5888915" y="5571136"/>
                </a:lnTo>
                <a:lnTo>
                  <a:pt x="0" y="55711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09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908614" y="1630844"/>
            <a:ext cx="14085032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3"/>
              </a:lnSpc>
            </a:pPr>
            <a:r>
              <a:rPr lang="en-US" sz="5030" b="1" dirty="0" smtClean="0">
                <a:solidFill>
                  <a:srgbClr val="3E755A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REFERÊNCIAS </a:t>
            </a:r>
            <a:endParaRPr lang="en-US" sz="5030" b="1" dirty="0">
              <a:solidFill>
                <a:srgbClr val="3E755A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  <a:p>
            <a:pPr algn="l">
              <a:lnSpc>
                <a:spcPts val="2848"/>
              </a:lnSpc>
            </a:pPr>
            <a:endParaRPr lang="en-US" sz="5030" b="1" dirty="0">
              <a:solidFill>
                <a:srgbClr val="3E755A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08614" y="2865087"/>
            <a:ext cx="15801893" cy="3834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64"/>
              </a:lnSpc>
            </a:pPr>
            <a:r>
              <a:rPr lang="en-US" sz="1797" b="1" dirty="0" smtClean="0">
                <a:solidFill>
                  <a:srgbClr val="DA491B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XXXXXX, </a:t>
            </a:r>
            <a:r>
              <a:rPr lang="en-US" sz="1797" b="1" dirty="0" err="1" smtClean="0">
                <a:solidFill>
                  <a:srgbClr val="DA491B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Xnnnnnnn</a:t>
            </a:r>
            <a:r>
              <a:rPr lang="en-US" sz="1797" b="1" dirty="0" smtClean="0">
                <a:solidFill>
                  <a:srgbClr val="DA491B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. </a:t>
            </a:r>
            <a:r>
              <a:rPr lang="en-US" sz="1797" b="1" dirty="0" err="1" smtClean="0">
                <a:solidFill>
                  <a:srgbClr val="DA491B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Amkklpplllççççnnn</a:t>
            </a:r>
            <a:r>
              <a:rPr lang="en-US" sz="1797" b="1" dirty="0" smtClean="0">
                <a:solidFill>
                  <a:srgbClr val="DA491B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. 2024.</a:t>
            </a:r>
          </a:p>
          <a:p>
            <a:pPr algn="just">
              <a:lnSpc>
                <a:spcPts val="2264"/>
              </a:lnSpc>
            </a:pPr>
            <a:endParaRPr lang="en-US" sz="1797" b="1" dirty="0">
              <a:solidFill>
                <a:srgbClr val="DA491B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  <a:p>
            <a:pPr algn="just">
              <a:lnSpc>
                <a:spcPts val="2264"/>
              </a:lnSpc>
            </a:pPr>
            <a:endParaRPr lang="en-US" sz="1797" b="1" dirty="0" smtClean="0">
              <a:solidFill>
                <a:srgbClr val="DA491B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  <a:p>
            <a:pPr algn="just">
              <a:lnSpc>
                <a:spcPts val="2264"/>
              </a:lnSpc>
            </a:pPr>
            <a:endParaRPr lang="en-US" sz="1797" b="1" dirty="0">
              <a:solidFill>
                <a:srgbClr val="DA491B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  <a:p>
            <a:pPr algn="just">
              <a:lnSpc>
                <a:spcPts val="2264"/>
              </a:lnSpc>
            </a:pPr>
            <a:r>
              <a:rPr lang="en-US" sz="1797" b="1" dirty="0">
                <a:solidFill>
                  <a:srgbClr val="DA491B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XXXXXX, </a:t>
            </a:r>
            <a:r>
              <a:rPr lang="en-US" sz="1797" b="1" dirty="0" err="1">
                <a:solidFill>
                  <a:srgbClr val="DA491B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Xnnnnnnn</a:t>
            </a:r>
            <a:r>
              <a:rPr lang="en-US" sz="1797" b="1" dirty="0">
                <a:solidFill>
                  <a:srgbClr val="DA491B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. </a:t>
            </a:r>
            <a:r>
              <a:rPr lang="en-US" sz="1797" b="1" dirty="0" err="1">
                <a:solidFill>
                  <a:srgbClr val="DA491B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Amkklpplllççççnnn</a:t>
            </a:r>
            <a:r>
              <a:rPr lang="en-US" sz="1797" b="1" dirty="0">
                <a:solidFill>
                  <a:srgbClr val="DA491B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. 2024.</a:t>
            </a:r>
          </a:p>
          <a:p>
            <a:pPr algn="just">
              <a:lnSpc>
                <a:spcPts val="2264"/>
              </a:lnSpc>
            </a:pPr>
            <a:endParaRPr lang="en-US" sz="1797" b="1" dirty="0">
              <a:solidFill>
                <a:srgbClr val="DA491B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  <a:p>
            <a:pPr algn="just">
              <a:lnSpc>
                <a:spcPts val="2264"/>
              </a:lnSpc>
            </a:pPr>
            <a:endParaRPr lang="en-US" sz="1797" b="1" dirty="0" smtClean="0">
              <a:solidFill>
                <a:srgbClr val="DA491B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  <a:p>
            <a:pPr algn="just">
              <a:lnSpc>
                <a:spcPts val="2264"/>
              </a:lnSpc>
            </a:pPr>
            <a:endParaRPr lang="en-US" sz="1797" b="1" dirty="0">
              <a:solidFill>
                <a:srgbClr val="DA491B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  <a:p>
            <a:pPr algn="just">
              <a:lnSpc>
                <a:spcPts val="2264"/>
              </a:lnSpc>
            </a:pPr>
            <a:r>
              <a:rPr lang="en-US" sz="1797" b="1" dirty="0">
                <a:solidFill>
                  <a:srgbClr val="DA491B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XXXXXX, </a:t>
            </a:r>
            <a:r>
              <a:rPr lang="en-US" sz="1797" b="1" dirty="0" err="1">
                <a:solidFill>
                  <a:srgbClr val="DA491B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Xnnnnnnn</a:t>
            </a:r>
            <a:r>
              <a:rPr lang="en-US" sz="1797" b="1" dirty="0">
                <a:solidFill>
                  <a:srgbClr val="DA491B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. </a:t>
            </a:r>
            <a:r>
              <a:rPr lang="en-US" sz="1797" b="1" dirty="0" err="1">
                <a:solidFill>
                  <a:srgbClr val="DA491B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Amkklpplllççççnnn</a:t>
            </a:r>
            <a:r>
              <a:rPr lang="en-US" sz="1797" b="1" dirty="0">
                <a:solidFill>
                  <a:srgbClr val="DA491B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. 2024.</a:t>
            </a:r>
          </a:p>
          <a:p>
            <a:pPr algn="just">
              <a:lnSpc>
                <a:spcPts val="2264"/>
              </a:lnSpc>
            </a:pPr>
            <a:endParaRPr lang="en-US" sz="1797" b="1" dirty="0">
              <a:solidFill>
                <a:srgbClr val="DA491B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  <a:p>
            <a:pPr algn="just">
              <a:lnSpc>
                <a:spcPts val="2264"/>
              </a:lnSpc>
            </a:pPr>
            <a:endParaRPr lang="en-US" sz="1797" b="1" dirty="0" smtClean="0">
              <a:solidFill>
                <a:srgbClr val="DA491B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  <a:p>
            <a:pPr algn="just">
              <a:lnSpc>
                <a:spcPts val="2264"/>
              </a:lnSpc>
            </a:pPr>
            <a:endParaRPr lang="en-US" sz="1797" b="1" dirty="0">
              <a:solidFill>
                <a:srgbClr val="DA491B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  <a:p>
            <a:pPr algn="just">
              <a:lnSpc>
                <a:spcPts val="2264"/>
              </a:lnSpc>
            </a:pPr>
            <a:endParaRPr lang="en-US" sz="1797" b="1" dirty="0">
              <a:solidFill>
                <a:srgbClr val="DA491B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1239</Words>
  <Application>Microsoft Office PowerPoint</Application>
  <PresentationFormat>Personalizar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Arial Nova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</dc:title>
  <dc:creator>sec</dc:creator>
  <cp:lastModifiedBy>Aucimara Souza do Nascimento</cp:lastModifiedBy>
  <cp:revision>7</cp:revision>
  <dcterms:created xsi:type="dcterms:W3CDTF">2006-08-16T00:00:00Z</dcterms:created>
  <dcterms:modified xsi:type="dcterms:W3CDTF">2024-10-23T13:06:44Z</dcterms:modified>
  <dc:identifier>DAGURUL4TXc</dc:identifier>
</cp:coreProperties>
</file>