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7"/>
  </p:notesMasterIdLst>
  <p:sldIdLst>
    <p:sldId id="256" r:id="rId6"/>
  </p:sldIdLst>
  <p:sldSz cx="34201100" cy="44996100"/>
  <p:notesSz cx="6858000" cy="9144000"/>
  <p:embeddedFontLst>
    <p:embeddedFont>
      <p:font typeface="Arial Bold" charset="1" panose="020B0802020202020204"/>
      <p:regular r:id="rId10"/>
    </p:embeddedFont>
    <p:embeddedFont>
      <p:font typeface="Arimo Bold" charset="1" panose="020B0704020202020204"/>
      <p:regular r:id="rId11"/>
    </p:embeddedFont>
    <p:embeddedFont>
      <p:font typeface="Arial" charset="1" panose="020B0502020202020204"/>
      <p:regular r:id="rId12"/>
    </p:embeddedFont>
    <p:embeddedFont>
      <p:font typeface="Arial Italics" charset="1" panose="020B0502020202090204"/>
      <p:regular r:id="rId13"/>
    </p:embeddedFont>
    <p:embeddedFont>
      <p:font typeface="Times New Roman" charset="1" panose="02030502070405020303"/>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14" Target="fonts/font14.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notesMasters/notesMaster1.xml" Type="http://schemas.openxmlformats.org/officeDocument/2006/relationships/notesMaster"/><Relationship Id="rId8" Target="theme/theme2.xml" Type="http://schemas.openxmlformats.org/officeDocument/2006/relationships/theme"/><Relationship Id="rId9" Target="notesSlides/notesSlide1.xml" Type="http://schemas.openxmlformats.org/officeDocument/2006/relationships/note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111280" y="14681618"/>
            <a:ext cx="20720019" cy="29355206"/>
          </a:xfrm>
          <a:custGeom>
            <a:avLst/>
            <a:gdLst/>
            <a:ahLst/>
            <a:cxnLst/>
            <a:rect r="r" b="b" t="t" l="l"/>
            <a:pathLst>
              <a:path h="29355206" w="20720019">
                <a:moveTo>
                  <a:pt x="0" y="0"/>
                </a:moveTo>
                <a:lnTo>
                  <a:pt x="20720019" y="0"/>
                </a:lnTo>
                <a:lnTo>
                  <a:pt x="20720019" y="29355206"/>
                </a:lnTo>
                <a:lnTo>
                  <a:pt x="0" y="29355206"/>
                </a:lnTo>
                <a:lnTo>
                  <a:pt x="0" y="0"/>
                </a:lnTo>
                <a:close/>
              </a:path>
            </a:pathLst>
          </a:custGeom>
          <a:blipFill>
            <a:blip r:embed="rId3">
              <a:alphaModFix amt="18999"/>
            </a:blip>
            <a:stretch>
              <a:fillRect l="0" t="-27" r="0" b="-27"/>
            </a:stretch>
          </a:blipFill>
        </p:spPr>
      </p:sp>
      <p:grpSp>
        <p:nvGrpSpPr>
          <p:cNvPr name="Group 3" id="3"/>
          <p:cNvGrpSpPr/>
          <p:nvPr/>
        </p:nvGrpSpPr>
        <p:grpSpPr>
          <a:xfrm rot="0">
            <a:off x="1023938" y="925512"/>
            <a:ext cx="32399288" cy="7421562"/>
            <a:chOff x="0" y="0"/>
            <a:chExt cx="43199051" cy="9895416"/>
          </a:xfrm>
        </p:grpSpPr>
        <p:sp>
          <p:nvSpPr>
            <p:cNvPr name="Freeform 4" id="4"/>
            <p:cNvSpPr/>
            <p:nvPr/>
          </p:nvSpPr>
          <p:spPr>
            <a:xfrm flipH="false" flipV="false" rot="0">
              <a:off x="6350" y="6350"/>
              <a:ext cx="43186350" cy="9882759"/>
            </a:xfrm>
            <a:custGeom>
              <a:avLst/>
              <a:gdLst/>
              <a:ahLst/>
              <a:cxnLst/>
              <a:rect r="r" b="b" t="t" l="l"/>
              <a:pathLst>
                <a:path h="9882759" w="43186350">
                  <a:moveTo>
                    <a:pt x="0" y="0"/>
                  </a:moveTo>
                  <a:lnTo>
                    <a:pt x="43186350" y="0"/>
                  </a:lnTo>
                  <a:lnTo>
                    <a:pt x="43186350" y="9882759"/>
                  </a:lnTo>
                  <a:lnTo>
                    <a:pt x="0" y="9882759"/>
                  </a:lnTo>
                  <a:close/>
                </a:path>
              </a:pathLst>
            </a:custGeom>
            <a:solidFill>
              <a:srgbClr val="191966"/>
            </a:solidFill>
          </p:spPr>
        </p:sp>
        <p:sp>
          <p:nvSpPr>
            <p:cNvPr name="Freeform 5" id="5"/>
            <p:cNvSpPr/>
            <p:nvPr/>
          </p:nvSpPr>
          <p:spPr>
            <a:xfrm flipH="false" flipV="false" rot="0">
              <a:off x="0" y="0"/>
              <a:ext cx="43199050" cy="9895459"/>
            </a:xfrm>
            <a:custGeom>
              <a:avLst/>
              <a:gdLst/>
              <a:ahLst/>
              <a:cxnLst/>
              <a:rect r="r" b="b" t="t" l="l"/>
              <a:pathLst>
                <a:path h="9895459" w="43199050">
                  <a:moveTo>
                    <a:pt x="6350" y="0"/>
                  </a:moveTo>
                  <a:lnTo>
                    <a:pt x="43192700" y="0"/>
                  </a:lnTo>
                  <a:cubicBezTo>
                    <a:pt x="43196256" y="0"/>
                    <a:pt x="43199050" y="2794"/>
                    <a:pt x="43199050" y="6350"/>
                  </a:cubicBezTo>
                  <a:lnTo>
                    <a:pt x="43199050" y="9889109"/>
                  </a:lnTo>
                  <a:cubicBezTo>
                    <a:pt x="43199050" y="9892665"/>
                    <a:pt x="43196256" y="9895459"/>
                    <a:pt x="43192700" y="9895459"/>
                  </a:cubicBezTo>
                  <a:lnTo>
                    <a:pt x="6350" y="9895459"/>
                  </a:lnTo>
                  <a:cubicBezTo>
                    <a:pt x="2794" y="9895459"/>
                    <a:pt x="0" y="9892665"/>
                    <a:pt x="0" y="9889109"/>
                  </a:cubicBezTo>
                  <a:lnTo>
                    <a:pt x="0" y="6350"/>
                  </a:lnTo>
                  <a:cubicBezTo>
                    <a:pt x="0" y="2794"/>
                    <a:pt x="2794" y="0"/>
                    <a:pt x="6350" y="0"/>
                  </a:cubicBezTo>
                  <a:moveTo>
                    <a:pt x="6350" y="12700"/>
                  </a:moveTo>
                  <a:lnTo>
                    <a:pt x="6350" y="6350"/>
                  </a:lnTo>
                  <a:lnTo>
                    <a:pt x="12700" y="6350"/>
                  </a:lnTo>
                  <a:lnTo>
                    <a:pt x="12700" y="9889109"/>
                  </a:lnTo>
                  <a:lnTo>
                    <a:pt x="6350" y="9889109"/>
                  </a:lnTo>
                  <a:lnTo>
                    <a:pt x="6350" y="9882759"/>
                  </a:lnTo>
                  <a:lnTo>
                    <a:pt x="43192700" y="9882759"/>
                  </a:lnTo>
                  <a:lnTo>
                    <a:pt x="43192700" y="9889109"/>
                  </a:lnTo>
                  <a:lnTo>
                    <a:pt x="43186350" y="9889109"/>
                  </a:lnTo>
                  <a:lnTo>
                    <a:pt x="43186350" y="6350"/>
                  </a:lnTo>
                  <a:lnTo>
                    <a:pt x="43192700" y="6350"/>
                  </a:lnTo>
                  <a:lnTo>
                    <a:pt x="43192700" y="12700"/>
                  </a:lnTo>
                  <a:lnTo>
                    <a:pt x="6350" y="12700"/>
                  </a:lnTo>
                  <a:close/>
                </a:path>
              </a:pathLst>
            </a:custGeom>
            <a:solidFill>
              <a:srgbClr val="000000"/>
            </a:solidFill>
          </p:spPr>
        </p:sp>
      </p:grpSp>
      <p:grpSp>
        <p:nvGrpSpPr>
          <p:cNvPr name="Group 6" id="6"/>
          <p:cNvGrpSpPr/>
          <p:nvPr/>
        </p:nvGrpSpPr>
        <p:grpSpPr>
          <a:xfrm rot="0">
            <a:off x="997020" y="858908"/>
            <a:ext cx="32453123" cy="43249710"/>
            <a:chOff x="0" y="0"/>
            <a:chExt cx="43270831" cy="57666280"/>
          </a:xfrm>
        </p:grpSpPr>
        <p:sp>
          <p:nvSpPr>
            <p:cNvPr name="Freeform 7" id="7"/>
            <p:cNvSpPr/>
            <p:nvPr/>
          </p:nvSpPr>
          <p:spPr>
            <a:xfrm flipH="false" flipV="false" rot="0">
              <a:off x="0" y="0"/>
              <a:ext cx="43270931" cy="57666384"/>
            </a:xfrm>
            <a:custGeom>
              <a:avLst/>
              <a:gdLst/>
              <a:ahLst/>
              <a:cxnLst/>
              <a:rect r="r" b="b" t="t" l="l"/>
              <a:pathLst>
                <a:path h="57666384" w="43270931">
                  <a:moveTo>
                    <a:pt x="42291" y="0"/>
                  </a:moveTo>
                  <a:lnTo>
                    <a:pt x="43228642" y="0"/>
                  </a:lnTo>
                  <a:cubicBezTo>
                    <a:pt x="43252008" y="0"/>
                    <a:pt x="43270931" y="18923"/>
                    <a:pt x="43270931" y="42291"/>
                  </a:cubicBezTo>
                  <a:lnTo>
                    <a:pt x="43270931" y="57624092"/>
                  </a:lnTo>
                  <a:cubicBezTo>
                    <a:pt x="43270931" y="57647458"/>
                    <a:pt x="43252008" y="57666384"/>
                    <a:pt x="43228642" y="57666384"/>
                  </a:cubicBezTo>
                  <a:lnTo>
                    <a:pt x="42291" y="57666384"/>
                  </a:lnTo>
                  <a:cubicBezTo>
                    <a:pt x="18923" y="57666384"/>
                    <a:pt x="0" y="57647458"/>
                    <a:pt x="0" y="57624092"/>
                  </a:cubicBezTo>
                  <a:lnTo>
                    <a:pt x="0" y="42291"/>
                  </a:lnTo>
                  <a:cubicBezTo>
                    <a:pt x="0" y="18923"/>
                    <a:pt x="18923" y="0"/>
                    <a:pt x="42291" y="0"/>
                  </a:cubicBezTo>
                  <a:moveTo>
                    <a:pt x="42291" y="84455"/>
                  </a:moveTo>
                  <a:lnTo>
                    <a:pt x="42291" y="42291"/>
                  </a:lnTo>
                  <a:lnTo>
                    <a:pt x="84455" y="42291"/>
                  </a:lnTo>
                  <a:lnTo>
                    <a:pt x="84455" y="57624092"/>
                  </a:lnTo>
                  <a:lnTo>
                    <a:pt x="42291" y="57624092"/>
                  </a:lnTo>
                  <a:lnTo>
                    <a:pt x="42291" y="57581800"/>
                  </a:lnTo>
                  <a:lnTo>
                    <a:pt x="43228642" y="57581800"/>
                  </a:lnTo>
                  <a:lnTo>
                    <a:pt x="43228642" y="57624092"/>
                  </a:lnTo>
                  <a:lnTo>
                    <a:pt x="43186350" y="57624092"/>
                  </a:lnTo>
                  <a:lnTo>
                    <a:pt x="43186350" y="42291"/>
                  </a:lnTo>
                  <a:lnTo>
                    <a:pt x="43228642" y="42291"/>
                  </a:lnTo>
                  <a:lnTo>
                    <a:pt x="43228642" y="84455"/>
                  </a:lnTo>
                  <a:lnTo>
                    <a:pt x="42291" y="84455"/>
                  </a:lnTo>
                  <a:close/>
                </a:path>
              </a:pathLst>
            </a:custGeom>
            <a:solidFill>
              <a:srgbClr val="000000"/>
            </a:solidFill>
          </p:spPr>
        </p:sp>
      </p:grpSp>
      <p:sp>
        <p:nvSpPr>
          <p:cNvPr name="TextBox 8" id="8"/>
          <p:cNvSpPr txBox="true"/>
          <p:nvPr/>
        </p:nvSpPr>
        <p:spPr>
          <a:xfrm rot="0">
            <a:off x="3930163" y="3477324"/>
            <a:ext cx="24750100" cy="2673413"/>
          </a:xfrm>
          <a:prstGeom prst="rect">
            <a:avLst/>
          </a:prstGeom>
        </p:spPr>
        <p:txBody>
          <a:bodyPr anchor="t" rtlCol="false" tIns="0" lIns="0" bIns="0" rIns="0">
            <a:spAutoFit/>
          </a:bodyPr>
          <a:lstStyle/>
          <a:p>
            <a:pPr algn="ctr">
              <a:lnSpc>
                <a:spcPts val="5040"/>
              </a:lnSpc>
            </a:pPr>
          </a:p>
          <a:p>
            <a:pPr algn="ctr">
              <a:lnSpc>
                <a:spcPts val="5040"/>
              </a:lnSpc>
            </a:pPr>
            <a:r>
              <a:rPr lang="en-US" sz="4200" b="true">
                <a:solidFill>
                  <a:srgbClr val="FFFFFF"/>
                </a:solidFill>
                <a:latin typeface="Arial Bold"/>
                <a:ea typeface="Arial Bold"/>
                <a:cs typeface="Arial Bold"/>
                <a:sym typeface="Arial Bold"/>
              </a:rPr>
              <a:t>TÍTULO DO TRABALHO</a:t>
            </a:r>
          </a:p>
          <a:p>
            <a:pPr algn="ctr">
              <a:lnSpc>
                <a:spcPts val="5040"/>
              </a:lnSpc>
            </a:pPr>
          </a:p>
        </p:txBody>
      </p:sp>
      <p:sp>
        <p:nvSpPr>
          <p:cNvPr name="TextBox 9" id="9"/>
          <p:cNvSpPr txBox="true"/>
          <p:nvPr/>
        </p:nvSpPr>
        <p:spPr>
          <a:xfrm rot="0">
            <a:off x="5255725" y="5143600"/>
            <a:ext cx="21997375" cy="446150"/>
          </a:xfrm>
          <a:prstGeom prst="rect">
            <a:avLst/>
          </a:prstGeom>
        </p:spPr>
        <p:txBody>
          <a:bodyPr anchor="t" rtlCol="false" tIns="0" lIns="0" bIns="0" rIns="0">
            <a:spAutoFit/>
          </a:bodyPr>
          <a:lstStyle/>
          <a:p>
            <a:pPr algn="ctr">
              <a:lnSpc>
                <a:spcPts val="3359"/>
              </a:lnSpc>
            </a:pPr>
            <a:r>
              <a:rPr lang="en-US" sz="2799" b="true">
                <a:solidFill>
                  <a:srgbClr val="FFFFFF"/>
                </a:solidFill>
                <a:latin typeface="Arimo Bold"/>
                <a:ea typeface="Arimo Bold"/>
                <a:cs typeface="Arimo Bold"/>
                <a:sym typeface="Arimo Bold"/>
              </a:rPr>
              <a:t>   AUTOR¹; AUTOR²; AUTOR³; AUTOR⁴</a:t>
            </a:r>
          </a:p>
        </p:txBody>
      </p:sp>
      <p:sp>
        <p:nvSpPr>
          <p:cNvPr name="TextBox 10" id="10"/>
          <p:cNvSpPr txBox="true"/>
          <p:nvPr/>
        </p:nvSpPr>
        <p:spPr>
          <a:xfrm rot="0">
            <a:off x="8389450" y="6245987"/>
            <a:ext cx="26883700" cy="1350726"/>
          </a:xfrm>
          <a:prstGeom prst="rect">
            <a:avLst/>
          </a:prstGeom>
        </p:spPr>
        <p:txBody>
          <a:bodyPr anchor="t" rtlCol="false" tIns="0" lIns="0" bIns="0" rIns="0">
            <a:spAutoFit/>
          </a:bodyPr>
          <a:lstStyle/>
          <a:p>
            <a:pPr algn="l">
              <a:lnSpc>
                <a:spcPts val="3359"/>
              </a:lnSpc>
            </a:pPr>
            <a:r>
              <a:rPr lang="en-US" sz="2799">
                <a:solidFill>
                  <a:srgbClr val="FFFFFF"/>
                </a:solidFill>
                <a:latin typeface="Arial"/>
                <a:ea typeface="Arial"/>
                <a:cs typeface="Arial"/>
                <a:sym typeface="Arial"/>
              </a:rPr>
              <a:t>¹ Titulação acadêmica, instituição• </a:t>
            </a:r>
          </a:p>
          <a:p>
            <a:pPr algn="l">
              <a:lnSpc>
                <a:spcPts val="3359"/>
              </a:lnSpc>
            </a:pPr>
            <a:r>
              <a:rPr lang="en-US" sz="2799">
                <a:solidFill>
                  <a:srgbClr val="FFFFFF"/>
                </a:solidFill>
                <a:latin typeface="Arial"/>
                <a:ea typeface="Arial"/>
                <a:cs typeface="Arial"/>
                <a:sym typeface="Arial"/>
              </a:rPr>
              <a:t>² Titulação acadêmica, instituição.</a:t>
            </a:r>
          </a:p>
          <a:p>
            <a:pPr algn="l">
              <a:lnSpc>
                <a:spcPts val="3359"/>
              </a:lnSpc>
            </a:pPr>
            <a:r>
              <a:rPr lang="en-US" sz="2799">
                <a:solidFill>
                  <a:srgbClr val="FFFFFF"/>
                </a:solidFill>
                <a:latin typeface="Arial"/>
                <a:ea typeface="Arial"/>
                <a:cs typeface="Arial"/>
                <a:sym typeface="Arial"/>
              </a:rPr>
              <a:t>E-mail: xxx@gmail.com</a:t>
            </a:r>
          </a:p>
        </p:txBody>
      </p:sp>
      <p:sp>
        <p:nvSpPr>
          <p:cNvPr name="TextBox 11" id="11"/>
          <p:cNvSpPr txBox="true"/>
          <p:nvPr/>
        </p:nvSpPr>
        <p:spPr>
          <a:xfrm rot="0">
            <a:off x="2503000" y="21747925"/>
            <a:ext cx="13661413" cy="13492225"/>
          </a:xfrm>
          <a:prstGeom prst="rect">
            <a:avLst/>
          </a:prstGeom>
        </p:spPr>
        <p:txBody>
          <a:bodyPr anchor="t" rtlCol="false" tIns="0" lIns="0" bIns="0" rIns="0">
            <a:spAutoFit/>
          </a:bodyPr>
          <a:lstStyle/>
          <a:p>
            <a:pPr algn="l">
              <a:lnSpc>
                <a:spcPts val="5280"/>
              </a:lnSpc>
            </a:pPr>
            <a:r>
              <a:rPr lang="en-US" sz="4400" b="true">
                <a:solidFill>
                  <a:srgbClr val="000000"/>
                </a:solidFill>
                <a:latin typeface="Arial Bold"/>
                <a:ea typeface="Arial Bold"/>
                <a:cs typeface="Arial Bold"/>
                <a:sym typeface="Arial Bold"/>
              </a:rPr>
              <a:t>METODOLOGIA</a:t>
            </a:r>
          </a:p>
          <a:p>
            <a:pPr algn="l">
              <a:lnSpc>
                <a:spcPts val="5280"/>
              </a:lnSpc>
            </a:pPr>
          </a:p>
          <a:p>
            <a:pPr algn="l">
              <a:lnSpc>
                <a:spcPts val="5280"/>
              </a:lnSpc>
            </a:pPr>
            <a:r>
              <a:rPr lang="en-US" sz="4400">
                <a:solidFill>
                  <a:srgbClr val="000000"/>
                </a:solidFill>
                <a:latin typeface="Arial"/>
                <a:ea typeface="Arial"/>
                <a:cs typeface="Arial"/>
                <a:sym typeface="Arial"/>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p>
          <a:p>
            <a:pPr algn="l">
              <a:lnSpc>
                <a:spcPts val="5280"/>
              </a:lnSpc>
            </a:pPr>
          </a:p>
          <a:p>
            <a:pPr algn="just">
              <a:lnSpc>
                <a:spcPts val="5280"/>
              </a:lnSpc>
            </a:pPr>
          </a:p>
        </p:txBody>
      </p:sp>
      <p:sp>
        <p:nvSpPr>
          <p:cNvPr name="TextBox 12" id="12"/>
          <p:cNvSpPr txBox="true"/>
          <p:nvPr/>
        </p:nvSpPr>
        <p:spPr>
          <a:xfrm rot="0">
            <a:off x="18135113" y="31771347"/>
            <a:ext cx="12381887" cy="7267575"/>
          </a:xfrm>
          <a:prstGeom prst="rect">
            <a:avLst/>
          </a:prstGeom>
        </p:spPr>
        <p:txBody>
          <a:bodyPr anchor="t" rtlCol="false" tIns="0" lIns="0" bIns="0" rIns="0">
            <a:spAutoFit/>
          </a:bodyPr>
          <a:lstStyle/>
          <a:p>
            <a:pPr algn="l">
              <a:lnSpc>
                <a:spcPts val="5280"/>
              </a:lnSpc>
            </a:pPr>
            <a:r>
              <a:rPr lang="en-US" sz="4400" b="true">
                <a:solidFill>
                  <a:srgbClr val="000000"/>
                </a:solidFill>
                <a:latin typeface="Arial Bold"/>
                <a:ea typeface="Arial Bold"/>
                <a:cs typeface="Arial Bold"/>
                <a:sym typeface="Arial Bold"/>
              </a:rPr>
              <a:t>REFERÊNCIAS </a:t>
            </a:r>
          </a:p>
          <a:p>
            <a:pPr algn="l">
              <a:lnSpc>
                <a:spcPts val="2879"/>
              </a:lnSpc>
            </a:pPr>
          </a:p>
          <a:p>
            <a:pPr algn="l">
              <a:lnSpc>
                <a:spcPts val="2879"/>
              </a:lnSpc>
            </a:pPr>
            <a:r>
              <a:rPr lang="en-US" sz="2400">
                <a:solidFill>
                  <a:srgbClr val="000000"/>
                </a:solidFill>
                <a:latin typeface="Arial"/>
                <a:ea typeface="Arial"/>
                <a:cs typeface="Arial"/>
                <a:sym typeface="Arial"/>
              </a:rPr>
              <a:t>ALMEIDA, F. F. M. Os fundamentos geológicos do relevo paulista. </a:t>
            </a:r>
            <a:r>
              <a:rPr lang="en-US" sz="2400" i="true">
                <a:solidFill>
                  <a:srgbClr val="000000"/>
                </a:solidFill>
                <a:latin typeface="Arial Italics"/>
                <a:ea typeface="Arial Italics"/>
                <a:cs typeface="Arial Italics"/>
                <a:sym typeface="Arial Italics"/>
              </a:rPr>
              <a:t>Boletim IGG</a:t>
            </a:r>
            <a:r>
              <a:rPr lang="en-US" sz="2400">
                <a:solidFill>
                  <a:srgbClr val="000000"/>
                </a:solidFill>
                <a:latin typeface="Arial"/>
                <a:ea typeface="Arial"/>
                <a:cs typeface="Arial"/>
                <a:sym typeface="Arial"/>
              </a:rPr>
              <a:t>, São Paulo, v. 41, p. 169-263, 1964.</a:t>
            </a:r>
          </a:p>
          <a:p>
            <a:pPr algn="just">
              <a:lnSpc>
                <a:spcPts val="2879"/>
              </a:lnSpc>
            </a:pPr>
            <a:r>
              <a:rPr lang="en-US" sz="2400">
                <a:solidFill>
                  <a:srgbClr val="000000"/>
                </a:solidFill>
                <a:latin typeface="Arial"/>
                <a:ea typeface="Arial"/>
                <a:cs typeface="Arial"/>
                <a:sym typeface="Arial"/>
              </a:rPr>
              <a:t> </a:t>
            </a:r>
          </a:p>
          <a:p>
            <a:pPr algn="just">
              <a:lnSpc>
                <a:spcPts val="2879"/>
              </a:lnSpc>
            </a:pPr>
            <a:r>
              <a:rPr lang="en-US" sz="2400">
                <a:solidFill>
                  <a:srgbClr val="000000"/>
                </a:solidFill>
                <a:latin typeface="Arial"/>
                <a:ea typeface="Arial"/>
                <a:cs typeface="Arial"/>
                <a:sym typeface="Arial"/>
              </a:rPr>
              <a:t>AUDEMARD, F. A.; SANTIS, F. de. Survey of liquefaction structures induced by recent moderate earthquakes. </a:t>
            </a:r>
            <a:r>
              <a:rPr lang="en-US" sz="2400" i="true">
                <a:solidFill>
                  <a:srgbClr val="000000"/>
                </a:solidFill>
                <a:latin typeface="Arial Italics"/>
                <a:ea typeface="Arial Italics"/>
                <a:cs typeface="Arial Italics"/>
                <a:sym typeface="Arial Italics"/>
              </a:rPr>
              <a:t>Bulletin of the International Association of Engineering Geology</a:t>
            </a:r>
            <a:r>
              <a:rPr lang="en-US" sz="2400">
                <a:solidFill>
                  <a:srgbClr val="000000"/>
                </a:solidFill>
                <a:latin typeface="Arial"/>
                <a:ea typeface="Arial"/>
                <a:cs typeface="Arial"/>
                <a:sym typeface="Arial"/>
              </a:rPr>
              <a:t>, n. 44, p. 5-16, 1991.</a:t>
            </a:r>
          </a:p>
          <a:p>
            <a:pPr algn="just">
              <a:lnSpc>
                <a:spcPts val="2879"/>
              </a:lnSpc>
            </a:pPr>
            <a:r>
              <a:rPr lang="en-US" sz="2400">
                <a:solidFill>
                  <a:srgbClr val="000000"/>
                </a:solidFill>
                <a:latin typeface="Arial"/>
                <a:ea typeface="Arial"/>
                <a:cs typeface="Arial"/>
                <a:sym typeface="Arial"/>
              </a:rPr>
              <a:t> </a:t>
            </a:r>
          </a:p>
          <a:p>
            <a:pPr algn="just">
              <a:lnSpc>
                <a:spcPts val="2879"/>
              </a:lnSpc>
            </a:pPr>
            <a:r>
              <a:rPr lang="en-US" sz="2400">
                <a:solidFill>
                  <a:srgbClr val="000000"/>
                </a:solidFill>
                <a:latin typeface="Arial"/>
                <a:ea typeface="Arial"/>
                <a:cs typeface="Arial"/>
                <a:sym typeface="Arial"/>
              </a:rPr>
              <a:t>INSTITUTO DE PESQUISAS TECNOLÓGICAS DO ESTADO DE SÃO PAULO - IPT. Compartimentação estrutural e evolução tectônica do Estado de São Paulo. São Paulo: IPT, 1989. 2 v. Relatório 27.394.</a:t>
            </a:r>
          </a:p>
          <a:p>
            <a:pPr algn="just">
              <a:lnSpc>
                <a:spcPts val="2879"/>
              </a:lnSpc>
            </a:pPr>
            <a:r>
              <a:rPr lang="en-US" sz="2400">
                <a:solidFill>
                  <a:srgbClr val="000000"/>
                </a:solidFill>
                <a:latin typeface="Arial"/>
                <a:ea typeface="Arial"/>
                <a:cs typeface="Arial"/>
                <a:sym typeface="Arial"/>
              </a:rPr>
              <a:t> </a:t>
            </a:r>
          </a:p>
          <a:p>
            <a:pPr algn="just">
              <a:lnSpc>
                <a:spcPts val="2879"/>
              </a:lnSpc>
            </a:pPr>
            <a:r>
              <a:rPr lang="en-US" sz="2400">
                <a:solidFill>
                  <a:srgbClr val="000000"/>
                </a:solidFill>
                <a:latin typeface="Arial"/>
                <a:ea typeface="Arial"/>
                <a:cs typeface="Arial"/>
                <a:sym typeface="Arial"/>
              </a:rPr>
              <a:t>ETCHEBEHERE, M. L. C. </a:t>
            </a:r>
            <a:r>
              <a:rPr lang="en-US" sz="2400" i="true">
                <a:solidFill>
                  <a:srgbClr val="000000"/>
                </a:solidFill>
                <a:latin typeface="Arial Italics"/>
                <a:ea typeface="Arial Italics"/>
                <a:cs typeface="Arial Italics"/>
                <a:sym typeface="Arial Italics"/>
              </a:rPr>
              <a:t>Terraços neoquaternários no vale do Rio do Peixe, Planalto Ocidental Paulista</a:t>
            </a:r>
            <a:r>
              <a:rPr lang="en-US" sz="2400">
                <a:solidFill>
                  <a:srgbClr val="000000"/>
                </a:solidFill>
                <a:latin typeface="Arial"/>
                <a:ea typeface="Arial"/>
                <a:cs typeface="Arial"/>
                <a:sym typeface="Arial"/>
              </a:rPr>
              <a:t>: implicações estratigráficas e tectônicas. 2000. 2 v. Tese (Doutorado em Geociências) - Instituto de Geociências e Ciências Exatas, Universidade Estadual Paulista, Rio Claro, 2000.</a:t>
            </a:r>
          </a:p>
          <a:p>
            <a:pPr algn="just">
              <a:lnSpc>
                <a:spcPts val="2879"/>
              </a:lnSpc>
            </a:pPr>
            <a:r>
              <a:rPr lang="en-US" sz="2400">
                <a:solidFill>
                  <a:srgbClr val="000000"/>
                </a:solidFill>
                <a:latin typeface="Arial"/>
                <a:ea typeface="Arial"/>
                <a:cs typeface="Arial"/>
                <a:sym typeface="Arial"/>
              </a:rPr>
              <a:t> </a:t>
            </a:r>
          </a:p>
          <a:p>
            <a:pPr algn="l">
              <a:lnSpc>
                <a:spcPts val="2879"/>
              </a:lnSpc>
            </a:pPr>
          </a:p>
        </p:txBody>
      </p:sp>
      <p:grpSp>
        <p:nvGrpSpPr>
          <p:cNvPr name="Group 13" id="13"/>
          <p:cNvGrpSpPr/>
          <p:nvPr/>
        </p:nvGrpSpPr>
        <p:grpSpPr>
          <a:xfrm rot="0">
            <a:off x="18135113" y="9990721"/>
            <a:ext cx="11745747" cy="4690897"/>
            <a:chOff x="0" y="0"/>
            <a:chExt cx="15660996" cy="6254529"/>
          </a:xfrm>
        </p:grpSpPr>
        <p:sp>
          <p:nvSpPr>
            <p:cNvPr name="Freeform 14" id="14"/>
            <p:cNvSpPr/>
            <p:nvPr/>
          </p:nvSpPr>
          <p:spPr>
            <a:xfrm flipH="false" flipV="false" rot="0">
              <a:off x="6223" y="6223"/>
              <a:ext cx="15648559" cy="6242050"/>
            </a:xfrm>
            <a:custGeom>
              <a:avLst/>
              <a:gdLst/>
              <a:ahLst/>
              <a:cxnLst/>
              <a:rect r="r" b="b" t="t" l="l"/>
              <a:pathLst>
                <a:path h="6242050" w="15648559">
                  <a:moveTo>
                    <a:pt x="0" y="0"/>
                  </a:moveTo>
                  <a:lnTo>
                    <a:pt x="15648559" y="0"/>
                  </a:lnTo>
                  <a:lnTo>
                    <a:pt x="15648559" y="6242050"/>
                  </a:lnTo>
                  <a:lnTo>
                    <a:pt x="0" y="6242050"/>
                  </a:lnTo>
                  <a:close/>
                </a:path>
              </a:pathLst>
            </a:custGeom>
            <a:solidFill>
              <a:srgbClr val="BBE0E3"/>
            </a:solidFill>
          </p:spPr>
        </p:sp>
        <p:sp>
          <p:nvSpPr>
            <p:cNvPr name="Freeform 15" id="15"/>
            <p:cNvSpPr/>
            <p:nvPr/>
          </p:nvSpPr>
          <p:spPr>
            <a:xfrm flipH="false" flipV="false" rot="0">
              <a:off x="0" y="0"/>
              <a:ext cx="15661005" cy="6254496"/>
            </a:xfrm>
            <a:custGeom>
              <a:avLst/>
              <a:gdLst/>
              <a:ahLst/>
              <a:cxnLst/>
              <a:rect r="r" b="b" t="t" l="l"/>
              <a:pathLst>
                <a:path h="6254496" w="15661005">
                  <a:moveTo>
                    <a:pt x="6223" y="0"/>
                  </a:moveTo>
                  <a:lnTo>
                    <a:pt x="15654782" y="0"/>
                  </a:lnTo>
                  <a:cubicBezTo>
                    <a:pt x="15658212" y="0"/>
                    <a:pt x="15661005" y="2794"/>
                    <a:pt x="15661005" y="6223"/>
                  </a:cubicBezTo>
                  <a:lnTo>
                    <a:pt x="15661005" y="6248273"/>
                  </a:lnTo>
                  <a:cubicBezTo>
                    <a:pt x="15661005" y="6251702"/>
                    <a:pt x="15658212" y="6254496"/>
                    <a:pt x="15654782" y="6254496"/>
                  </a:cubicBezTo>
                  <a:lnTo>
                    <a:pt x="6223" y="6254496"/>
                  </a:lnTo>
                  <a:cubicBezTo>
                    <a:pt x="2794" y="6254496"/>
                    <a:pt x="0" y="6251702"/>
                    <a:pt x="0" y="6248273"/>
                  </a:cubicBezTo>
                  <a:lnTo>
                    <a:pt x="0" y="6223"/>
                  </a:lnTo>
                  <a:cubicBezTo>
                    <a:pt x="0" y="2794"/>
                    <a:pt x="2794" y="0"/>
                    <a:pt x="6223" y="0"/>
                  </a:cubicBezTo>
                  <a:moveTo>
                    <a:pt x="6223" y="12446"/>
                  </a:moveTo>
                  <a:lnTo>
                    <a:pt x="6223" y="6223"/>
                  </a:lnTo>
                  <a:lnTo>
                    <a:pt x="12446" y="6223"/>
                  </a:lnTo>
                  <a:lnTo>
                    <a:pt x="12446" y="6248273"/>
                  </a:lnTo>
                  <a:lnTo>
                    <a:pt x="6223" y="6248273"/>
                  </a:lnTo>
                  <a:lnTo>
                    <a:pt x="6223" y="6242050"/>
                  </a:lnTo>
                  <a:lnTo>
                    <a:pt x="15654782" y="6242050"/>
                  </a:lnTo>
                  <a:lnTo>
                    <a:pt x="15654782" y="6248273"/>
                  </a:lnTo>
                  <a:lnTo>
                    <a:pt x="15648560" y="6248273"/>
                  </a:lnTo>
                  <a:lnTo>
                    <a:pt x="15648560" y="6223"/>
                  </a:lnTo>
                  <a:lnTo>
                    <a:pt x="15654782" y="6223"/>
                  </a:lnTo>
                  <a:lnTo>
                    <a:pt x="15654782" y="12446"/>
                  </a:lnTo>
                  <a:lnTo>
                    <a:pt x="6223" y="12446"/>
                  </a:lnTo>
                  <a:close/>
                </a:path>
              </a:pathLst>
            </a:custGeom>
            <a:solidFill>
              <a:srgbClr val="000000"/>
            </a:solidFill>
          </p:spPr>
        </p:sp>
      </p:grpSp>
      <p:sp>
        <p:nvSpPr>
          <p:cNvPr name="TextBox 16" id="16"/>
          <p:cNvSpPr txBox="true"/>
          <p:nvPr/>
        </p:nvSpPr>
        <p:spPr>
          <a:xfrm rot="0">
            <a:off x="18108125" y="14973368"/>
            <a:ext cx="3606187" cy="428687"/>
          </a:xfrm>
          <a:prstGeom prst="rect">
            <a:avLst/>
          </a:prstGeom>
        </p:spPr>
        <p:txBody>
          <a:bodyPr anchor="t" rtlCol="false" tIns="0" lIns="0" bIns="0" rIns="0">
            <a:spAutoFit/>
          </a:bodyPr>
          <a:lstStyle/>
          <a:p>
            <a:pPr algn="l">
              <a:lnSpc>
                <a:spcPts val="2999"/>
              </a:lnSpc>
            </a:pPr>
            <a:r>
              <a:rPr lang="en-US" sz="2499">
                <a:solidFill>
                  <a:srgbClr val="000000"/>
                </a:solidFill>
                <a:latin typeface="Times New Roman"/>
                <a:ea typeface="Times New Roman"/>
                <a:cs typeface="Times New Roman"/>
                <a:sym typeface="Times New Roman"/>
              </a:rPr>
              <a:t>Figura 4. Legenda da figura </a:t>
            </a:r>
          </a:p>
        </p:txBody>
      </p:sp>
      <p:grpSp>
        <p:nvGrpSpPr>
          <p:cNvPr name="Group 17" id="17"/>
          <p:cNvGrpSpPr/>
          <p:nvPr/>
        </p:nvGrpSpPr>
        <p:grpSpPr>
          <a:xfrm rot="0">
            <a:off x="18108125" y="26177099"/>
            <a:ext cx="5433847" cy="3565360"/>
            <a:chOff x="0" y="0"/>
            <a:chExt cx="7245129" cy="4753813"/>
          </a:xfrm>
        </p:grpSpPr>
        <p:sp>
          <p:nvSpPr>
            <p:cNvPr name="Freeform 18" id="18"/>
            <p:cNvSpPr/>
            <p:nvPr/>
          </p:nvSpPr>
          <p:spPr>
            <a:xfrm flipH="false" flipV="false" rot="0">
              <a:off x="6223" y="6223"/>
              <a:ext cx="7232650" cy="4741291"/>
            </a:xfrm>
            <a:custGeom>
              <a:avLst/>
              <a:gdLst/>
              <a:ahLst/>
              <a:cxnLst/>
              <a:rect r="r" b="b" t="t" l="l"/>
              <a:pathLst>
                <a:path h="4741291" w="7232650">
                  <a:moveTo>
                    <a:pt x="0" y="0"/>
                  </a:moveTo>
                  <a:lnTo>
                    <a:pt x="7232650" y="0"/>
                  </a:lnTo>
                  <a:lnTo>
                    <a:pt x="7232650" y="4741291"/>
                  </a:lnTo>
                  <a:lnTo>
                    <a:pt x="0" y="4741291"/>
                  </a:lnTo>
                  <a:close/>
                </a:path>
              </a:pathLst>
            </a:custGeom>
            <a:solidFill>
              <a:srgbClr val="BBE0E3"/>
            </a:solidFill>
          </p:spPr>
        </p:sp>
        <p:sp>
          <p:nvSpPr>
            <p:cNvPr name="Freeform 19" id="19"/>
            <p:cNvSpPr/>
            <p:nvPr/>
          </p:nvSpPr>
          <p:spPr>
            <a:xfrm flipH="false" flipV="false" rot="0">
              <a:off x="0" y="0"/>
              <a:ext cx="7245096" cy="4753737"/>
            </a:xfrm>
            <a:custGeom>
              <a:avLst/>
              <a:gdLst/>
              <a:ahLst/>
              <a:cxnLst/>
              <a:rect r="r" b="b" t="t" l="l"/>
              <a:pathLst>
                <a:path h="4753737" w="7245096">
                  <a:moveTo>
                    <a:pt x="6223" y="0"/>
                  </a:moveTo>
                  <a:lnTo>
                    <a:pt x="7238873" y="0"/>
                  </a:lnTo>
                  <a:cubicBezTo>
                    <a:pt x="7242302" y="0"/>
                    <a:pt x="7245096" y="2794"/>
                    <a:pt x="7245096" y="6223"/>
                  </a:cubicBezTo>
                  <a:lnTo>
                    <a:pt x="7245096" y="4747514"/>
                  </a:lnTo>
                  <a:cubicBezTo>
                    <a:pt x="7245096" y="4750943"/>
                    <a:pt x="7242302" y="4753737"/>
                    <a:pt x="7238873" y="4753737"/>
                  </a:cubicBezTo>
                  <a:lnTo>
                    <a:pt x="6223" y="4753737"/>
                  </a:lnTo>
                  <a:cubicBezTo>
                    <a:pt x="2794" y="4753737"/>
                    <a:pt x="0" y="4750943"/>
                    <a:pt x="0" y="4747514"/>
                  </a:cubicBezTo>
                  <a:lnTo>
                    <a:pt x="0" y="6223"/>
                  </a:lnTo>
                  <a:cubicBezTo>
                    <a:pt x="0" y="2794"/>
                    <a:pt x="2794" y="0"/>
                    <a:pt x="6223" y="0"/>
                  </a:cubicBezTo>
                  <a:moveTo>
                    <a:pt x="6223" y="12446"/>
                  </a:moveTo>
                  <a:lnTo>
                    <a:pt x="6223" y="6223"/>
                  </a:lnTo>
                  <a:lnTo>
                    <a:pt x="12446" y="6223"/>
                  </a:lnTo>
                  <a:lnTo>
                    <a:pt x="12446" y="4747514"/>
                  </a:lnTo>
                  <a:lnTo>
                    <a:pt x="6223" y="4747514"/>
                  </a:lnTo>
                  <a:lnTo>
                    <a:pt x="6223" y="4741291"/>
                  </a:lnTo>
                  <a:lnTo>
                    <a:pt x="7238873" y="4741291"/>
                  </a:lnTo>
                  <a:lnTo>
                    <a:pt x="7238873" y="4747514"/>
                  </a:lnTo>
                  <a:lnTo>
                    <a:pt x="7232650" y="4747514"/>
                  </a:lnTo>
                  <a:lnTo>
                    <a:pt x="7232650" y="6223"/>
                  </a:lnTo>
                  <a:lnTo>
                    <a:pt x="7238873" y="6223"/>
                  </a:lnTo>
                  <a:lnTo>
                    <a:pt x="7238873" y="12446"/>
                  </a:lnTo>
                  <a:lnTo>
                    <a:pt x="6223" y="12446"/>
                  </a:lnTo>
                  <a:close/>
                </a:path>
              </a:pathLst>
            </a:custGeom>
            <a:solidFill>
              <a:srgbClr val="000000"/>
            </a:solidFill>
          </p:spPr>
        </p:sp>
      </p:grpSp>
      <p:grpSp>
        <p:nvGrpSpPr>
          <p:cNvPr name="Group 20" id="20"/>
          <p:cNvGrpSpPr/>
          <p:nvPr/>
        </p:nvGrpSpPr>
        <p:grpSpPr>
          <a:xfrm rot="0">
            <a:off x="24938831" y="26177099"/>
            <a:ext cx="5433848" cy="3565360"/>
            <a:chOff x="0" y="0"/>
            <a:chExt cx="7245131" cy="4753813"/>
          </a:xfrm>
        </p:grpSpPr>
        <p:sp>
          <p:nvSpPr>
            <p:cNvPr name="Freeform 21" id="21"/>
            <p:cNvSpPr/>
            <p:nvPr/>
          </p:nvSpPr>
          <p:spPr>
            <a:xfrm flipH="false" flipV="false" rot="0">
              <a:off x="6223" y="6223"/>
              <a:ext cx="7232650" cy="4741291"/>
            </a:xfrm>
            <a:custGeom>
              <a:avLst/>
              <a:gdLst/>
              <a:ahLst/>
              <a:cxnLst/>
              <a:rect r="r" b="b" t="t" l="l"/>
              <a:pathLst>
                <a:path h="4741291" w="7232650">
                  <a:moveTo>
                    <a:pt x="0" y="0"/>
                  </a:moveTo>
                  <a:lnTo>
                    <a:pt x="7232650" y="0"/>
                  </a:lnTo>
                  <a:lnTo>
                    <a:pt x="7232650" y="4741291"/>
                  </a:lnTo>
                  <a:lnTo>
                    <a:pt x="0" y="4741291"/>
                  </a:lnTo>
                  <a:close/>
                </a:path>
              </a:pathLst>
            </a:custGeom>
            <a:solidFill>
              <a:srgbClr val="BBE0E3"/>
            </a:solidFill>
          </p:spPr>
        </p:sp>
        <p:sp>
          <p:nvSpPr>
            <p:cNvPr name="Freeform 22" id="22"/>
            <p:cNvSpPr/>
            <p:nvPr/>
          </p:nvSpPr>
          <p:spPr>
            <a:xfrm flipH="false" flipV="false" rot="0">
              <a:off x="0" y="0"/>
              <a:ext cx="7245096" cy="4753737"/>
            </a:xfrm>
            <a:custGeom>
              <a:avLst/>
              <a:gdLst/>
              <a:ahLst/>
              <a:cxnLst/>
              <a:rect r="r" b="b" t="t" l="l"/>
              <a:pathLst>
                <a:path h="4753737" w="7245096">
                  <a:moveTo>
                    <a:pt x="6223" y="0"/>
                  </a:moveTo>
                  <a:lnTo>
                    <a:pt x="7238873" y="0"/>
                  </a:lnTo>
                  <a:cubicBezTo>
                    <a:pt x="7242302" y="0"/>
                    <a:pt x="7245096" y="2794"/>
                    <a:pt x="7245096" y="6223"/>
                  </a:cubicBezTo>
                  <a:lnTo>
                    <a:pt x="7245096" y="4747514"/>
                  </a:lnTo>
                  <a:cubicBezTo>
                    <a:pt x="7245096" y="4750943"/>
                    <a:pt x="7242302" y="4753737"/>
                    <a:pt x="7238873" y="4753737"/>
                  </a:cubicBezTo>
                  <a:lnTo>
                    <a:pt x="6223" y="4753737"/>
                  </a:lnTo>
                  <a:cubicBezTo>
                    <a:pt x="2794" y="4753737"/>
                    <a:pt x="0" y="4750943"/>
                    <a:pt x="0" y="4747514"/>
                  </a:cubicBezTo>
                  <a:lnTo>
                    <a:pt x="0" y="6223"/>
                  </a:lnTo>
                  <a:cubicBezTo>
                    <a:pt x="0" y="2794"/>
                    <a:pt x="2794" y="0"/>
                    <a:pt x="6223" y="0"/>
                  </a:cubicBezTo>
                  <a:moveTo>
                    <a:pt x="6223" y="12446"/>
                  </a:moveTo>
                  <a:lnTo>
                    <a:pt x="6223" y="6223"/>
                  </a:lnTo>
                  <a:lnTo>
                    <a:pt x="12446" y="6223"/>
                  </a:lnTo>
                  <a:lnTo>
                    <a:pt x="12446" y="4747514"/>
                  </a:lnTo>
                  <a:lnTo>
                    <a:pt x="6223" y="4747514"/>
                  </a:lnTo>
                  <a:lnTo>
                    <a:pt x="6223" y="4741291"/>
                  </a:lnTo>
                  <a:lnTo>
                    <a:pt x="7238873" y="4741291"/>
                  </a:lnTo>
                  <a:lnTo>
                    <a:pt x="7238873" y="4747514"/>
                  </a:lnTo>
                  <a:lnTo>
                    <a:pt x="7232650" y="4747514"/>
                  </a:lnTo>
                  <a:lnTo>
                    <a:pt x="7232650" y="6223"/>
                  </a:lnTo>
                  <a:lnTo>
                    <a:pt x="7238873" y="6223"/>
                  </a:lnTo>
                  <a:lnTo>
                    <a:pt x="7238873" y="12446"/>
                  </a:lnTo>
                  <a:lnTo>
                    <a:pt x="6223" y="12446"/>
                  </a:lnTo>
                  <a:close/>
                </a:path>
              </a:pathLst>
            </a:custGeom>
            <a:solidFill>
              <a:srgbClr val="000000"/>
            </a:solidFill>
          </p:spPr>
        </p:sp>
      </p:grpSp>
      <p:sp>
        <p:nvSpPr>
          <p:cNvPr name="TextBox 23" id="23"/>
          <p:cNvSpPr txBox="true"/>
          <p:nvPr/>
        </p:nvSpPr>
        <p:spPr>
          <a:xfrm rot="0">
            <a:off x="18135113" y="30037734"/>
            <a:ext cx="3606187" cy="428688"/>
          </a:xfrm>
          <a:prstGeom prst="rect">
            <a:avLst/>
          </a:prstGeom>
        </p:spPr>
        <p:txBody>
          <a:bodyPr anchor="t" rtlCol="false" tIns="0" lIns="0" bIns="0" rIns="0">
            <a:spAutoFit/>
          </a:bodyPr>
          <a:lstStyle/>
          <a:p>
            <a:pPr algn="l">
              <a:lnSpc>
                <a:spcPts val="2999"/>
              </a:lnSpc>
            </a:pPr>
            <a:r>
              <a:rPr lang="en-US" sz="2499">
                <a:solidFill>
                  <a:srgbClr val="000000"/>
                </a:solidFill>
                <a:latin typeface="Times New Roman"/>
                <a:ea typeface="Times New Roman"/>
                <a:cs typeface="Times New Roman"/>
                <a:sym typeface="Times New Roman"/>
              </a:rPr>
              <a:t>Figura 5. Legenda da figura </a:t>
            </a:r>
          </a:p>
        </p:txBody>
      </p:sp>
      <p:sp>
        <p:nvSpPr>
          <p:cNvPr name="TextBox 24" id="24"/>
          <p:cNvSpPr txBox="true"/>
          <p:nvPr/>
        </p:nvSpPr>
        <p:spPr>
          <a:xfrm rot="0">
            <a:off x="24938831" y="30037734"/>
            <a:ext cx="3606188" cy="428687"/>
          </a:xfrm>
          <a:prstGeom prst="rect">
            <a:avLst/>
          </a:prstGeom>
        </p:spPr>
        <p:txBody>
          <a:bodyPr anchor="t" rtlCol="false" tIns="0" lIns="0" bIns="0" rIns="0">
            <a:spAutoFit/>
          </a:bodyPr>
          <a:lstStyle/>
          <a:p>
            <a:pPr algn="l">
              <a:lnSpc>
                <a:spcPts val="2999"/>
              </a:lnSpc>
            </a:pPr>
            <a:r>
              <a:rPr lang="en-US" sz="2499">
                <a:solidFill>
                  <a:srgbClr val="000000"/>
                </a:solidFill>
                <a:latin typeface="Times New Roman"/>
                <a:ea typeface="Times New Roman"/>
                <a:cs typeface="Times New Roman"/>
                <a:sym typeface="Times New Roman"/>
              </a:rPr>
              <a:t>Figura 6. Legenda da figura </a:t>
            </a:r>
          </a:p>
        </p:txBody>
      </p:sp>
      <p:sp>
        <p:nvSpPr>
          <p:cNvPr name="TextBox 25" id="25"/>
          <p:cNvSpPr txBox="true"/>
          <p:nvPr/>
        </p:nvSpPr>
        <p:spPr>
          <a:xfrm rot="0">
            <a:off x="2503000" y="9487663"/>
            <a:ext cx="13661413" cy="13492225"/>
          </a:xfrm>
          <a:prstGeom prst="rect">
            <a:avLst/>
          </a:prstGeom>
        </p:spPr>
        <p:txBody>
          <a:bodyPr anchor="t" rtlCol="false" tIns="0" lIns="0" bIns="0" rIns="0">
            <a:spAutoFit/>
          </a:bodyPr>
          <a:lstStyle/>
          <a:p>
            <a:pPr algn="l">
              <a:lnSpc>
                <a:spcPts val="5280"/>
              </a:lnSpc>
            </a:pPr>
            <a:r>
              <a:rPr lang="en-US" sz="4400" b="true">
                <a:solidFill>
                  <a:srgbClr val="000000"/>
                </a:solidFill>
                <a:latin typeface="Arial Bold"/>
                <a:ea typeface="Arial Bold"/>
                <a:cs typeface="Arial Bold"/>
                <a:sym typeface="Arial Bold"/>
              </a:rPr>
              <a:t>INTRODUÇÃO</a:t>
            </a:r>
          </a:p>
          <a:p>
            <a:pPr algn="l">
              <a:lnSpc>
                <a:spcPts val="5280"/>
              </a:lnSpc>
            </a:pPr>
          </a:p>
          <a:p>
            <a:pPr algn="l">
              <a:lnSpc>
                <a:spcPts val="5280"/>
              </a:lnSpc>
            </a:pPr>
            <a:r>
              <a:rPr lang="en-US" sz="4400">
                <a:solidFill>
                  <a:srgbClr val="000000"/>
                </a:solidFill>
                <a:latin typeface="Arial"/>
                <a:ea typeface="Arial"/>
                <a:cs typeface="Arial"/>
                <a:sym typeface="Arial"/>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p>
          <a:p>
            <a:pPr algn="l">
              <a:lnSpc>
                <a:spcPts val="5280"/>
              </a:lnSpc>
            </a:pPr>
          </a:p>
          <a:p>
            <a:pPr algn="just">
              <a:lnSpc>
                <a:spcPts val="5280"/>
              </a:lnSpc>
            </a:pPr>
          </a:p>
        </p:txBody>
      </p:sp>
      <p:sp>
        <p:nvSpPr>
          <p:cNvPr name="TextBox 26" id="26"/>
          <p:cNvSpPr txBox="true"/>
          <p:nvPr/>
        </p:nvSpPr>
        <p:spPr>
          <a:xfrm rot="0">
            <a:off x="2553800" y="33847850"/>
            <a:ext cx="13661413" cy="6789800"/>
          </a:xfrm>
          <a:prstGeom prst="rect">
            <a:avLst/>
          </a:prstGeom>
        </p:spPr>
        <p:txBody>
          <a:bodyPr anchor="t" rtlCol="false" tIns="0" lIns="0" bIns="0" rIns="0">
            <a:spAutoFit/>
          </a:bodyPr>
          <a:lstStyle/>
          <a:p>
            <a:pPr algn="l">
              <a:lnSpc>
                <a:spcPts val="5280"/>
              </a:lnSpc>
            </a:pPr>
            <a:r>
              <a:rPr lang="en-US" sz="4400" b="true">
                <a:solidFill>
                  <a:srgbClr val="000000"/>
                </a:solidFill>
                <a:latin typeface="Arial Bold"/>
                <a:ea typeface="Arial Bold"/>
                <a:cs typeface="Arial Bold"/>
                <a:sym typeface="Arial Bold"/>
              </a:rPr>
              <a:t>OBJETIVOS</a:t>
            </a:r>
          </a:p>
          <a:p>
            <a:pPr algn="l">
              <a:lnSpc>
                <a:spcPts val="5280"/>
              </a:lnSpc>
            </a:pPr>
          </a:p>
          <a:p>
            <a:pPr algn="l">
              <a:lnSpc>
                <a:spcPts val="5280"/>
              </a:lnSpc>
            </a:pPr>
            <a:r>
              <a:rPr lang="en-US" sz="4400">
                <a:solidFill>
                  <a:srgbClr val="000000"/>
                </a:solidFill>
                <a:latin typeface="Arial"/>
                <a:ea typeface="Arial"/>
                <a:cs typeface="Arial"/>
                <a:sym typeface="Arial"/>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p>
          <a:p>
            <a:pPr algn="just">
              <a:lnSpc>
                <a:spcPts val="5280"/>
              </a:lnSpc>
            </a:pPr>
          </a:p>
        </p:txBody>
      </p:sp>
      <p:sp>
        <p:nvSpPr>
          <p:cNvPr name="TextBox 27" id="27"/>
          <p:cNvSpPr txBox="true"/>
          <p:nvPr/>
        </p:nvSpPr>
        <p:spPr>
          <a:xfrm rot="0">
            <a:off x="18108125" y="16709249"/>
            <a:ext cx="13661413" cy="8753475"/>
          </a:xfrm>
          <a:prstGeom prst="rect">
            <a:avLst/>
          </a:prstGeom>
        </p:spPr>
        <p:txBody>
          <a:bodyPr anchor="t" rtlCol="false" tIns="0" lIns="0" bIns="0" rIns="0">
            <a:spAutoFit/>
          </a:bodyPr>
          <a:lstStyle/>
          <a:p>
            <a:pPr algn="l">
              <a:lnSpc>
                <a:spcPts val="5280"/>
              </a:lnSpc>
            </a:pPr>
            <a:r>
              <a:rPr lang="en-US" sz="4400" b="true">
                <a:solidFill>
                  <a:srgbClr val="000000"/>
                </a:solidFill>
                <a:latin typeface="Arial Bold"/>
                <a:ea typeface="Arial Bold"/>
                <a:cs typeface="Arial Bold"/>
                <a:sym typeface="Arial Bold"/>
              </a:rPr>
              <a:t>DISCUSSÃO E RESULTADOS</a:t>
            </a:r>
          </a:p>
          <a:p>
            <a:pPr algn="l">
              <a:lnSpc>
                <a:spcPts val="5280"/>
              </a:lnSpc>
            </a:pPr>
          </a:p>
          <a:p>
            <a:pPr algn="l">
              <a:lnSpc>
                <a:spcPts val="5280"/>
              </a:lnSpc>
            </a:pPr>
            <a:r>
              <a:rPr lang="en-US" sz="4400">
                <a:solidFill>
                  <a:srgbClr val="000000"/>
                </a:solidFill>
                <a:latin typeface="Arial"/>
                <a:ea typeface="Arial"/>
                <a:cs typeface="Arial"/>
                <a:sym typeface="Arial"/>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p>
          <a:p>
            <a:pPr algn="l">
              <a:lnSpc>
                <a:spcPts val="5280"/>
              </a:lnSpc>
            </a:pPr>
            <a:r>
              <a:rPr lang="en-US" sz="4400">
                <a:solidFill>
                  <a:srgbClr val="000000"/>
                </a:solidFill>
                <a:latin typeface="Arial"/>
                <a:ea typeface="Arial"/>
                <a:cs typeface="Arial"/>
                <a:sym typeface="Arial"/>
              </a:rPr>
              <a:t>Texto texto texto texto texto texto texto texto texto texto Texto texto texto texto texto texto texto texto texto texto Texto texto texto texto texto texto texto texto texto texto</a:t>
            </a:r>
          </a:p>
        </p:txBody>
      </p:sp>
      <p:grpSp>
        <p:nvGrpSpPr>
          <p:cNvPr name="Group 28" id="28"/>
          <p:cNvGrpSpPr/>
          <p:nvPr/>
        </p:nvGrpSpPr>
        <p:grpSpPr>
          <a:xfrm rot="0">
            <a:off x="1890795" y="1389145"/>
            <a:ext cx="5433848" cy="3565360"/>
            <a:chOff x="0" y="0"/>
            <a:chExt cx="7245131" cy="4753813"/>
          </a:xfrm>
        </p:grpSpPr>
        <p:sp>
          <p:nvSpPr>
            <p:cNvPr name="Freeform 29" id="29"/>
            <p:cNvSpPr/>
            <p:nvPr/>
          </p:nvSpPr>
          <p:spPr>
            <a:xfrm flipH="false" flipV="false" rot="0">
              <a:off x="6223" y="6223"/>
              <a:ext cx="7232650" cy="4741291"/>
            </a:xfrm>
            <a:custGeom>
              <a:avLst/>
              <a:gdLst/>
              <a:ahLst/>
              <a:cxnLst/>
              <a:rect r="r" b="b" t="t" l="l"/>
              <a:pathLst>
                <a:path h="4741291" w="7232650">
                  <a:moveTo>
                    <a:pt x="0" y="0"/>
                  </a:moveTo>
                  <a:lnTo>
                    <a:pt x="7232650" y="0"/>
                  </a:lnTo>
                  <a:lnTo>
                    <a:pt x="7232650" y="4741291"/>
                  </a:lnTo>
                  <a:lnTo>
                    <a:pt x="0" y="4741291"/>
                  </a:lnTo>
                  <a:close/>
                </a:path>
              </a:pathLst>
            </a:custGeom>
            <a:solidFill>
              <a:srgbClr val="BBE0E3"/>
            </a:solidFill>
          </p:spPr>
        </p:sp>
        <p:sp>
          <p:nvSpPr>
            <p:cNvPr name="Freeform 30" id="30"/>
            <p:cNvSpPr/>
            <p:nvPr/>
          </p:nvSpPr>
          <p:spPr>
            <a:xfrm flipH="false" flipV="false" rot="0">
              <a:off x="0" y="0"/>
              <a:ext cx="7245096" cy="4753737"/>
            </a:xfrm>
            <a:custGeom>
              <a:avLst/>
              <a:gdLst/>
              <a:ahLst/>
              <a:cxnLst/>
              <a:rect r="r" b="b" t="t" l="l"/>
              <a:pathLst>
                <a:path h="4753737" w="7245096">
                  <a:moveTo>
                    <a:pt x="6223" y="0"/>
                  </a:moveTo>
                  <a:lnTo>
                    <a:pt x="7238873" y="0"/>
                  </a:lnTo>
                  <a:cubicBezTo>
                    <a:pt x="7242302" y="0"/>
                    <a:pt x="7245096" y="2794"/>
                    <a:pt x="7245096" y="6223"/>
                  </a:cubicBezTo>
                  <a:lnTo>
                    <a:pt x="7245096" y="4747514"/>
                  </a:lnTo>
                  <a:cubicBezTo>
                    <a:pt x="7245096" y="4750943"/>
                    <a:pt x="7242302" y="4753737"/>
                    <a:pt x="7238873" y="4753737"/>
                  </a:cubicBezTo>
                  <a:lnTo>
                    <a:pt x="6223" y="4753737"/>
                  </a:lnTo>
                  <a:cubicBezTo>
                    <a:pt x="2794" y="4753737"/>
                    <a:pt x="0" y="4750943"/>
                    <a:pt x="0" y="4747514"/>
                  </a:cubicBezTo>
                  <a:lnTo>
                    <a:pt x="0" y="6223"/>
                  </a:lnTo>
                  <a:cubicBezTo>
                    <a:pt x="0" y="2794"/>
                    <a:pt x="2794" y="0"/>
                    <a:pt x="6223" y="0"/>
                  </a:cubicBezTo>
                  <a:moveTo>
                    <a:pt x="6223" y="12446"/>
                  </a:moveTo>
                  <a:lnTo>
                    <a:pt x="6223" y="6223"/>
                  </a:lnTo>
                  <a:lnTo>
                    <a:pt x="12446" y="6223"/>
                  </a:lnTo>
                  <a:lnTo>
                    <a:pt x="12446" y="4747514"/>
                  </a:lnTo>
                  <a:lnTo>
                    <a:pt x="6223" y="4747514"/>
                  </a:lnTo>
                  <a:lnTo>
                    <a:pt x="6223" y="4741291"/>
                  </a:lnTo>
                  <a:lnTo>
                    <a:pt x="7238873" y="4741291"/>
                  </a:lnTo>
                  <a:lnTo>
                    <a:pt x="7238873" y="4747514"/>
                  </a:lnTo>
                  <a:lnTo>
                    <a:pt x="7232650" y="4747514"/>
                  </a:lnTo>
                  <a:lnTo>
                    <a:pt x="7232650" y="6223"/>
                  </a:lnTo>
                  <a:lnTo>
                    <a:pt x="7238873" y="6223"/>
                  </a:lnTo>
                  <a:lnTo>
                    <a:pt x="7238873" y="12446"/>
                  </a:lnTo>
                  <a:lnTo>
                    <a:pt x="6223" y="12446"/>
                  </a:lnTo>
                  <a:close/>
                </a:path>
              </a:pathLst>
            </a:custGeom>
            <a:solidFill>
              <a:srgbClr val="000000"/>
            </a:solidFill>
          </p:spPr>
        </p:sp>
      </p:grpSp>
      <p:grpSp>
        <p:nvGrpSpPr>
          <p:cNvPr name="Group 31" id="31"/>
          <p:cNvGrpSpPr/>
          <p:nvPr/>
        </p:nvGrpSpPr>
        <p:grpSpPr>
          <a:xfrm rot="0">
            <a:off x="26879633" y="1324058"/>
            <a:ext cx="5433847" cy="3565360"/>
            <a:chOff x="0" y="0"/>
            <a:chExt cx="7245129" cy="4753813"/>
          </a:xfrm>
        </p:grpSpPr>
        <p:sp>
          <p:nvSpPr>
            <p:cNvPr name="Freeform 32" id="32"/>
            <p:cNvSpPr/>
            <p:nvPr/>
          </p:nvSpPr>
          <p:spPr>
            <a:xfrm flipH="false" flipV="false" rot="0">
              <a:off x="6223" y="6223"/>
              <a:ext cx="7232650" cy="4741291"/>
            </a:xfrm>
            <a:custGeom>
              <a:avLst/>
              <a:gdLst/>
              <a:ahLst/>
              <a:cxnLst/>
              <a:rect r="r" b="b" t="t" l="l"/>
              <a:pathLst>
                <a:path h="4741291" w="7232650">
                  <a:moveTo>
                    <a:pt x="0" y="0"/>
                  </a:moveTo>
                  <a:lnTo>
                    <a:pt x="7232650" y="0"/>
                  </a:lnTo>
                  <a:lnTo>
                    <a:pt x="7232650" y="4741291"/>
                  </a:lnTo>
                  <a:lnTo>
                    <a:pt x="0" y="4741291"/>
                  </a:lnTo>
                  <a:close/>
                </a:path>
              </a:pathLst>
            </a:custGeom>
            <a:solidFill>
              <a:srgbClr val="BBE0E3"/>
            </a:solidFill>
          </p:spPr>
        </p:sp>
        <p:sp>
          <p:nvSpPr>
            <p:cNvPr name="Freeform 33" id="33"/>
            <p:cNvSpPr/>
            <p:nvPr/>
          </p:nvSpPr>
          <p:spPr>
            <a:xfrm flipH="false" flipV="false" rot="0">
              <a:off x="0" y="0"/>
              <a:ext cx="7245096" cy="4753737"/>
            </a:xfrm>
            <a:custGeom>
              <a:avLst/>
              <a:gdLst/>
              <a:ahLst/>
              <a:cxnLst/>
              <a:rect r="r" b="b" t="t" l="l"/>
              <a:pathLst>
                <a:path h="4753737" w="7245096">
                  <a:moveTo>
                    <a:pt x="6223" y="0"/>
                  </a:moveTo>
                  <a:lnTo>
                    <a:pt x="7238873" y="0"/>
                  </a:lnTo>
                  <a:cubicBezTo>
                    <a:pt x="7242302" y="0"/>
                    <a:pt x="7245096" y="2794"/>
                    <a:pt x="7245096" y="6223"/>
                  </a:cubicBezTo>
                  <a:lnTo>
                    <a:pt x="7245096" y="4747514"/>
                  </a:lnTo>
                  <a:cubicBezTo>
                    <a:pt x="7245096" y="4750943"/>
                    <a:pt x="7242302" y="4753737"/>
                    <a:pt x="7238873" y="4753737"/>
                  </a:cubicBezTo>
                  <a:lnTo>
                    <a:pt x="6223" y="4753737"/>
                  </a:lnTo>
                  <a:cubicBezTo>
                    <a:pt x="2794" y="4753737"/>
                    <a:pt x="0" y="4750943"/>
                    <a:pt x="0" y="4747514"/>
                  </a:cubicBezTo>
                  <a:lnTo>
                    <a:pt x="0" y="6223"/>
                  </a:lnTo>
                  <a:cubicBezTo>
                    <a:pt x="0" y="2794"/>
                    <a:pt x="2794" y="0"/>
                    <a:pt x="6223" y="0"/>
                  </a:cubicBezTo>
                  <a:moveTo>
                    <a:pt x="6223" y="12446"/>
                  </a:moveTo>
                  <a:lnTo>
                    <a:pt x="6223" y="6223"/>
                  </a:lnTo>
                  <a:lnTo>
                    <a:pt x="12446" y="6223"/>
                  </a:lnTo>
                  <a:lnTo>
                    <a:pt x="12446" y="4747514"/>
                  </a:lnTo>
                  <a:lnTo>
                    <a:pt x="6223" y="4747514"/>
                  </a:lnTo>
                  <a:lnTo>
                    <a:pt x="6223" y="4741291"/>
                  </a:lnTo>
                  <a:lnTo>
                    <a:pt x="7238873" y="4741291"/>
                  </a:lnTo>
                  <a:lnTo>
                    <a:pt x="7238873" y="4747514"/>
                  </a:lnTo>
                  <a:lnTo>
                    <a:pt x="7232650" y="4747514"/>
                  </a:lnTo>
                  <a:lnTo>
                    <a:pt x="7232650" y="6223"/>
                  </a:lnTo>
                  <a:lnTo>
                    <a:pt x="7238873" y="6223"/>
                  </a:lnTo>
                  <a:lnTo>
                    <a:pt x="7238873" y="12446"/>
                  </a:lnTo>
                  <a:lnTo>
                    <a:pt x="6223" y="12446"/>
                  </a:lnTo>
                  <a:close/>
                </a:path>
              </a:pathLst>
            </a:custGeom>
            <a:solidFill>
              <a:srgbClr val="000000"/>
            </a:solidFill>
          </p:spPr>
        </p:sp>
      </p:grpSp>
      <p:sp>
        <p:nvSpPr>
          <p:cNvPr name="TextBox 34" id="34"/>
          <p:cNvSpPr txBox="true"/>
          <p:nvPr/>
        </p:nvSpPr>
        <p:spPr>
          <a:xfrm rot="0">
            <a:off x="3647588" y="5015675"/>
            <a:ext cx="1621812" cy="433450"/>
          </a:xfrm>
          <a:prstGeom prst="rect">
            <a:avLst/>
          </a:prstGeom>
        </p:spPr>
        <p:txBody>
          <a:bodyPr anchor="t" rtlCol="false" tIns="0" lIns="0" bIns="0" rIns="0">
            <a:spAutoFit/>
          </a:bodyPr>
          <a:lstStyle/>
          <a:p>
            <a:pPr algn="l">
              <a:lnSpc>
                <a:spcPts val="2999"/>
              </a:lnSpc>
            </a:pPr>
            <a:r>
              <a:rPr lang="en-US" sz="2499">
                <a:solidFill>
                  <a:srgbClr val="FFFFFF"/>
                </a:solidFill>
                <a:latin typeface="Times New Roman"/>
                <a:ea typeface="Times New Roman"/>
                <a:cs typeface="Times New Roman"/>
                <a:sym typeface="Times New Roman"/>
              </a:rPr>
              <a:t>Logo da IES</a:t>
            </a:r>
          </a:p>
        </p:txBody>
      </p:sp>
      <p:sp>
        <p:nvSpPr>
          <p:cNvPr name="TextBox 35" id="35"/>
          <p:cNvSpPr txBox="true"/>
          <p:nvPr/>
        </p:nvSpPr>
        <p:spPr>
          <a:xfrm rot="0">
            <a:off x="28785650" y="4961700"/>
            <a:ext cx="1731350" cy="431863"/>
          </a:xfrm>
          <a:prstGeom prst="rect">
            <a:avLst/>
          </a:prstGeom>
        </p:spPr>
        <p:txBody>
          <a:bodyPr anchor="t" rtlCol="false" tIns="0" lIns="0" bIns="0" rIns="0">
            <a:spAutoFit/>
          </a:bodyPr>
          <a:lstStyle/>
          <a:p>
            <a:pPr algn="l">
              <a:lnSpc>
                <a:spcPts val="2999"/>
              </a:lnSpc>
            </a:pPr>
            <a:r>
              <a:rPr lang="en-US" sz="2499">
                <a:solidFill>
                  <a:srgbClr val="FFFFFF"/>
                </a:solidFill>
                <a:latin typeface="Times New Roman"/>
                <a:ea typeface="Times New Roman"/>
                <a:cs typeface="Times New Roman"/>
                <a:sym typeface="Times New Roman"/>
              </a:rPr>
              <a:t>Foto do autor</a:t>
            </a:r>
          </a:p>
        </p:txBody>
      </p:sp>
      <p:sp>
        <p:nvSpPr>
          <p:cNvPr name="Freeform 36" id="36"/>
          <p:cNvSpPr/>
          <p:nvPr/>
        </p:nvSpPr>
        <p:spPr>
          <a:xfrm flipH="true" flipV="true" rot="-10800000">
            <a:off x="13592969" y="1665038"/>
            <a:ext cx="5424488" cy="1755390"/>
          </a:xfrm>
          <a:custGeom>
            <a:avLst/>
            <a:gdLst/>
            <a:ahLst/>
            <a:cxnLst/>
            <a:rect r="r" b="b" t="t" l="l"/>
            <a:pathLst>
              <a:path h="1755390" w="5424488">
                <a:moveTo>
                  <a:pt x="5424488" y="1755390"/>
                </a:moveTo>
                <a:lnTo>
                  <a:pt x="0" y="1755390"/>
                </a:lnTo>
                <a:lnTo>
                  <a:pt x="0" y="0"/>
                </a:lnTo>
                <a:lnTo>
                  <a:pt x="5424488" y="0"/>
                </a:lnTo>
                <a:lnTo>
                  <a:pt x="5424488" y="1755390"/>
                </a:lnTo>
                <a:close/>
              </a:path>
            </a:pathLst>
          </a:custGeom>
          <a:blipFill>
            <a:blip r:embed="rId4"/>
            <a:stretch>
              <a:fillRect l="0" t="-51" r="0" b="-51"/>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DAGUV38NeNU</dc:identifier>
  <dcterms:modified xsi:type="dcterms:W3CDTF">2011-08-01T06:04:30Z</dcterms:modified>
  <cp:revision>1</cp:revision>
  <dc:title>Template Banner 27 JOC</dc:title>
</cp:coreProperties>
</file>