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0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32404050" cy="43205400"/>
  <p:notesSz cx="6854825" cy="9750425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115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226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341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452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568" algn="l" defTabSz="914226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2678" algn="l" defTabSz="914226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199794" algn="l" defTabSz="914226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6904" algn="l" defTabSz="914226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00"/>
    <a:srgbClr val="CC3300"/>
    <a:srgbClr val="336600"/>
    <a:srgbClr val="FFCC00"/>
    <a:srgbClr val="FF3300"/>
    <a:srgbClr val="D3E61A"/>
    <a:srgbClr val="33CCCC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 autoAdjust="0"/>
    <p:restoredTop sz="94660" autoAdjust="0"/>
  </p:normalViewPr>
  <p:slideViewPr>
    <p:cSldViewPr>
      <p:cViewPr>
        <p:scale>
          <a:sx n="20" d="100"/>
          <a:sy n="20" d="100"/>
        </p:scale>
        <p:origin x="-756" y="2580"/>
      </p:cViewPr>
      <p:guideLst>
        <p:guide orient="horz" pos="13608"/>
        <p:guide pos="102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1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0212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24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63063"/>
            <a:ext cx="2970213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2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63063"/>
            <a:ext cx="2970212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fld id="{2E1E74E8-EF23-4660-89C6-B98056AC7C0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0213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3025" y="0"/>
            <a:ext cx="2970213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BC79E00-B0D9-4ADD-AE85-09AA355AD73F}" type="datetimeFigureOut">
              <a:rPr lang="pt-BR"/>
              <a:pPr>
                <a:defRPr/>
              </a:pPr>
              <a:t>25/08/2018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055813" y="731838"/>
            <a:ext cx="2743200" cy="36560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630738"/>
            <a:ext cx="5483225" cy="4387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261475"/>
            <a:ext cx="2970213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3025" y="9261475"/>
            <a:ext cx="2970213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D5BB2D4-C811-4216-AE9B-CE33C4FF1C5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457115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914226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371341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828452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285568" algn="l" defTabSz="9142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742678" algn="l" defTabSz="9142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199794" algn="l" defTabSz="9142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3656904" algn="l" defTabSz="9142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055813" y="731838"/>
            <a:ext cx="2743200" cy="36560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41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B8C380-AD8A-4690-8439-8AE617E2EEA3}" type="slidenum">
              <a:rPr lang="pt-BR" smtClean="0"/>
              <a:pPr/>
              <a:t>1</a:t>
            </a:fld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4" y="13421680"/>
            <a:ext cx="27543443" cy="9261158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608" y="24483060"/>
            <a:ext cx="22682835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58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16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74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3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791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49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07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65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3F7417-9FB8-4FA0-8B96-3248C81498E3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6EBEBE-5734-4B5C-A063-E254BAF9D7B8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3254782" y="10901365"/>
            <a:ext cx="25833229" cy="232249028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743850" y="10901365"/>
            <a:ext cx="76970870" cy="232249028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D39FFF-D584-46A1-BE3C-BA95B86DD578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B2032B-3EF2-48AB-B25E-77332F6804D7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696" y="27763504"/>
            <a:ext cx="27543443" cy="8581073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696" y="18312295"/>
            <a:ext cx="27543443" cy="9451178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58215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16429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74658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32882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791097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49311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07526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65745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BD6410-5658-405E-B997-B9BF120C4F73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743846" y="63507972"/>
            <a:ext cx="51402048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85960" y="63507972"/>
            <a:ext cx="51402051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448963-15FB-4BBB-BBD2-FB3BF3B8058E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9671212"/>
            <a:ext cx="14317416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58215" indent="0">
              <a:buNone/>
              <a:defRPr sz="9500" b="1"/>
            </a:lvl2pPr>
            <a:lvl3pPr marL="4316429" indent="0">
              <a:buNone/>
              <a:defRPr sz="8500" b="1"/>
            </a:lvl3pPr>
            <a:lvl4pPr marL="6474658" indent="0">
              <a:buNone/>
              <a:defRPr sz="7600" b="1"/>
            </a:lvl4pPr>
            <a:lvl5pPr marL="8632882" indent="0">
              <a:buNone/>
              <a:defRPr sz="7600" b="1"/>
            </a:lvl5pPr>
            <a:lvl6pPr marL="10791097" indent="0">
              <a:buNone/>
              <a:defRPr sz="7600" b="1"/>
            </a:lvl6pPr>
            <a:lvl7pPr marL="12949311" indent="0">
              <a:buNone/>
              <a:defRPr sz="7600" b="1"/>
            </a:lvl7pPr>
            <a:lvl8pPr marL="15107526" indent="0">
              <a:buNone/>
              <a:defRPr sz="7600" b="1"/>
            </a:lvl8pPr>
            <a:lvl9pPr marL="17265745" indent="0">
              <a:buNone/>
              <a:defRPr sz="7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203" y="13701713"/>
            <a:ext cx="14317416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809" y="9671212"/>
            <a:ext cx="14323040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58215" indent="0">
              <a:buNone/>
              <a:defRPr sz="9500" b="1"/>
            </a:lvl2pPr>
            <a:lvl3pPr marL="4316429" indent="0">
              <a:buNone/>
              <a:defRPr sz="8500" b="1"/>
            </a:lvl3pPr>
            <a:lvl4pPr marL="6474658" indent="0">
              <a:buNone/>
              <a:defRPr sz="7600" b="1"/>
            </a:lvl4pPr>
            <a:lvl5pPr marL="8632882" indent="0">
              <a:buNone/>
              <a:defRPr sz="7600" b="1"/>
            </a:lvl5pPr>
            <a:lvl6pPr marL="10791097" indent="0">
              <a:buNone/>
              <a:defRPr sz="7600" b="1"/>
            </a:lvl6pPr>
            <a:lvl7pPr marL="12949311" indent="0">
              <a:buNone/>
              <a:defRPr sz="7600" b="1"/>
            </a:lvl7pPr>
            <a:lvl8pPr marL="15107526" indent="0">
              <a:buNone/>
              <a:defRPr sz="7600" b="1"/>
            </a:lvl8pPr>
            <a:lvl9pPr marL="17265745" indent="0">
              <a:buNone/>
              <a:defRPr sz="7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809" y="13701713"/>
            <a:ext cx="14323040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6ABEB1-BF74-45E8-8967-EC45F51D8BC8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FD6527-33CF-4E95-B185-6410DF58434A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90FDB2-E90A-4929-AB29-E985621E024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22" y="1720215"/>
            <a:ext cx="10660709" cy="732091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083" y="1720218"/>
            <a:ext cx="18114764" cy="36874612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222" y="9041165"/>
            <a:ext cx="10660709" cy="29553697"/>
          </a:xfrm>
        </p:spPr>
        <p:txBody>
          <a:bodyPr/>
          <a:lstStyle>
            <a:lvl1pPr marL="0" indent="0">
              <a:buNone/>
              <a:defRPr sz="6600"/>
            </a:lvl1pPr>
            <a:lvl2pPr marL="2158215" indent="0">
              <a:buNone/>
              <a:defRPr sz="5700"/>
            </a:lvl2pPr>
            <a:lvl3pPr marL="4316429" indent="0">
              <a:buNone/>
              <a:defRPr sz="4700"/>
            </a:lvl3pPr>
            <a:lvl4pPr marL="6474658" indent="0">
              <a:buNone/>
              <a:defRPr sz="4300"/>
            </a:lvl4pPr>
            <a:lvl5pPr marL="8632882" indent="0">
              <a:buNone/>
              <a:defRPr sz="4300"/>
            </a:lvl5pPr>
            <a:lvl6pPr marL="10791097" indent="0">
              <a:buNone/>
              <a:defRPr sz="4300"/>
            </a:lvl6pPr>
            <a:lvl7pPr marL="12949311" indent="0">
              <a:buNone/>
              <a:defRPr sz="4300"/>
            </a:lvl7pPr>
            <a:lvl8pPr marL="15107526" indent="0">
              <a:buNone/>
              <a:defRPr sz="4300"/>
            </a:lvl8pPr>
            <a:lvl9pPr marL="17265745" indent="0">
              <a:buNone/>
              <a:defRPr sz="43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AD450-B8C7-4BFA-8538-D9AE4D733A5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421" y="30243780"/>
            <a:ext cx="19442430" cy="3570449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421" y="3860483"/>
            <a:ext cx="19442430" cy="25923240"/>
          </a:xfrm>
        </p:spPr>
        <p:txBody>
          <a:bodyPr/>
          <a:lstStyle>
            <a:lvl1pPr marL="0" indent="0">
              <a:buNone/>
              <a:defRPr sz="15100"/>
            </a:lvl1pPr>
            <a:lvl2pPr marL="2158215" indent="0">
              <a:buNone/>
              <a:defRPr sz="13200"/>
            </a:lvl2pPr>
            <a:lvl3pPr marL="4316429" indent="0">
              <a:buNone/>
              <a:defRPr sz="11300"/>
            </a:lvl3pPr>
            <a:lvl4pPr marL="6474658" indent="0">
              <a:buNone/>
              <a:defRPr sz="9500"/>
            </a:lvl4pPr>
            <a:lvl5pPr marL="8632882" indent="0">
              <a:buNone/>
              <a:defRPr sz="9500"/>
            </a:lvl5pPr>
            <a:lvl6pPr marL="10791097" indent="0">
              <a:buNone/>
              <a:defRPr sz="9500"/>
            </a:lvl6pPr>
            <a:lvl7pPr marL="12949311" indent="0">
              <a:buNone/>
              <a:defRPr sz="9500"/>
            </a:lvl7pPr>
            <a:lvl8pPr marL="15107526" indent="0">
              <a:buNone/>
              <a:defRPr sz="9500"/>
            </a:lvl8pPr>
            <a:lvl9pPr marL="17265745" indent="0">
              <a:buNone/>
              <a:defRPr sz="9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421" y="33814229"/>
            <a:ext cx="19442430" cy="5070631"/>
          </a:xfrm>
        </p:spPr>
        <p:txBody>
          <a:bodyPr/>
          <a:lstStyle>
            <a:lvl1pPr marL="0" indent="0">
              <a:buNone/>
              <a:defRPr sz="6600"/>
            </a:lvl1pPr>
            <a:lvl2pPr marL="2158215" indent="0">
              <a:buNone/>
              <a:defRPr sz="5700"/>
            </a:lvl2pPr>
            <a:lvl3pPr marL="4316429" indent="0">
              <a:buNone/>
              <a:defRPr sz="4700"/>
            </a:lvl3pPr>
            <a:lvl4pPr marL="6474658" indent="0">
              <a:buNone/>
              <a:defRPr sz="4300"/>
            </a:lvl4pPr>
            <a:lvl5pPr marL="8632882" indent="0">
              <a:buNone/>
              <a:defRPr sz="4300"/>
            </a:lvl5pPr>
            <a:lvl6pPr marL="10791097" indent="0">
              <a:buNone/>
              <a:defRPr sz="4300"/>
            </a:lvl6pPr>
            <a:lvl7pPr marL="12949311" indent="0">
              <a:buNone/>
              <a:defRPr sz="4300"/>
            </a:lvl7pPr>
            <a:lvl8pPr marL="15107526" indent="0">
              <a:buNone/>
              <a:defRPr sz="4300"/>
            </a:lvl8pPr>
            <a:lvl9pPr marL="17265745" indent="0">
              <a:buNone/>
              <a:defRPr sz="43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B85AD8-E091-4D79-BFE9-B745309A13FE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  <a:prstGeom prst="rect">
            <a:avLst/>
          </a:prstGeom>
        </p:spPr>
        <p:txBody>
          <a:bodyPr vert="horz" lIns="431652" tIns="215814" rIns="431652" bIns="215814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10081295"/>
            <a:ext cx="29163645" cy="28513567"/>
          </a:xfrm>
          <a:prstGeom prst="rect">
            <a:avLst/>
          </a:prstGeom>
        </p:spPr>
        <p:txBody>
          <a:bodyPr vert="horz" lIns="431652" tIns="215814" rIns="431652" bIns="215814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620203" y="40045014"/>
            <a:ext cx="7560945" cy="2300288"/>
          </a:xfrm>
          <a:prstGeom prst="rect">
            <a:avLst/>
          </a:prstGeom>
        </p:spPr>
        <p:txBody>
          <a:bodyPr vert="horz" lIns="431652" tIns="215814" rIns="431652" bIns="215814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1071384" y="40045014"/>
            <a:ext cx="10261283" cy="2300288"/>
          </a:xfrm>
          <a:prstGeom prst="rect">
            <a:avLst/>
          </a:prstGeom>
        </p:spPr>
        <p:txBody>
          <a:bodyPr vert="horz" lIns="431652" tIns="215814" rIns="431652" bIns="215814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3222903" y="40045014"/>
            <a:ext cx="7560945" cy="2300288"/>
          </a:xfrm>
          <a:prstGeom prst="rect">
            <a:avLst/>
          </a:prstGeom>
        </p:spPr>
        <p:txBody>
          <a:bodyPr vert="horz" lIns="431652" tIns="215814" rIns="431652" bIns="215814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EDA1554-8CBE-47D9-9ADA-C8160B01AE87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316429" rtl="0" eaLnBrk="1" latinLnBrk="0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18667" indent="-1618667" algn="l" defTabSz="4316429" rtl="0" eaLnBrk="1" latinLnBrk="0" hangingPunct="1">
        <a:spcBef>
          <a:spcPct val="20000"/>
        </a:spcBef>
        <a:buFont typeface="Arial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07108" indent="-1348893" algn="l" defTabSz="4316429" rtl="0" eaLnBrk="1" latinLnBrk="0" hangingPunct="1">
        <a:spcBef>
          <a:spcPct val="20000"/>
        </a:spcBef>
        <a:buFont typeface="Arial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395548" indent="-1079114" algn="l" defTabSz="4316429" rtl="0" eaLnBrk="1" latinLnBrk="0" hangingPunct="1">
        <a:spcBef>
          <a:spcPct val="20000"/>
        </a:spcBef>
        <a:buFont typeface="Arial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53763" indent="-1079114" algn="l" defTabSz="4316429" rtl="0" eaLnBrk="1" latinLnBrk="0" hangingPunct="1">
        <a:spcBef>
          <a:spcPct val="20000"/>
        </a:spcBef>
        <a:buFont typeface="Arial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11978" indent="-1079114" algn="l" defTabSz="4316429" rtl="0" eaLnBrk="1" latinLnBrk="0" hangingPunct="1">
        <a:spcBef>
          <a:spcPct val="20000"/>
        </a:spcBef>
        <a:buFont typeface="Arial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70197" indent="-1079114" algn="l" defTabSz="4316429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28421" indent="-1079114" algn="l" defTabSz="4316429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186640" indent="-1079114" algn="l" defTabSz="4316429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44860" indent="-1079114" algn="l" defTabSz="4316429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316429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58215" algn="l" defTabSz="4316429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16429" algn="l" defTabSz="4316429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74658" algn="l" defTabSz="4316429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32882" algn="l" defTabSz="4316429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791097" algn="l" defTabSz="4316429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49311" algn="l" defTabSz="4316429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07526" algn="l" defTabSz="4316429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65745" algn="l" defTabSz="4316429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4700508" y="1350969"/>
            <a:ext cx="26265269" cy="835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578" tIns="50789" rIns="101578" bIns="50789">
            <a:spAutoFit/>
          </a:bodyPr>
          <a:lstStyle/>
          <a:p>
            <a:pPr algn="ctr" defTabSz="1015809">
              <a:spcBef>
                <a:spcPct val="50000"/>
              </a:spcBef>
              <a:defRPr/>
            </a:pPr>
            <a:r>
              <a:rPr lang="pt-BR" sz="7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ORIENTAÇÕES PARA ELABORAÇÃO DO PÔSTER </a:t>
            </a:r>
            <a:r>
              <a:rPr lang="pt-BR" sz="7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PARA APRESENTAÇÃO </a:t>
            </a:r>
            <a:r>
              <a:rPr lang="pt-BR" sz="7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DOS TRABALHOS  NO </a:t>
            </a:r>
            <a:r>
              <a:rPr lang="pt-BR" sz="7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pt-BR" sz="7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 CONGRESSO NORTE MINEIRO DE SAÚDE DA CRIANÇA</a:t>
            </a:r>
            <a:endParaRPr lang="pt-BR" sz="7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r" defTabSz="1015809">
              <a:defRPr/>
            </a:pPr>
            <a:endParaRPr lang="en-US" sz="4700" b="1" dirty="0">
              <a:cs typeface="Times New Roman" pitchFamily="18" charset="0"/>
            </a:endParaRPr>
          </a:p>
          <a:p>
            <a:pPr algn="r" defTabSz="1015809">
              <a:defRPr/>
            </a:pPr>
            <a:r>
              <a:rPr lang="pt-BR" sz="4300" b="1" dirty="0">
                <a:cs typeface="Times New Roman" pitchFamily="18" charset="0"/>
              </a:rPr>
              <a:t>AUTOR(ES)</a:t>
            </a:r>
            <a:r>
              <a:rPr lang="pt-BR" sz="4300" b="1" baseline="30000" dirty="0">
                <a:cs typeface="Times New Roman" pitchFamily="18" charset="0"/>
              </a:rPr>
              <a:t>1</a:t>
            </a:r>
            <a:r>
              <a:rPr lang="pt-BR" sz="4300" b="1" dirty="0">
                <a:cs typeface="Times New Roman" pitchFamily="18" charset="0"/>
              </a:rPr>
              <a:t>; REDIGIDO(S) EM: MAIÚSCULO, NEGRITO, CENTRALIZADO E INSERIDO(S) </a:t>
            </a:r>
            <a:r>
              <a:rPr lang="pt-BR" sz="4300" b="1" dirty="0" smtClean="0">
                <a:cs typeface="Times New Roman" pitchFamily="18" charset="0"/>
              </a:rPr>
              <a:t>ABAIXO DO </a:t>
            </a:r>
            <a:r>
              <a:rPr lang="pt-BR" sz="4300" b="1" dirty="0">
                <a:cs typeface="Times New Roman" pitchFamily="18" charset="0"/>
              </a:rPr>
              <a:t>TÍTULO DO TRABALHO E NUMERADOS</a:t>
            </a:r>
            <a:endParaRPr lang="pt-BR" sz="4300" dirty="0">
              <a:cs typeface="Times New Roman" pitchFamily="18" charset="0"/>
            </a:endParaRPr>
          </a:p>
          <a:p>
            <a:pPr algn="r" defTabSz="1015809">
              <a:defRPr/>
            </a:pPr>
            <a:r>
              <a:rPr lang="pt-BR" sz="4300" dirty="0">
                <a:cs typeface="Times New Roman" pitchFamily="18" charset="0"/>
              </a:rPr>
              <a:t/>
            </a:r>
            <a:br>
              <a:rPr lang="pt-BR" sz="4300" dirty="0">
                <a:cs typeface="Times New Roman" pitchFamily="18" charset="0"/>
              </a:rPr>
            </a:br>
            <a:r>
              <a:rPr lang="pt-BR" sz="3800" baseline="30000" dirty="0">
                <a:cs typeface="Times New Roman" pitchFamily="18" charset="0"/>
              </a:rPr>
              <a:t>1</a:t>
            </a:r>
            <a:r>
              <a:rPr lang="pt-BR" sz="3800" dirty="0">
                <a:cs typeface="Times New Roman" pitchFamily="18" charset="0"/>
              </a:rPr>
              <a:t> Instituição de vinculação;  titulação e  e-mail</a:t>
            </a:r>
            <a:r>
              <a:rPr lang="pt-BR" sz="3800" dirty="0" smtClean="0">
                <a:cs typeface="Times New Roman" pitchFamily="18" charset="0"/>
              </a:rPr>
              <a:t>.</a:t>
            </a:r>
          </a:p>
          <a:p>
            <a:pPr defTabSz="1015809">
              <a:defRPr/>
            </a:pPr>
            <a:endParaRPr lang="pt-BR" sz="3800" dirty="0">
              <a:cs typeface="Times New Roman" pitchFamily="18" charset="0"/>
            </a:endParaRPr>
          </a:p>
          <a:p>
            <a:pPr defTabSz="1015809">
              <a:defRPr/>
            </a:pPr>
            <a:r>
              <a:rPr lang="pt-BR" sz="3800" b="1" dirty="0" err="1">
                <a:cs typeface="Times New Roman" pitchFamily="18" charset="0"/>
              </a:rPr>
              <a:t>Palavras-chave</a:t>
            </a:r>
            <a:r>
              <a:rPr lang="pt-BR" sz="3800" b="1" dirty="0">
                <a:cs typeface="Times New Roman" pitchFamily="18" charset="0"/>
              </a:rPr>
              <a:t>: </a:t>
            </a:r>
            <a:r>
              <a:rPr lang="pt-BR" sz="3800" dirty="0" err="1">
                <a:cs typeface="Times New Roman" pitchFamily="18" charset="0"/>
              </a:rPr>
              <a:t>Palavra-chave</a:t>
            </a:r>
            <a:r>
              <a:rPr lang="pt-BR" sz="3800" dirty="0">
                <a:cs typeface="Times New Roman" pitchFamily="18" charset="0"/>
              </a:rPr>
              <a:t> 1. </a:t>
            </a:r>
            <a:r>
              <a:rPr lang="pt-BR" sz="3800" dirty="0" err="1">
                <a:cs typeface="Times New Roman" pitchFamily="18" charset="0"/>
              </a:rPr>
              <a:t>Palavra-chave</a:t>
            </a:r>
            <a:r>
              <a:rPr lang="pt-BR" sz="3800" dirty="0">
                <a:cs typeface="Times New Roman" pitchFamily="18" charset="0"/>
              </a:rPr>
              <a:t> 2. </a:t>
            </a:r>
            <a:r>
              <a:rPr lang="pt-BR" sz="3800" dirty="0" err="1">
                <a:cs typeface="Times New Roman" pitchFamily="18" charset="0"/>
              </a:rPr>
              <a:t>Palavra-chave</a:t>
            </a:r>
            <a:r>
              <a:rPr lang="pt-BR" sz="3800" dirty="0">
                <a:cs typeface="Times New Roman" pitchFamily="18" charset="0"/>
              </a:rPr>
              <a:t> 3.</a:t>
            </a:r>
          </a:p>
          <a:p>
            <a:pPr defTabSz="1015809">
              <a:defRPr/>
            </a:pPr>
            <a:endParaRPr lang="pt-BR" sz="3800" dirty="0">
              <a:cs typeface="Times New Roman" pitchFamily="18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620842" y="10701341"/>
            <a:ext cx="12860336" cy="22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78" tIns="50789" rIns="101578" bIns="50789">
            <a:spAutoFit/>
          </a:bodyPr>
          <a:lstStyle/>
          <a:p>
            <a:pPr algn="ctr" defTabSz="1015809">
              <a:lnSpc>
                <a:spcPct val="90000"/>
              </a:lnSpc>
              <a:spcBef>
                <a:spcPct val="50000"/>
              </a:spcBef>
            </a:pPr>
            <a:r>
              <a:rPr lang="pt-BR" sz="4400" b="1" dirty="0">
                <a:cs typeface="Times New Roman" pitchFamily="18" charset="0"/>
              </a:rPr>
              <a:t>INTRODUÇÃO</a:t>
            </a:r>
          </a:p>
          <a:p>
            <a:pPr indent="1443038" algn="just" defTabSz="1015809">
              <a:spcBef>
                <a:spcPct val="50000"/>
              </a:spcBef>
            </a:pPr>
            <a:r>
              <a:rPr lang="pt-BR" sz="3800" dirty="0">
                <a:cs typeface="Times New Roman" pitchFamily="18" charset="0"/>
              </a:rPr>
              <a:t> </a:t>
            </a:r>
            <a:r>
              <a:rPr lang="pt-BR" sz="4000" dirty="0">
                <a:cs typeface="Times New Roman" pitchFamily="18" charset="0"/>
              </a:rPr>
              <a:t>Tema geral da pesquisa, escrito de maneira clara e sucinta. </a:t>
            </a:r>
            <a:r>
              <a:rPr lang="pt-BR" sz="3300" b="1" dirty="0">
                <a:cs typeface="Times New Roman" pitchFamily="18" charset="0"/>
              </a:rPr>
              <a:t>	</a:t>
            </a:r>
          </a:p>
        </p:txBody>
      </p:sp>
      <p:sp>
        <p:nvSpPr>
          <p:cNvPr id="2053" name="Text Box 1358"/>
          <p:cNvSpPr txBox="1">
            <a:spLocks noChangeArrowheads="1"/>
          </p:cNvSpPr>
          <p:nvPr/>
        </p:nvSpPr>
        <p:spPr bwMode="auto">
          <a:xfrm>
            <a:off x="1557239" y="17887927"/>
            <a:ext cx="12314237" cy="6935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78" tIns="50789" rIns="101578" bIns="50789">
            <a:spAutoFit/>
          </a:bodyPr>
          <a:lstStyle/>
          <a:p>
            <a:pPr algn="ctr" defTabSz="1015809"/>
            <a:r>
              <a:rPr lang="pt-BR" sz="4400" b="1" dirty="0">
                <a:cs typeface="Times New Roman" pitchFamily="18" charset="0"/>
              </a:rPr>
              <a:t>OBJETIVO</a:t>
            </a:r>
          </a:p>
          <a:p>
            <a:pPr indent="1539875" algn="just" defTabSz="1015809">
              <a:spcBef>
                <a:spcPct val="50000"/>
              </a:spcBef>
            </a:pPr>
            <a:r>
              <a:rPr lang="pt-BR" sz="4000" dirty="0">
                <a:cs typeface="Times New Roman" pitchFamily="18" charset="0"/>
              </a:rPr>
              <a:t>Objetivo geral da pesquisa. </a:t>
            </a:r>
            <a:endParaRPr lang="pt-BR" sz="4000" dirty="0" smtClean="0">
              <a:cs typeface="Times New Roman" pitchFamily="18" charset="0"/>
            </a:endParaRPr>
          </a:p>
          <a:p>
            <a:pPr indent="1539875" algn="just" defTabSz="1015809">
              <a:spcBef>
                <a:spcPct val="50000"/>
              </a:spcBef>
            </a:pPr>
            <a:r>
              <a:rPr lang="pt-BR" sz="4000" dirty="0" smtClean="0">
                <a:cs typeface="Times New Roman" pitchFamily="18" charset="0"/>
              </a:rPr>
              <a:t>O banner deverá ter dimensão de 120cm de altura por 90 cm de largura, podendo ser confeccionado em lona ou papel.  É importante que </a:t>
            </a:r>
            <a:r>
              <a:rPr lang="pt-BR" sz="4000" dirty="0" smtClean="0">
                <a:cs typeface="Times New Roman" pitchFamily="18" charset="0"/>
              </a:rPr>
              <a:t>tenha  </a:t>
            </a:r>
            <a:r>
              <a:rPr lang="pt-BR" sz="4000" dirty="0" err="1" smtClean="0">
                <a:cs typeface="Times New Roman" pitchFamily="18" charset="0"/>
              </a:rPr>
              <a:t>canaleta</a:t>
            </a:r>
            <a:r>
              <a:rPr lang="pt-BR" sz="4000" dirty="0" smtClean="0">
                <a:cs typeface="Times New Roman" pitchFamily="18" charset="0"/>
              </a:rPr>
              <a:t> e cordão para ser pendurado. O </a:t>
            </a:r>
            <a:r>
              <a:rPr lang="pt-BR" sz="4000" dirty="0">
                <a:cs typeface="Times New Roman" pitchFamily="18" charset="0"/>
              </a:rPr>
              <a:t>texto do pôster deve ser legível a uma distância de, pelo menos,  2 </a:t>
            </a:r>
            <a:r>
              <a:rPr lang="pt-BR" sz="4000" dirty="0" smtClean="0">
                <a:cs typeface="Times New Roman" pitchFamily="18" charset="0"/>
              </a:rPr>
              <a:t>metros. </a:t>
            </a:r>
            <a:r>
              <a:rPr lang="pt-BR" sz="4000" dirty="0">
                <a:cs typeface="Times New Roman" pitchFamily="18" charset="0"/>
              </a:rPr>
              <a:t>Sugerimos um tamanho mínimo de </a:t>
            </a:r>
            <a:r>
              <a:rPr lang="pt-BR" sz="4000" dirty="0" smtClean="0">
                <a:cs typeface="Times New Roman" pitchFamily="18" charset="0"/>
              </a:rPr>
              <a:t>30 </a:t>
            </a:r>
            <a:r>
              <a:rPr lang="pt-BR" sz="4000" dirty="0">
                <a:cs typeface="Times New Roman" pitchFamily="18" charset="0"/>
              </a:rPr>
              <a:t>de </a:t>
            </a:r>
            <a:r>
              <a:rPr lang="pt-BR" sz="4000" dirty="0" smtClean="0">
                <a:cs typeface="Times New Roman" pitchFamily="18" charset="0"/>
              </a:rPr>
              <a:t> modo </a:t>
            </a:r>
            <a:r>
              <a:rPr lang="pt-BR" sz="4000" dirty="0">
                <a:cs typeface="Times New Roman" pitchFamily="18" charset="0"/>
              </a:rPr>
              <a:t>a facilitar a leitura pelos </a:t>
            </a:r>
            <a:r>
              <a:rPr lang="pt-BR" sz="4000" dirty="0" smtClean="0">
                <a:cs typeface="Times New Roman" pitchFamily="18" charset="0"/>
              </a:rPr>
              <a:t>participantes. A </a:t>
            </a:r>
            <a:r>
              <a:rPr lang="pt-BR" sz="4000" dirty="0">
                <a:cs typeface="Times New Roman" pitchFamily="18" charset="0"/>
              </a:rPr>
              <a:t>utilização de </a:t>
            </a:r>
            <a:r>
              <a:rPr lang="pt-BR" sz="4000" dirty="0" smtClean="0">
                <a:cs typeface="Times New Roman" pitchFamily="18" charset="0"/>
              </a:rPr>
              <a:t>plano </a:t>
            </a:r>
            <a:r>
              <a:rPr lang="pt-BR" sz="4000" dirty="0">
                <a:cs typeface="Times New Roman" pitchFamily="18" charset="0"/>
              </a:rPr>
              <a:t>de fundo fica a critério do autor</a:t>
            </a:r>
            <a:r>
              <a:rPr lang="pt-BR" sz="4000" dirty="0" smtClean="0">
                <a:cs typeface="Times New Roman" pitchFamily="18" charset="0"/>
              </a:rPr>
              <a:t>.</a:t>
            </a:r>
            <a:endParaRPr lang="pt-BR" sz="4000" dirty="0">
              <a:cs typeface="Times New Roman" pitchFamily="18" charset="0"/>
            </a:endParaRPr>
          </a:p>
        </p:txBody>
      </p:sp>
      <p:sp>
        <p:nvSpPr>
          <p:cNvPr id="2054" name="Text Box 48"/>
          <p:cNvSpPr txBox="1">
            <a:spLocks noChangeArrowheads="1"/>
          </p:cNvSpPr>
          <p:nvPr/>
        </p:nvSpPr>
        <p:spPr bwMode="auto">
          <a:xfrm>
            <a:off x="17130722" y="25888984"/>
            <a:ext cx="12793660" cy="2580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78" tIns="50789" rIns="101578" bIns="50789">
            <a:spAutoFit/>
          </a:bodyPr>
          <a:lstStyle/>
          <a:p>
            <a:pPr algn="ctr" defTabSz="1015809">
              <a:spcBef>
                <a:spcPct val="50000"/>
              </a:spcBef>
            </a:pPr>
            <a:r>
              <a:rPr lang="pt-BR" sz="4400" b="1" dirty="0" smtClean="0">
                <a:cs typeface="Times New Roman" pitchFamily="18" charset="0"/>
              </a:rPr>
              <a:t>RESULTADOS</a:t>
            </a:r>
          </a:p>
          <a:p>
            <a:pPr algn="ctr" defTabSz="1015809">
              <a:spcBef>
                <a:spcPct val="50000"/>
              </a:spcBef>
            </a:pPr>
            <a:r>
              <a:rPr lang="pt-BR" sz="4000" dirty="0" smtClean="0">
                <a:cs typeface="Times New Roman" pitchFamily="18" charset="0"/>
              </a:rPr>
              <a:t>Principais </a:t>
            </a:r>
            <a:r>
              <a:rPr lang="pt-BR" sz="4000" dirty="0">
                <a:cs typeface="Times New Roman" pitchFamily="18" charset="0"/>
              </a:rPr>
              <a:t>resultados encontrados na pesquisa</a:t>
            </a:r>
            <a:endParaRPr lang="pt-BR" sz="4000" b="1" dirty="0">
              <a:cs typeface="Times New Roman" pitchFamily="18" charset="0"/>
            </a:endParaRPr>
          </a:p>
          <a:p>
            <a:pPr algn="ctr" defTabSz="1015809">
              <a:spcBef>
                <a:spcPct val="50000"/>
              </a:spcBef>
            </a:pPr>
            <a:r>
              <a:rPr lang="pt-BR" sz="3800" b="1" dirty="0">
                <a:cs typeface="Times New Roman" pitchFamily="18" charset="0"/>
              </a:rPr>
              <a:t> </a:t>
            </a:r>
            <a:endParaRPr lang="pt-BR" sz="3800" dirty="0">
              <a:cs typeface="Times New Roman" pitchFamily="18" charset="0"/>
            </a:endParaRPr>
          </a:p>
        </p:txBody>
      </p:sp>
      <p:pic>
        <p:nvPicPr>
          <p:cNvPr id="2055" name="Picture 1576" descr="DSC0009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73595" y="11815697"/>
            <a:ext cx="12187240" cy="1051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Text Box 1358"/>
          <p:cNvSpPr txBox="1">
            <a:spLocks noChangeArrowheads="1"/>
          </p:cNvSpPr>
          <p:nvPr/>
        </p:nvSpPr>
        <p:spPr bwMode="auto">
          <a:xfrm>
            <a:off x="16987843" y="9672554"/>
            <a:ext cx="12314237" cy="2649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78" tIns="50789" rIns="101578" bIns="50789">
            <a:spAutoFit/>
          </a:bodyPr>
          <a:lstStyle/>
          <a:p>
            <a:pPr algn="ctr" defTabSz="1015809"/>
            <a:endParaRPr lang="pt-BR" sz="3800" b="1" dirty="0">
              <a:cs typeface="Times New Roman" pitchFamily="18" charset="0"/>
            </a:endParaRPr>
          </a:p>
          <a:p>
            <a:pPr algn="ctr" defTabSz="1015809"/>
            <a:endParaRPr lang="pt-BR" sz="3800" b="1" dirty="0">
              <a:cs typeface="Times New Roman" pitchFamily="18" charset="0"/>
            </a:endParaRPr>
          </a:p>
          <a:p>
            <a:pPr algn="ctr" defTabSz="1015809"/>
            <a:r>
              <a:rPr lang="pt-BR" sz="4000" b="1" dirty="0">
                <a:cs typeface="Times New Roman" pitchFamily="18" charset="0"/>
              </a:rPr>
              <a:t>FIGURAS E ILUSTRAÇÕES</a:t>
            </a:r>
          </a:p>
          <a:p>
            <a:pPr defTabSz="1015809">
              <a:spcBef>
                <a:spcPct val="50000"/>
              </a:spcBef>
            </a:pPr>
            <a:r>
              <a:rPr lang="pt-BR" sz="3300" dirty="0">
                <a:cs typeface="Times New Roman" pitchFamily="18" charset="0"/>
              </a:rPr>
              <a:t>	</a:t>
            </a:r>
            <a:endParaRPr lang="pt-BR" sz="4300" dirty="0">
              <a:cs typeface="Times New Roman" pitchFamily="18" charset="0"/>
            </a:endParaRPr>
          </a:p>
        </p:txBody>
      </p:sp>
      <p:sp>
        <p:nvSpPr>
          <p:cNvPr id="2057" name="Text Box 1327"/>
          <p:cNvSpPr txBox="1">
            <a:spLocks noChangeArrowheads="1"/>
          </p:cNvSpPr>
          <p:nvPr/>
        </p:nvSpPr>
        <p:spPr bwMode="auto">
          <a:xfrm>
            <a:off x="17110075" y="22737765"/>
            <a:ext cx="12187240" cy="1118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78" tIns="50789" rIns="101578" bIns="50789">
            <a:spAutoFit/>
          </a:bodyPr>
          <a:lstStyle/>
          <a:p>
            <a:pPr algn="just" defTabSz="1015809">
              <a:spcBef>
                <a:spcPct val="50000"/>
              </a:spcBef>
            </a:pPr>
            <a:r>
              <a:rPr lang="pt-BR" sz="3300" b="1" dirty="0">
                <a:cs typeface="Times New Roman" pitchFamily="18" charset="0"/>
              </a:rPr>
              <a:t>FIGURA 1:</a:t>
            </a:r>
            <a:r>
              <a:rPr lang="pt-BR" sz="3300" dirty="0">
                <a:cs typeface="Times New Roman" pitchFamily="18" charset="0"/>
              </a:rPr>
              <a:t> Centro </a:t>
            </a:r>
            <a:r>
              <a:rPr lang="pt-BR" sz="3300" dirty="0" err="1">
                <a:cs typeface="Times New Roman" pitchFamily="18" charset="0"/>
              </a:rPr>
              <a:t>Eny</a:t>
            </a:r>
            <a:r>
              <a:rPr lang="pt-BR" sz="3300" dirty="0">
                <a:cs typeface="Times New Roman" pitchFamily="18" charset="0"/>
              </a:rPr>
              <a:t> Faria de Oliveira – Referência em Assistência à Saúde do Idoso Montes Claros – MG       (Fonte: ASCOM)</a:t>
            </a:r>
          </a:p>
        </p:txBody>
      </p:sp>
      <p:sp>
        <p:nvSpPr>
          <p:cNvPr id="2058" name="Text Box 149"/>
          <p:cNvSpPr txBox="1">
            <a:spLocks noChangeArrowheads="1"/>
          </p:cNvSpPr>
          <p:nvPr/>
        </p:nvSpPr>
        <p:spPr bwMode="auto">
          <a:xfrm>
            <a:off x="16273463" y="28817938"/>
            <a:ext cx="14885990" cy="8781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78" tIns="50789" rIns="101578" bIns="50789">
            <a:spAutoFit/>
          </a:bodyPr>
          <a:lstStyle/>
          <a:p>
            <a:pPr algn="ctr" defTabSz="1015809">
              <a:spcBef>
                <a:spcPct val="50000"/>
              </a:spcBef>
            </a:pPr>
            <a:r>
              <a:rPr lang="pt-BR" sz="4400" dirty="0">
                <a:cs typeface="Times New Roman" pitchFamily="18" charset="0"/>
              </a:rPr>
              <a:t>	</a:t>
            </a:r>
            <a:r>
              <a:rPr lang="pt-BR" sz="4400" b="1" dirty="0" smtClean="0">
                <a:cs typeface="Times New Roman" pitchFamily="18" charset="0"/>
              </a:rPr>
              <a:t>CONCLUSÃO</a:t>
            </a:r>
          </a:p>
          <a:p>
            <a:pPr indent="1443038" algn="just" defTabSz="1015809">
              <a:spcBef>
                <a:spcPct val="50000"/>
              </a:spcBef>
            </a:pPr>
            <a:r>
              <a:rPr lang="pt-BR" sz="4000" u="sng" dirty="0" smtClean="0">
                <a:cs typeface="Times New Roman" pitchFamily="18" charset="0"/>
              </a:rPr>
              <a:t>Pelo </a:t>
            </a:r>
            <a:r>
              <a:rPr lang="pt-BR" sz="4000" u="sng" dirty="0">
                <a:cs typeface="Times New Roman" pitchFamily="18" charset="0"/>
              </a:rPr>
              <a:t>menos um dos autores do trabalho deverá permanecer junto ao pôster, durante todo o tempo da sessão, para responder às questões dos </a:t>
            </a:r>
            <a:r>
              <a:rPr lang="pt-BR" sz="4000" u="sng" dirty="0" smtClean="0">
                <a:cs typeface="Times New Roman" pitchFamily="18" charset="0"/>
              </a:rPr>
              <a:t>interessados</a:t>
            </a:r>
            <a:r>
              <a:rPr lang="pt-BR" sz="4000" dirty="0" smtClean="0">
                <a:cs typeface="Times New Roman" pitchFamily="18" charset="0"/>
              </a:rPr>
              <a:t>.</a:t>
            </a:r>
          </a:p>
          <a:p>
            <a:pPr indent="1443038" algn="just" defTabSz="1015809">
              <a:spcBef>
                <a:spcPct val="50000"/>
              </a:spcBef>
            </a:pPr>
            <a:r>
              <a:rPr lang="pt-BR" sz="4000" dirty="0" smtClean="0">
                <a:cs typeface="Times New Roman" pitchFamily="18" charset="0"/>
              </a:rPr>
              <a:t>Organizar </a:t>
            </a:r>
            <a:r>
              <a:rPr lang="pt-BR" sz="4000" dirty="0">
                <a:cs typeface="Times New Roman" pitchFamily="18" charset="0"/>
              </a:rPr>
              <a:t>as informações de modo que as idéias centrais do trabalho sejam facilmente apreendidas e utilizar todos os recursos disponíveis para o pôster despertar o interesse do </a:t>
            </a:r>
            <a:r>
              <a:rPr lang="pt-BR" sz="4000" dirty="0" smtClean="0">
                <a:cs typeface="Times New Roman" pitchFamily="18" charset="0"/>
              </a:rPr>
              <a:t>público.</a:t>
            </a:r>
          </a:p>
          <a:p>
            <a:pPr indent="1443038" algn="just" defTabSz="1015809">
              <a:spcBef>
                <a:spcPct val="50000"/>
              </a:spcBef>
            </a:pPr>
            <a:r>
              <a:rPr lang="pt-BR" sz="4000" dirty="0" smtClean="0">
                <a:cs typeface="Times New Roman" pitchFamily="18" charset="0"/>
              </a:rPr>
              <a:t>Todo </a:t>
            </a:r>
            <a:r>
              <a:rPr lang="pt-BR" sz="4000" dirty="0">
                <a:cs typeface="Times New Roman" pitchFamily="18" charset="0"/>
              </a:rPr>
              <a:t>material necessário para fixação dos pôsteres será de responsabilidade do autor apresentador, não havendo disponibilidade de material colante, como fita adesiva, tesoura, cola </a:t>
            </a:r>
            <a:r>
              <a:rPr lang="pt-BR" sz="4000" i="1" dirty="0" smtClean="0">
                <a:cs typeface="Times New Roman" pitchFamily="18" charset="0"/>
              </a:rPr>
              <a:t>etc.</a:t>
            </a:r>
          </a:p>
          <a:p>
            <a:pPr indent="1443038" algn="just" defTabSz="1015809">
              <a:spcBef>
                <a:spcPct val="50000"/>
              </a:spcBef>
            </a:pPr>
            <a:r>
              <a:rPr lang="pt-BR" sz="4000" dirty="0" smtClean="0">
                <a:cs typeface="Times New Roman" pitchFamily="18" charset="0"/>
              </a:rPr>
              <a:t>Os </a:t>
            </a:r>
            <a:r>
              <a:rPr lang="pt-BR" sz="4000" dirty="0">
                <a:cs typeface="Times New Roman" pitchFamily="18" charset="0"/>
              </a:rPr>
              <a:t>trabalhos devem ser fixados meia hora antes do início da </a:t>
            </a:r>
            <a:r>
              <a:rPr lang="pt-BR" sz="4000" dirty="0" smtClean="0">
                <a:cs typeface="Times New Roman" pitchFamily="18" charset="0"/>
              </a:rPr>
              <a:t>apresentação.</a:t>
            </a:r>
            <a:endParaRPr lang="pt-BR" sz="4000" dirty="0">
              <a:cs typeface="Times New Roman" pitchFamily="18" charset="0"/>
            </a:endParaRPr>
          </a:p>
        </p:txBody>
      </p:sp>
      <p:sp>
        <p:nvSpPr>
          <p:cNvPr id="2059" name="Retângulo 12"/>
          <p:cNvSpPr>
            <a:spLocks noChangeArrowheads="1"/>
          </p:cNvSpPr>
          <p:nvPr/>
        </p:nvSpPr>
        <p:spPr bwMode="auto">
          <a:xfrm>
            <a:off x="1700111" y="38533506"/>
            <a:ext cx="28860952" cy="3493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0" rIns="91424" bIns="45710">
            <a:spAutoFit/>
          </a:bodyPr>
          <a:lstStyle/>
          <a:p>
            <a:pPr algn="ctr"/>
            <a:r>
              <a:rPr lang="pt-BR" sz="4400" b="1" dirty="0">
                <a:cs typeface="Times New Roman" pitchFamily="18" charset="0"/>
              </a:rPr>
              <a:t>REFERÊNCIAS</a:t>
            </a:r>
          </a:p>
          <a:p>
            <a:endParaRPr lang="pt-BR" sz="3300" dirty="0">
              <a:cs typeface="Times New Roman" pitchFamily="18" charset="0"/>
            </a:endParaRPr>
          </a:p>
          <a:p>
            <a:r>
              <a:rPr lang="pt-BR" sz="3600" dirty="0">
                <a:cs typeface="Times New Roman" pitchFamily="18" charset="0"/>
              </a:rPr>
              <a:t>BRESCIANI, Maria Stella. As sete portas da cidade. </a:t>
            </a:r>
            <a:r>
              <a:rPr lang="pt-BR" sz="3600" b="1" dirty="0">
                <a:cs typeface="Times New Roman" pitchFamily="18" charset="0"/>
              </a:rPr>
              <a:t>Espaço e Debates. </a:t>
            </a:r>
            <a:r>
              <a:rPr lang="pt-BR" sz="3600" dirty="0">
                <a:cs typeface="Times New Roman" pitchFamily="18" charset="0"/>
              </a:rPr>
              <a:t>São Paulo, ano XI, n. 34, p. 10-15, 1991</a:t>
            </a:r>
            <a:r>
              <a:rPr lang="pt-BR" sz="3600" dirty="0" smtClean="0">
                <a:cs typeface="Times New Roman" pitchFamily="18" charset="0"/>
              </a:rPr>
              <a:t>.</a:t>
            </a:r>
          </a:p>
          <a:p>
            <a:endParaRPr lang="pt-BR" sz="3600" dirty="0">
              <a:cs typeface="Times New Roman" pitchFamily="18" charset="0"/>
            </a:endParaRPr>
          </a:p>
          <a:p>
            <a:r>
              <a:rPr lang="pt-BR" sz="3600" dirty="0">
                <a:cs typeface="Times New Roman" pitchFamily="18" charset="0"/>
              </a:rPr>
              <a:t>GIAN, Enrico. Capitalismo. In: BOBBIO, Norberto; MATTEUCCI, Nicola; PASQUINO, Gianfranco. </a:t>
            </a:r>
            <a:r>
              <a:rPr lang="pt-BR" sz="3600" b="1" dirty="0">
                <a:cs typeface="Times New Roman" pitchFamily="18" charset="0"/>
              </a:rPr>
              <a:t>Dicionário de política. </a:t>
            </a:r>
            <a:r>
              <a:rPr lang="pt-BR" sz="3600" dirty="0">
                <a:cs typeface="Times New Roman" pitchFamily="18" charset="0"/>
              </a:rPr>
              <a:t>12. ed. Brasília: UnB/LGE, </a:t>
            </a:r>
            <a:r>
              <a:rPr lang="pt-BR" sz="3600" dirty="0" smtClean="0">
                <a:cs typeface="Times New Roman" pitchFamily="18" charset="0"/>
              </a:rPr>
              <a:t> v</a:t>
            </a:r>
            <a:r>
              <a:rPr lang="pt-BR" sz="3600" dirty="0">
                <a:cs typeface="Times New Roman" pitchFamily="18" charset="0"/>
              </a:rPr>
              <a:t>. 1. p. </a:t>
            </a:r>
            <a:r>
              <a:rPr lang="pt-BR" sz="3600" dirty="0" smtClean="0">
                <a:cs typeface="Times New Roman" pitchFamily="18" charset="0"/>
              </a:rPr>
              <a:t>141-148, 2004.</a:t>
            </a:r>
            <a:endParaRPr lang="pt-BR" sz="3600" dirty="0">
              <a:cs typeface="Times New Roman" pitchFamily="18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700111" y="28746500"/>
            <a:ext cx="12501648" cy="4508906"/>
          </a:xfrm>
          <a:prstGeom prst="rect">
            <a:avLst/>
          </a:prstGeom>
          <a:noFill/>
        </p:spPr>
        <p:txBody>
          <a:bodyPr wrap="square" lIns="91424" tIns="45710" rIns="91424" bIns="45710" rtlCol="0">
            <a:spAutoFit/>
          </a:bodyPr>
          <a:lstStyle/>
          <a:p>
            <a:pPr algn="ctr"/>
            <a:r>
              <a:rPr lang="pt-BR" sz="4400" b="1" dirty="0" smtClean="0">
                <a:cs typeface="Times New Roman" pitchFamily="18" charset="0"/>
              </a:rPr>
              <a:t>METODOLOGIA</a:t>
            </a:r>
            <a:endParaRPr lang="pt-BR" sz="4400" b="1" dirty="0">
              <a:cs typeface="Times New Roman" pitchFamily="18" charset="0"/>
            </a:endParaRPr>
          </a:p>
          <a:p>
            <a:pPr algn="ctr"/>
            <a:endParaRPr lang="pt-BR" sz="4300" b="1" dirty="0">
              <a:cs typeface="Times New Roman" pitchFamily="18" charset="0"/>
            </a:endParaRPr>
          </a:p>
          <a:p>
            <a:pPr indent="1539875" algn="just"/>
            <a:r>
              <a:rPr lang="pt-BR" sz="3800" b="1" dirty="0">
                <a:cs typeface="Times New Roman" pitchFamily="18" charset="0"/>
              </a:rPr>
              <a:t> </a:t>
            </a:r>
            <a:r>
              <a:rPr lang="pt-BR" sz="4000" dirty="0">
                <a:cs typeface="Times New Roman" pitchFamily="18" charset="0"/>
              </a:rPr>
              <a:t>Apresentar os pontos mais relevantes de como a pesquisa foi realizada (Ex: caracterização do estudo, instrumentos de coleta de dados, amostra, critérios de inclusão e exclusão, parecer do comitê de ética (se houver) etc.).</a:t>
            </a:r>
          </a:p>
        </p:txBody>
      </p:sp>
      <p:pic>
        <p:nvPicPr>
          <p:cNvPr id="14" name="Imagem 13" descr="WhatsApp Image 2018-08-10 at 09.41.34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85680"/>
            <a:ext cx="5285890" cy="5467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Personalizada 2">
      <a:dk1>
        <a:sysClr val="windowText" lastClr="000000"/>
      </a:dk1>
      <a:lt1>
        <a:srgbClr val="FFFFFF"/>
      </a:lt1>
      <a:dk2>
        <a:srgbClr val="464653"/>
      </a:dk2>
      <a:lt2>
        <a:srgbClr val="F2F2F2"/>
      </a:lt2>
      <a:accent1>
        <a:srgbClr val="F2F2F2"/>
      </a:accent1>
      <a:accent2>
        <a:srgbClr val="F2F2F2"/>
      </a:accent2>
      <a:accent3>
        <a:srgbClr val="FFFFFF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2340</TotalTime>
  <Words>293</Words>
  <Application>Microsoft Office PowerPoint</Application>
  <PresentationFormat>Personalizar</PresentationFormat>
  <Paragraphs>33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s</dc:creator>
  <cp:lastModifiedBy>PC</cp:lastModifiedBy>
  <cp:revision>223</cp:revision>
  <dcterms:created xsi:type="dcterms:W3CDTF">2004-08-25T17:43:44Z</dcterms:created>
  <dcterms:modified xsi:type="dcterms:W3CDTF">2018-08-25T21:58:33Z</dcterms:modified>
</cp:coreProperties>
</file>