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61" userDrawn="1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2EE"/>
    <a:srgbClr val="90C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360" y="-4824"/>
      </p:cViewPr>
      <p:guideLst>
        <p:guide orient="horz" pos="13561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8" y="7070108"/>
            <a:ext cx="27539395" cy="15040222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2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20032" indent="0" algn="ctr">
              <a:buNone/>
              <a:defRPr sz="7087"/>
            </a:lvl2pPr>
            <a:lvl3pPr marL="3240065" indent="0" algn="ctr">
              <a:buNone/>
              <a:defRPr sz="6379"/>
            </a:lvl3pPr>
            <a:lvl4pPr marL="4860096" indent="0" algn="ctr">
              <a:buNone/>
              <a:defRPr sz="5670"/>
            </a:lvl4pPr>
            <a:lvl5pPr marL="6480128" indent="0" algn="ctr">
              <a:buNone/>
              <a:defRPr sz="5670"/>
            </a:lvl5pPr>
            <a:lvl6pPr marL="8100160" indent="0" algn="ctr">
              <a:buNone/>
              <a:defRPr sz="5670"/>
            </a:lvl6pPr>
            <a:lvl7pPr marL="9720193" indent="0" algn="ctr">
              <a:buNone/>
              <a:defRPr sz="5670"/>
            </a:lvl7pPr>
            <a:lvl8pPr marL="11340224" indent="0" algn="ctr">
              <a:buNone/>
              <a:defRPr sz="5670"/>
            </a:lvl8pPr>
            <a:lvl9pPr marL="12960256" indent="0" algn="ctr">
              <a:buNone/>
              <a:defRPr sz="567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3560-3219-4617-A3FB-8FEA2AE5E600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3509-6318-43EF-B9CA-894FC894E4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80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3560-3219-4617-A3FB-8FEA2AE5E600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3509-6318-43EF-B9CA-894FC894E4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3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3560-3219-4617-A3FB-8FEA2AE5E600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3509-6318-43EF-B9CA-894FC894E4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20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3560-3219-4617-A3FB-8FEA2AE5E600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3509-6318-43EF-B9CA-894FC894E4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18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39"/>
            <a:ext cx="27944386" cy="9450137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20032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2pPr>
            <a:lvl3pPr marL="3240065" indent="0">
              <a:buNone/>
              <a:defRPr sz="6379">
                <a:solidFill>
                  <a:schemeClr val="tx1">
                    <a:tint val="75000"/>
                  </a:schemeClr>
                </a:solidFill>
              </a:defRPr>
            </a:lvl3pPr>
            <a:lvl4pPr marL="4860096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28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1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20193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40224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60256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3560-3219-4617-A3FB-8FEA2AE5E600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3509-6318-43EF-B9CA-894FC894E4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61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2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3560-3219-4617-A3FB-8FEA2AE5E600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3509-6318-43EF-B9CA-894FC894E4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91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5"/>
            <a:ext cx="27944386" cy="83501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20032" indent="0">
              <a:buNone/>
              <a:defRPr sz="7087" b="1"/>
            </a:lvl2pPr>
            <a:lvl3pPr marL="3240065" indent="0">
              <a:buNone/>
              <a:defRPr sz="6379" b="1"/>
            </a:lvl3pPr>
            <a:lvl4pPr marL="4860096" indent="0">
              <a:buNone/>
              <a:defRPr sz="5670" b="1"/>
            </a:lvl4pPr>
            <a:lvl5pPr marL="6480128" indent="0">
              <a:buNone/>
              <a:defRPr sz="5670" b="1"/>
            </a:lvl5pPr>
            <a:lvl6pPr marL="8100160" indent="0">
              <a:buNone/>
              <a:defRPr sz="5670" b="1"/>
            </a:lvl6pPr>
            <a:lvl7pPr marL="9720193" indent="0">
              <a:buNone/>
              <a:defRPr sz="5670" b="1"/>
            </a:lvl7pPr>
            <a:lvl8pPr marL="11340224" indent="0">
              <a:buNone/>
              <a:defRPr sz="5670" b="1"/>
            </a:lvl8pPr>
            <a:lvl9pPr marL="12960256" indent="0">
              <a:buNone/>
              <a:defRPr sz="567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3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20032" indent="0">
              <a:buNone/>
              <a:defRPr sz="7087" b="1"/>
            </a:lvl2pPr>
            <a:lvl3pPr marL="3240065" indent="0">
              <a:buNone/>
              <a:defRPr sz="6379" b="1"/>
            </a:lvl3pPr>
            <a:lvl4pPr marL="4860096" indent="0">
              <a:buNone/>
              <a:defRPr sz="5670" b="1"/>
            </a:lvl4pPr>
            <a:lvl5pPr marL="6480128" indent="0">
              <a:buNone/>
              <a:defRPr sz="5670" b="1"/>
            </a:lvl5pPr>
            <a:lvl6pPr marL="8100160" indent="0">
              <a:buNone/>
              <a:defRPr sz="5670" b="1"/>
            </a:lvl6pPr>
            <a:lvl7pPr marL="9720193" indent="0">
              <a:buNone/>
              <a:defRPr sz="5670" b="1"/>
            </a:lvl7pPr>
            <a:lvl8pPr marL="11340224" indent="0">
              <a:buNone/>
              <a:defRPr sz="5670" b="1"/>
            </a:lvl8pPr>
            <a:lvl9pPr marL="12960256" indent="0">
              <a:buNone/>
              <a:defRPr sz="567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3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3560-3219-4617-A3FB-8FEA2AE5E600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3509-6318-43EF-B9CA-894FC894E4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38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3560-3219-4617-A3FB-8FEA2AE5E600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3509-6318-43EF-B9CA-894FC894E4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93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3560-3219-4617-A3FB-8FEA2AE5E600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3509-6318-43EF-B9CA-894FC894E4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87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9"/>
            </a:lvl1pPr>
            <a:lvl2pPr>
              <a:defRPr sz="9922"/>
            </a:lvl2pPr>
            <a:lvl3pPr>
              <a:defRPr sz="8504"/>
            </a:lvl3pPr>
            <a:lvl4pPr>
              <a:defRPr sz="7087"/>
            </a:lvl4pPr>
            <a:lvl5pPr>
              <a:defRPr sz="7087"/>
            </a:lvl5pPr>
            <a:lvl6pPr>
              <a:defRPr sz="7087"/>
            </a:lvl6pPr>
            <a:lvl7pPr>
              <a:defRPr sz="7087"/>
            </a:lvl7pPr>
            <a:lvl8pPr>
              <a:defRPr sz="7087"/>
            </a:lvl8pPr>
            <a:lvl9pPr>
              <a:defRPr sz="708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2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20032" indent="0">
              <a:buNone/>
              <a:defRPr sz="4960"/>
            </a:lvl2pPr>
            <a:lvl3pPr marL="3240065" indent="0">
              <a:buNone/>
              <a:defRPr sz="4252"/>
            </a:lvl3pPr>
            <a:lvl4pPr marL="4860096" indent="0">
              <a:buNone/>
              <a:defRPr sz="3543"/>
            </a:lvl4pPr>
            <a:lvl5pPr marL="6480128" indent="0">
              <a:buNone/>
              <a:defRPr sz="3543"/>
            </a:lvl5pPr>
            <a:lvl6pPr marL="8100160" indent="0">
              <a:buNone/>
              <a:defRPr sz="3543"/>
            </a:lvl6pPr>
            <a:lvl7pPr marL="9720193" indent="0">
              <a:buNone/>
              <a:defRPr sz="3543"/>
            </a:lvl7pPr>
            <a:lvl8pPr marL="11340224" indent="0">
              <a:buNone/>
              <a:defRPr sz="3543"/>
            </a:lvl8pPr>
            <a:lvl9pPr marL="12960256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3560-3219-4617-A3FB-8FEA2AE5E600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3509-6318-43EF-B9CA-894FC894E4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52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9"/>
            </a:lvl1pPr>
            <a:lvl2pPr marL="1620032" indent="0">
              <a:buNone/>
              <a:defRPr sz="9922"/>
            </a:lvl2pPr>
            <a:lvl3pPr marL="3240065" indent="0">
              <a:buNone/>
              <a:defRPr sz="8504"/>
            </a:lvl3pPr>
            <a:lvl4pPr marL="4860096" indent="0">
              <a:buNone/>
              <a:defRPr sz="7087"/>
            </a:lvl4pPr>
            <a:lvl5pPr marL="6480128" indent="0">
              <a:buNone/>
              <a:defRPr sz="7087"/>
            </a:lvl5pPr>
            <a:lvl6pPr marL="8100160" indent="0">
              <a:buNone/>
              <a:defRPr sz="7087"/>
            </a:lvl6pPr>
            <a:lvl7pPr marL="9720193" indent="0">
              <a:buNone/>
              <a:defRPr sz="7087"/>
            </a:lvl7pPr>
            <a:lvl8pPr marL="11340224" indent="0">
              <a:buNone/>
              <a:defRPr sz="7087"/>
            </a:lvl8pPr>
            <a:lvl9pPr marL="12960256" indent="0">
              <a:buNone/>
              <a:defRPr sz="7087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2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20032" indent="0">
              <a:buNone/>
              <a:defRPr sz="4960"/>
            </a:lvl2pPr>
            <a:lvl3pPr marL="3240065" indent="0">
              <a:buNone/>
              <a:defRPr sz="4252"/>
            </a:lvl3pPr>
            <a:lvl4pPr marL="4860096" indent="0">
              <a:buNone/>
              <a:defRPr sz="3543"/>
            </a:lvl4pPr>
            <a:lvl5pPr marL="6480128" indent="0">
              <a:buNone/>
              <a:defRPr sz="3543"/>
            </a:lvl5pPr>
            <a:lvl6pPr marL="8100160" indent="0">
              <a:buNone/>
              <a:defRPr sz="3543"/>
            </a:lvl6pPr>
            <a:lvl7pPr marL="9720193" indent="0">
              <a:buNone/>
              <a:defRPr sz="3543"/>
            </a:lvl7pPr>
            <a:lvl8pPr marL="11340224" indent="0">
              <a:buNone/>
              <a:defRPr sz="3543"/>
            </a:lvl8pPr>
            <a:lvl9pPr marL="12960256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3560-3219-4617-A3FB-8FEA2AE5E600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3509-6318-43EF-B9CA-894FC894E4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37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5"/>
            <a:ext cx="27944386" cy="835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0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A3560-3219-4617-A3FB-8FEA2AE5E600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0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0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3509-6318-43EF-B9CA-894FC894E4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83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40065" rtl="0" eaLnBrk="1" latinLnBrk="0" hangingPunct="1">
        <a:lnSpc>
          <a:spcPct val="90000"/>
        </a:lnSpc>
        <a:spcBef>
          <a:spcPct val="0"/>
        </a:spcBef>
        <a:buNone/>
        <a:defRPr sz="155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016" indent="-810016" algn="l" defTabSz="3240065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2" kern="1200">
          <a:solidFill>
            <a:schemeClr val="tx1"/>
          </a:solidFill>
          <a:latin typeface="+mn-lt"/>
          <a:ea typeface="+mn-ea"/>
          <a:cs typeface="+mn-cs"/>
        </a:defRPr>
      </a:lvl1pPr>
      <a:lvl2pPr marL="2430048" indent="-810016" algn="l" defTabSz="324006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50081" indent="-810016" algn="l" defTabSz="324006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670113" indent="-810016" algn="l" defTabSz="324006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7290144" indent="-810016" algn="l" defTabSz="324006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910176" indent="-810016" algn="l" defTabSz="324006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9" indent="-810016" algn="l" defTabSz="324006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2150241" indent="-810016" algn="l" defTabSz="324006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3770272" indent="-810016" algn="l" defTabSz="324006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065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1pPr>
      <a:lvl2pPr marL="1620032" algn="l" defTabSz="3240065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2pPr>
      <a:lvl3pPr marL="3240065" algn="l" defTabSz="3240065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3pPr>
      <a:lvl4pPr marL="4860096" algn="l" defTabSz="3240065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28" algn="l" defTabSz="3240065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100160" algn="l" defTabSz="3240065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9720193" algn="l" defTabSz="3240065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1340224" algn="l" defTabSz="3240065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2960256" algn="l" defTabSz="3240065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057964" y="5880084"/>
            <a:ext cx="28283360" cy="1754326"/>
          </a:xfrm>
          <a:prstGeom prst="rect">
            <a:avLst/>
          </a:prstGeom>
          <a:noFill/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TÍTULO DEVE ESTAR EM CAIXA ALTA, CENTRALIZADO, EM NEGRITO, E IDÊNTICO AO ARQUIVO SUBMETIDO</a:t>
            </a:r>
            <a:endParaRPr lang="pt-BR" sz="5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10088" y="7741095"/>
            <a:ext cx="30616934" cy="1708160"/>
          </a:xfrm>
          <a:prstGeom prst="rect">
            <a:avLst/>
          </a:prstGeom>
          <a:noFill/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pt-BR" sz="3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Primeiro autor</a:t>
            </a:r>
            <a:r>
              <a:rPr lang="pt-BR" sz="3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Segundo autor</a:t>
            </a:r>
            <a:r>
              <a:rPr lang="pt-BR" sz="3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3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Terceiro autor</a:t>
            </a:r>
            <a:r>
              <a:rPr lang="pt-BR" sz="3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Quarto autor</a:t>
            </a:r>
            <a:r>
              <a:rPr lang="pt-BR" sz="3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Quinto autor, Sexto autor</a:t>
            </a:r>
            <a:r>
              <a:rPr lang="pt-BR" sz="3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t-BR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Primeira Instituição de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Ensino, </a:t>
            </a:r>
            <a:r>
              <a:rPr lang="pt-BR" sz="3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Empresa com vínculo empregatício.</a:t>
            </a: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715097" y="9668659"/>
            <a:ext cx="15524429" cy="980923"/>
            <a:chOff x="1167982" y="12504606"/>
            <a:chExt cx="12222768" cy="980924"/>
          </a:xfrm>
        </p:grpSpPr>
        <p:grpSp>
          <p:nvGrpSpPr>
            <p:cNvPr id="19" name="Grupo 18"/>
            <p:cNvGrpSpPr/>
            <p:nvPr/>
          </p:nvGrpSpPr>
          <p:grpSpPr>
            <a:xfrm>
              <a:off x="1167983" y="13391147"/>
              <a:ext cx="11142064" cy="94383"/>
              <a:chOff x="4392446" y="13228322"/>
              <a:chExt cx="11142064" cy="77905"/>
            </a:xfrm>
          </p:grpSpPr>
          <p:sp>
            <p:nvSpPr>
              <p:cNvPr id="17" name="Triângulo isósceles 16"/>
              <p:cNvSpPr/>
              <p:nvPr/>
            </p:nvSpPr>
            <p:spPr>
              <a:xfrm rot="16200000">
                <a:off x="7139952" y="10480816"/>
                <a:ext cx="77905" cy="5572918"/>
              </a:xfrm>
              <a:prstGeom prst="triangle">
                <a:avLst/>
              </a:prstGeom>
              <a:gradFill flip="none" rotWithShape="1">
                <a:gsLst>
                  <a:gs pos="0">
                    <a:srgbClr val="00B050"/>
                  </a:gs>
                  <a:gs pos="86000">
                    <a:srgbClr val="7ED2EE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4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riângulo isósceles 17"/>
              <p:cNvSpPr/>
              <p:nvPr/>
            </p:nvSpPr>
            <p:spPr>
              <a:xfrm rot="5400000" flipH="1">
                <a:off x="12709098" y="10480816"/>
                <a:ext cx="77905" cy="5572918"/>
              </a:xfrm>
              <a:prstGeom prst="triangle">
                <a:avLst/>
              </a:prstGeom>
              <a:gradFill flip="none" rotWithShape="1">
                <a:gsLst>
                  <a:gs pos="0">
                    <a:srgbClr val="00B050"/>
                  </a:gs>
                  <a:gs pos="86000">
                    <a:srgbClr val="7ED2EE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4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CaixaDeTexto 19"/>
            <p:cNvSpPr txBox="1"/>
            <p:nvPr/>
          </p:nvSpPr>
          <p:spPr>
            <a:xfrm>
              <a:off x="1167982" y="12504606"/>
              <a:ext cx="1222276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INTRODUÇÃO</a:t>
              </a: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16618991" y="34304168"/>
            <a:ext cx="14764311" cy="816631"/>
            <a:chOff x="1167982" y="12668898"/>
            <a:chExt cx="11142065" cy="816632"/>
          </a:xfrm>
        </p:grpSpPr>
        <p:grpSp>
          <p:nvGrpSpPr>
            <p:cNvPr id="46" name="Grupo 45"/>
            <p:cNvGrpSpPr/>
            <p:nvPr/>
          </p:nvGrpSpPr>
          <p:grpSpPr>
            <a:xfrm>
              <a:off x="1167983" y="13391147"/>
              <a:ext cx="11142064" cy="94383"/>
              <a:chOff x="4392446" y="13228322"/>
              <a:chExt cx="11142064" cy="77905"/>
            </a:xfrm>
          </p:grpSpPr>
          <p:sp>
            <p:nvSpPr>
              <p:cNvPr id="48" name="Triângulo isósceles 47"/>
              <p:cNvSpPr/>
              <p:nvPr/>
            </p:nvSpPr>
            <p:spPr>
              <a:xfrm rot="16200000">
                <a:off x="7139952" y="10480816"/>
                <a:ext cx="77905" cy="5572918"/>
              </a:xfrm>
              <a:prstGeom prst="triangle">
                <a:avLst/>
              </a:prstGeom>
              <a:gradFill flip="none" rotWithShape="1">
                <a:gsLst>
                  <a:gs pos="0">
                    <a:srgbClr val="00B050"/>
                  </a:gs>
                  <a:gs pos="86000">
                    <a:srgbClr val="7ED2EE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Triângulo isósceles 48"/>
              <p:cNvSpPr/>
              <p:nvPr/>
            </p:nvSpPr>
            <p:spPr>
              <a:xfrm rot="5400000" flipH="1">
                <a:off x="12709098" y="10480816"/>
                <a:ext cx="77905" cy="5572918"/>
              </a:xfrm>
              <a:prstGeom prst="triangle">
                <a:avLst/>
              </a:prstGeom>
              <a:gradFill flip="none" rotWithShape="1">
                <a:gsLst>
                  <a:gs pos="0">
                    <a:srgbClr val="00B050"/>
                  </a:gs>
                  <a:gs pos="86000">
                    <a:srgbClr val="7ED2EE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7" name="CaixaDeTexto 46"/>
            <p:cNvSpPr txBox="1"/>
            <p:nvPr/>
          </p:nvSpPr>
          <p:spPr>
            <a:xfrm>
              <a:off x="1167982" y="12668898"/>
              <a:ext cx="11142065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CONCLUSÃO</a:t>
              </a:r>
            </a:p>
          </p:txBody>
        </p:sp>
      </p:grpSp>
      <p:sp>
        <p:nvSpPr>
          <p:cNvPr id="9" name="Retângulo 8"/>
          <p:cNvSpPr/>
          <p:nvPr/>
        </p:nvSpPr>
        <p:spPr>
          <a:xfrm>
            <a:off x="579104" y="10672482"/>
            <a:ext cx="15331816" cy="350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791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introdução deve ser escrita na Fonte Arial, sugestão de tamanho 40, deve ser sucinto e pode utilizar recursos de imagens desde que os direitos autorais sejam preservados.</a:t>
            </a:r>
          </a:p>
          <a:p>
            <a:pPr indent="107791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Não existe a necessidade da presença de todo o conteúdo submetido, desde que existam elementos para serem avaliados.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975856" y="25397737"/>
            <a:ext cx="6633455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Google Imagens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22276" y="15658065"/>
            <a:ext cx="15719343" cy="202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7913" algn="just">
              <a:lnSpc>
                <a:spcPct val="120000"/>
              </a:lnSpc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Deve haver pelo menos um objetivo principal, considerando a síntese do que foi proposto para que o trabalho seja relevante e tenha sido aprovado.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04457" y="27791588"/>
            <a:ext cx="15639033" cy="417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58863" algn="just">
              <a:lnSpc>
                <a:spcPct val="120000"/>
              </a:lnSpc>
              <a:spcBef>
                <a:spcPts val="600"/>
              </a:spcBef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Devem apresentar esquemas ou organogramas que auxiliem a explicação no momento da avaliação presencial.</a:t>
            </a:r>
          </a:p>
          <a:p>
            <a:pPr indent="1058863" algn="just">
              <a:lnSpc>
                <a:spcPct val="120000"/>
              </a:lnSpc>
              <a:spcBef>
                <a:spcPts val="600"/>
              </a:spcBef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Abaixo, segue o exemplo autorizado pelo autor principal, demonstrando como pode ser realizado. Essa sugestão cabe para todos os itens propostos no banner.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81063" algn="just">
              <a:lnSpc>
                <a:spcPct val="120000"/>
              </a:lnSpc>
              <a:spcBef>
                <a:spcPts val="600"/>
              </a:spcBef>
            </a:pP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6514076" y="35554503"/>
            <a:ext cx="15300102" cy="4684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7913" algn="just">
              <a:lnSpc>
                <a:spcPct val="120000"/>
              </a:lnSpc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Diante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do presente estudo concluiu-se que somente os extratos das flores da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Tabebuia serratifolia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podem ser classificados como amostras ativas ou tóxicas. 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77913" algn="just">
              <a:lnSpc>
                <a:spcPct val="120000"/>
              </a:lnSpc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 diferenças significativas sugerem a utilização de uma proporção 20% menor para o Bacuri e redução de 95% da concentração inicial para as demais espécies estudadas, especialmente para aquela que se mostrou ativa.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2416643" y="17831796"/>
            <a:ext cx="12121335" cy="7600174"/>
            <a:chOff x="1256883" y="14904598"/>
            <a:chExt cx="14960133" cy="9517298"/>
          </a:xfrm>
        </p:grpSpPr>
        <p:pic>
          <p:nvPicPr>
            <p:cNvPr id="1027" name="Picture 3" descr="C:\Users\cliente\Desktop\Ceiba specios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883" y="14904598"/>
              <a:ext cx="7768641" cy="5168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cliente\Desktop\Platonia insigni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162" y="14907980"/>
              <a:ext cx="7225854" cy="9513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cliente\Desktop\Tabebuia serratifolia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883" y="20073333"/>
              <a:ext cx="7734279" cy="4348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Agrupar 66"/>
          <p:cNvGrpSpPr/>
          <p:nvPr/>
        </p:nvGrpSpPr>
        <p:grpSpPr>
          <a:xfrm>
            <a:off x="5023300" y="31609884"/>
            <a:ext cx="6908022" cy="4642111"/>
            <a:chOff x="3346321" y="35406875"/>
            <a:chExt cx="6908022" cy="4642111"/>
          </a:xfrm>
        </p:grpSpPr>
        <p:pic>
          <p:nvPicPr>
            <p:cNvPr id="68" name="Imagem 67"/>
            <p:cNvPicPr>
              <a:picLocks noChangeAspect="1"/>
            </p:cNvPicPr>
            <p:nvPr/>
          </p:nvPicPr>
          <p:blipFill rotWithShape="1">
            <a:blip r:embed="rId5"/>
            <a:srcRect r="16259"/>
            <a:stretch/>
          </p:blipFill>
          <p:spPr>
            <a:xfrm>
              <a:off x="3346321" y="36453753"/>
              <a:ext cx="6908022" cy="3595233"/>
            </a:xfrm>
            <a:prstGeom prst="rect">
              <a:avLst/>
            </a:prstGeom>
          </p:spPr>
        </p:pic>
        <p:sp>
          <p:nvSpPr>
            <p:cNvPr id="69" name="CaixaDeTexto 68"/>
            <p:cNvSpPr txBox="1"/>
            <p:nvPr/>
          </p:nvSpPr>
          <p:spPr>
            <a:xfrm>
              <a:off x="3602450" y="35917691"/>
              <a:ext cx="700555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pt-BR" sz="3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CaixaDeTexto 69"/>
            <p:cNvSpPr txBox="1"/>
            <p:nvPr/>
          </p:nvSpPr>
          <p:spPr>
            <a:xfrm>
              <a:off x="4843424" y="35906666"/>
              <a:ext cx="1022922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1:2</a:t>
              </a:r>
              <a:endParaRPr lang="pt-BR" sz="3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CaixaDeTexto 73"/>
            <p:cNvSpPr txBox="1"/>
            <p:nvPr/>
          </p:nvSpPr>
          <p:spPr>
            <a:xfrm>
              <a:off x="6255040" y="35908291"/>
              <a:ext cx="1022922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1:5</a:t>
              </a:r>
              <a:endParaRPr lang="pt-BR" sz="3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7681064" y="35897406"/>
              <a:ext cx="1022922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1:10</a:t>
              </a:r>
              <a:endParaRPr lang="pt-BR" sz="3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CaixaDeTexto 75"/>
            <p:cNvSpPr txBox="1"/>
            <p:nvPr/>
          </p:nvSpPr>
          <p:spPr>
            <a:xfrm>
              <a:off x="9041775" y="35919178"/>
              <a:ext cx="1022922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1:20</a:t>
              </a:r>
              <a:endParaRPr lang="pt-BR" sz="3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Seta em Curva para Baixo 76"/>
            <p:cNvSpPr/>
            <p:nvPr/>
          </p:nvSpPr>
          <p:spPr>
            <a:xfrm>
              <a:off x="3899924" y="35418050"/>
              <a:ext cx="1378717" cy="477679"/>
            </a:xfrm>
            <a:prstGeom prst="curvedDownArrow">
              <a:avLst>
                <a:gd name="adj1" fmla="val 21040"/>
                <a:gd name="adj2" fmla="val 65463"/>
                <a:gd name="adj3" fmla="val 352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>
                <a:solidFill>
                  <a:schemeClr val="tx1"/>
                </a:solidFill>
              </a:endParaRPr>
            </a:p>
          </p:txBody>
        </p:sp>
        <p:sp>
          <p:nvSpPr>
            <p:cNvPr id="78" name="Seta em Curva para Baixo 77"/>
            <p:cNvSpPr/>
            <p:nvPr/>
          </p:nvSpPr>
          <p:spPr>
            <a:xfrm>
              <a:off x="5326330" y="35410097"/>
              <a:ext cx="1378717" cy="477679"/>
            </a:xfrm>
            <a:prstGeom prst="curvedDownArrow">
              <a:avLst>
                <a:gd name="adj1" fmla="val 21040"/>
                <a:gd name="adj2" fmla="val 65463"/>
                <a:gd name="adj3" fmla="val 352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>
                <a:solidFill>
                  <a:schemeClr val="tx1"/>
                </a:solidFill>
              </a:endParaRPr>
            </a:p>
          </p:txBody>
        </p:sp>
        <p:sp>
          <p:nvSpPr>
            <p:cNvPr id="79" name="Seta em Curva para Baixo 78"/>
            <p:cNvSpPr/>
            <p:nvPr/>
          </p:nvSpPr>
          <p:spPr>
            <a:xfrm>
              <a:off x="6763323" y="35418143"/>
              <a:ext cx="1378717" cy="477679"/>
            </a:xfrm>
            <a:prstGeom prst="curvedDownArrow">
              <a:avLst>
                <a:gd name="adj1" fmla="val 21040"/>
                <a:gd name="adj2" fmla="val 65463"/>
                <a:gd name="adj3" fmla="val 352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>
                <a:solidFill>
                  <a:schemeClr val="tx1"/>
                </a:solidFill>
              </a:endParaRPr>
            </a:p>
          </p:txBody>
        </p:sp>
        <p:sp>
          <p:nvSpPr>
            <p:cNvPr id="80" name="Seta em Curva para Baixo 79"/>
            <p:cNvSpPr/>
            <p:nvPr/>
          </p:nvSpPr>
          <p:spPr>
            <a:xfrm>
              <a:off x="8244702" y="35406875"/>
              <a:ext cx="1378717" cy="477679"/>
            </a:xfrm>
            <a:prstGeom prst="curvedDownArrow">
              <a:avLst>
                <a:gd name="adj1" fmla="val 21040"/>
                <a:gd name="adj2" fmla="val 65463"/>
                <a:gd name="adj3" fmla="val 352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upo 61"/>
          <p:cNvGrpSpPr/>
          <p:nvPr/>
        </p:nvGrpSpPr>
        <p:grpSpPr>
          <a:xfrm>
            <a:off x="327239" y="14597797"/>
            <a:ext cx="15649277" cy="947399"/>
            <a:chOff x="1167983" y="12538068"/>
            <a:chExt cx="11629294" cy="947400"/>
          </a:xfrm>
        </p:grpSpPr>
        <p:grpSp>
          <p:nvGrpSpPr>
            <p:cNvPr id="83" name="Grupo 62"/>
            <p:cNvGrpSpPr/>
            <p:nvPr/>
          </p:nvGrpSpPr>
          <p:grpSpPr>
            <a:xfrm>
              <a:off x="1167983" y="13391083"/>
              <a:ext cx="11142064" cy="94385"/>
              <a:chOff x="4392446" y="13228328"/>
              <a:chExt cx="11142064" cy="77907"/>
            </a:xfrm>
          </p:grpSpPr>
          <p:sp>
            <p:nvSpPr>
              <p:cNvPr id="85" name="Triângulo isósceles 84"/>
              <p:cNvSpPr/>
              <p:nvPr/>
            </p:nvSpPr>
            <p:spPr>
              <a:xfrm rot="16200000">
                <a:off x="7139952" y="10480824"/>
                <a:ext cx="77905" cy="5572918"/>
              </a:xfrm>
              <a:prstGeom prst="triangle">
                <a:avLst/>
              </a:prstGeom>
              <a:gradFill flip="none" rotWithShape="1">
                <a:gsLst>
                  <a:gs pos="0">
                    <a:srgbClr val="00B050"/>
                  </a:gs>
                  <a:gs pos="86000">
                    <a:srgbClr val="7ED2EE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6" name="Triângulo isósceles 85"/>
              <p:cNvSpPr/>
              <p:nvPr/>
            </p:nvSpPr>
            <p:spPr>
              <a:xfrm rot="5400000" flipH="1">
                <a:off x="12709098" y="10480822"/>
                <a:ext cx="77905" cy="5572918"/>
              </a:xfrm>
              <a:prstGeom prst="triangle">
                <a:avLst/>
              </a:prstGeom>
              <a:gradFill flip="none" rotWithShape="1">
                <a:gsLst>
                  <a:gs pos="0">
                    <a:srgbClr val="00B050"/>
                  </a:gs>
                  <a:gs pos="86000">
                    <a:srgbClr val="7ED2EE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4" name="CaixaDeTexto 83"/>
            <p:cNvSpPr txBox="1"/>
            <p:nvPr/>
          </p:nvSpPr>
          <p:spPr>
            <a:xfrm>
              <a:off x="1321005" y="12538068"/>
              <a:ext cx="11476272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OBJETIVO</a:t>
              </a:r>
              <a:endParaRPr lang="pt-BR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6260171" y="10438677"/>
            <a:ext cx="15481952" cy="10003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7913" algn="just">
              <a:lnSpc>
                <a:spcPct val="120000"/>
              </a:lnSpc>
            </a:pP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77913" algn="just">
              <a:lnSpc>
                <a:spcPct val="120000"/>
              </a:lnSpc>
            </a:pP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77913" algn="just">
              <a:lnSpc>
                <a:spcPct val="120000"/>
              </a:lnSpc>
            </a:pP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77913" algn="just">
              <a:lnSpc>
                <a:spcPct val="120000"/>
              </a:lnSpc>
            </a:pP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77913" algn="just">
              <a:lnSpc>
                <a:spcPct val="120000"/>
              </a:lnSpc>
            </a:pP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77913" algn="just">
              <a:lnSpc>
                <a:spcPct val="120000"/>
              </a:lnSpc>
            </a:pP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77913" algn="just">
              <a:lnSpc>
                <a:spcPct val="120000"/>
              </a:lnSpc>
            </a:pP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77913" algn="just">
              <a:lnSpc>
                <a:spcPct val="120000"/>
              </a:lnSpc>
            </a:pP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77913" algn="just">
              <a:lnSpc>
                <a:spcPct val="120000"/>
              </a:lnSpc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Não existem dados na literatura científica sobre a DL50 para extratos de alguma parte vegetal das espécies das plantas estudadas. Há registros apenas da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toxicidade de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soluções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metanólicos das cascas de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Tabebuia incana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(DL50=218)</a:t>
            </a:r>
          </a:p>
          <a:p>
            <a:pPr indent="1077913" algn="just">
              <a:lnSpc>
                <a:spcPct val="120000"/>
              </a:lnSpc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variações foram significativas (p&lt;0,0001) para todas as espécies, sendo que, para a Paineira e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para o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Ipê amarelo, apenas a maior diluição não foi significativa e para o bacurizeiro as três últimas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diluições.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" name="Grupo 34"/>
          <p:cNvGrpSpPr/>
          <p:nvPr/>
        </p:nvGrpSpPr>
        <p:grpSpPr>
          <a:xfrm>
            <a:off x="484552" y="26529115"/>
            <a:ext cx="15581108" cy="1009136"/>
            <a:chOff x="716540" y="12476393"/>
            <a:chExt cx="11758471" cy="1009137"/>
          </a:xfrm>
        </p:grpSpPr>
        <p:grpSp>
          <p:nvGrpSpPr>
            <p:cNvPr id="94" name="Grupo 35"/>
            <p:cNvGrpSpPr/>
            <p:nvPr/>
          </p:nvGrpSpPr>
          <p:grpSpPr>
            <a:xfrm>
              <a:off x="1167983" y="13391147"/>
              <a:ext cx="11142064" cy="94383"/>
              <a:chOff x="4392446" y="13228322"/>
              <a:chExt cx="11142064" cy="77905"/>
            </a:xfrm>
          </p:grpSpPr>
          <p:sp>
            <p:nvSpPr>
              <p:cNvPr id="96" name="Triângulo isósceles 95"/>
              <p:cNvSpPr/>
              <p:nvPr/>
            </p:nvSpPr>
            <p:spPr>
              <a:xfrm rot="16200000">
                <a:off x="7139952" y="10480816"/>
                <a:ext cx="77905" cy="5572918"/>
              </a:xfrm>
              <a:prstGeom prst="triangle">
                <a:avLst/>
              </a:prstGeom>
              <a:gradFill flip="none" rotWithShape="1">
                <a:gsLst>
                  <a:gs pos="0">
                    <a:srgbClr val="00B050"/>
                  </a:gs>
                  <a:gs pos="86000">
                    <a:srgbClr val="7ED2EE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7" name="Triângulo isósceles 96"/>
              <p:cNvSpPr/>
              <p:nvPr/>
            </p:nvSpPr>
            <p:spPr>
              <a:xfrm rot="5400000" flipH="1">
                <a:off x="12709098" y="10480816"/>
                <a:ext cx="77905" cy="5572918"/>
              </a:xfrm>
              <a:prstGeom prst="triangle">
                <a:avLst/>
              </a:prstGeom>
              <a:gradFill flip="none" rotWithShape="1">
                <a:gsLst>
                  <a:gs pos="0">
                    <a:srgbClr val="00B050"/>
                  </a:gs>
                  <a:gs pos="86000">
                    <a:srgbClr val="7ED2EE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5" name="CaixaDeTexto 94"/>
            <p:cNvSpPr txBox="1"/>
            <p:nvPr/>
          </p:nvSpPr>
          <p:spPr>
            <a:xfrm>
              <a:off x="716540" y="12476393"/>
              <a:ext cx="11758471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MATERIAIS E MÉTODOS</a:t>
              </a:r>
              <a:endParaRPr lang="pt-BR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8" name="Retângulo 97"/>
          <p:cNvSpPr/>
          <p:nvPr/>
        </p:nvSpPr>
        <p:spPr>
          <a:xfrm>
            <a:off x="606513" y="37288525"/>
            <a:ext cx="15698676" cy="335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7913" algn="just">
              <a:lnSpc>
                <a:spcPct val="120000"/>
              </a:lnSpc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pt-BR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foi determinada graficamente pelo ajuste linear da equação da reta, a partir da relação percentual da mortalidade em função do logaritmo das concentrações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 análise da variância foi realizada seguida pelo teste de Dunnet para múltiplas comparações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dos extratos e das diluições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em relação ao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controle.</a:t>
            </a:r>
          </a:p>
        </p:txBody>
      </p:sp>
      <p:grpSp>
        <p:nvGrpSpPr>
          <p:cNvPr id="30" name="Agrupar 29"/>
          <p:cNvGrpSpPr/>
          <p:nvPr/>
        </p:nvGrpSpPr>
        <p:grpSpPr>
          <a:xfrm>
            <a:off x="15883712" y="20601272"/>
            <a:ext cx="16228793" cy="11871955"/>
            <a:chOff x="15998839" y="15330924"/>
            <a:chExt cx="16228793" cy="11871955"/>
          </a:xfrm>
        </p:grpSpPr>
        <p:pic>
          <p:nvPicPr>
            <p:cNvPr id="71" name="Imagem 7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5998839" y="15330924"/>
              <a:ext cx="8527383" cy="6116554"/>
            </a:xfrm>
            <a:prstGeom prst="rect">
              <a:avLst/>
            </a:prstGeom>
          </p:spPr>
        </p:pic>
        <p:pic>
          <p:nvPicPr>
            <p:cNvPr id="72" name="Imagem 7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4245018" y="15520198"/>
              <a:ext cx="7982614" cy="5763995"/>
            </a:xfrm>
            <a:prstGeom prst="rect">
              <a:avLst/>
            </a:prstGeom>
          </p:spPr>
        </p:pic>
        <p:pic>
          <p:nvPicPr>
            <p:cNvPr id="73" name="Imagem 72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741599" y="21284192"/>
              <a:ext cx="8367104" cy="5918687"/>
            </a:xfrm>
            <a:prstGeom prst="rect">
              <a:avLst/>
            </a:prstGeom>
          </p:spPr>
        </p:pic>
      </p:grpSp>
      <p:pic>
        <p:nvPicPr>
          <p:cNvPr id="50" name="Imagem 4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00944" y="10850309"/>
            <a:ext cx="11203767" cy="4017287"/>
          </a:xfrm>
          <a:prstGeom prst="rect">
            <a:avLst/>
          </a:prstGeom>
        </p:spPr>
      </p:pic>
      <p:grpSp>
        <p:nvGrpSpPr>
          <p:cNvPr id="51" name="Agrupar 50"/>
          <p:cNvGrpSpPr/>
          <p:nvPr/>
        </p:nvGrpSpPr>
        <p:grpSpPr>
          <a:xfrm>
            <a:off x="16239526" y="9625103"/>
            <a:ext cx="15523242" cy="1049089"/>
            <a:chOff x="16461074" y="10614789"/>
            <a:chExt cx="15523242" cy="1049089"/>
          </a:xfrm>
        </p:grpSpPr>
        <p:sp>
          <p:nvSpPr>
            <p:cNvPr id="90" name="CaixaDeTexto 89"/>
            <p:cNvSpPr txBox="1"/>
            <p:nvPr/>
          </p:nvSpPr>
          <p:spPr>
            <a:xfrm>
              <a:off x="16461074" y="10614789"/>
              <a:ext cx="155232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RESULTADOS E DISCUSSÃO</a:t>
              </a:r>
            </a:p>
          </p:txBody>
        </p:sp>
        <p:sp>
          <p:nvSpPr>
            <p:cNvPr id="99" name="Triângulo isósceles 98"/>
            <p:cNvSpPr/>
            <p:nvPr/>
          </p:nvSpPr>
          <p:spPr>
            <a:xfrm rot="16200000">
              <a:off x="20224954" y="8077539"/>
              <a:ext cx="94383" cy="7078296"/>
            </a:xfrm>
            <a:prstGeom prst="triangle">
              <a:avLst/>
            </a:prstGeom>
            <a:gradFill flip="none" rotWithShape="1">
              <a:gsLst>
                <a:gs pos="0">
                  <a:srgbClr val="00B050"/>
                </a:gs>
                <a:gs pos="86000">
                  <a:srgbClr val="7ED2EE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riângulo isósceles 99"/>
            <p:cNvSpPr/>
            <p:nvPr/>
          </p:nvSpPr>
          <p:spPr>
            <a:xfrm rot="5400000" flipH="1">
              <a:off x="27298459" y="8077539"/>
              <a:ext cx="94383" cy="7078296"/>
            </a:xfrm>
            <a:prstGeom prst="triangle">
              <a:avLst/>
            </a:prstGeom>
            <a:gradFill flip="none" rotWithShape="1">
              <a:gsLst>
                <a:gs pos="0">
                  <a:srgbClr val="00B050"/>
                </a:gs>
                <a:gs pos="86000">
                  <a:srgbClr val="7ED2EE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CaixaDeTexto 55"/>
          <p:cNvSpPr txBox="1"/>
          <p:nvPr/>
        </p:nvSpPr>
        <p:spPr>
          <a:xfrm>
            <a:off x="17477965" y="21180130"/>
            <a:ext cx="306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Ceiba speciosa</a:t>
            </a:r>
            <a:endParaRPr lang="pt-B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25701821" y="21180130"/>
            <a:ext cx="306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Platonia insignis</a:t>
            </a:r>
            <a:endParaRPr lang="pt-B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CaixaDeTexto 103"/>
          <p:cNvSpPr txBox="1"/>
          <p:nvPr/>
        </p:nvSpPr>
        <p:spPr>
          <a:xfrm>
            <a:off x="21341650" y="26884987"/>
            <a:ext cx="3515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Tabebuia serratifolia</a:t>
            </a:r>
            <a:endParaRPr lang="pt-B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2"/>
            <a:ext cx="32399288" cy="5399881"/>
          </a:xfrm>
          <a:prstGeom prst="rect">
            <a:avLst/>
          </a:prstGeom>
        </p:spPr>
      </p:pic>
      <p:sp>
        <p:nvSpPr>
          <p:cNvPr id="81" name="Retângulo 80"/>
          <p:cNvSpPr/>
          <p:nvPr/>
        </p:nvSpPr>
        <p:spPr>
          <a:xfrm>
            <a:off x="8838011" y="36332237"/>
            <a:ext cx="6633455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próprios autores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upo 44"/>
          <p:cNvGrpSpPr/>
          <p:nvPr/>
        </p:nvGrpSpPr>
        <p:grpSpPr>
          <a:xfrm>
            <a:off x="8817488" y="40720206"/>
            <a:ext cx="14764311" cy="914602"/>
            <a:chOff x="1167982" y="12570927"/>
            <a:chExt cx="11142065" cy="914603"/>
          </a:xfrm>
        </p:grpSpPr>
        <p:grpSp>
          <p:nvGrpSpPr>
            <p:cNvPr id="62" name="Grupo 45"/>
            <p:cNvGrpSpPr/>
            <p:nvPr/>
          </p:nvGrpSpPr>
          <p:grpSpPr>
            <a:xfrm>
              <a:off x="1167983" y="13391147"/>
              <a:ext cx="11142064" cy="94383"/>
              <a:chOff x="4392446" y="13228322"/>
              <a:chExt cx="11142064" cy="77905"/>
            </a:xfrm>
          </p:grpSpPr>
          <p:sp>
            <p:nvSpPr>
              <p:cNvPr id="64" name="Triângulo isósceles 63"/>
              <p:cNvSpPr/>
              <p:nvPr/>
            </p:nvSpPr>
            <p:spPr>
              <a:xfrm rot="16200000">
                <a:off x="7139952" y="10480816"/>
                <a:ext cx="77905" cy="5572918"/>
              </a:xfrm>
              <a:prstGeom prst="triangle">
                <a:avLst/>
              </a:prstGeom>
              <a:gradFill flip="none" rotWithShape="1">
                <a:gsLst>
                  <a:gs pos="0">
                    <a:srgbClr val="00B050"/>
                  </a:gs>
                  <a:gs pos="86000">
                    <a:srgbClr val="7ED2EE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" name="Triângulo isósceles 64"/>
              <p:cNvSpPr/>
              <p:nvPr/>
            </p:nvSpPr>
            <p:spPr>
              <a:xfrm rot="5400000" flipH="1">
                <a:off x="12709098" y="10480816"/>
                <a:ext cx="77905" cy="5572918"/>
              </a:xfrm>
              <a:prstGeom prst="triangle">
                <a:avLst/>
              </a:prstGeom>
              <a:gradFill flip="none" rotWithShape="1">
                <a:gsLst>
                  <a:gs pos="0">
                    <a:srgbClr val="00B050"/>
                  </a:gs>
                  <a:gs pos="86000">
                    <a:srgbClr val="7ED2EE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3" name="CaixaDeTexto 62"/>
            <p:cNvSpPr txBox="1"/>
            <p:nvPr/>
          </p:nvSpPr>
          <p:spPr>
            <a:xfrm>
              <a:off x="1167982" y="12570927"/>
              <a:ext cx="11142065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REFERÊNCIAS BIBLIOGRÁFICAS</a:t>
              </a:r>
              <a:endParaRPr lang="pt-BR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484552" y="41671053"/>
            <a:ext cx="3191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Podem ser listadas apenas as referências utilizadas no Banner, ocupando uma ou duas colunas, independentemente do tamanho da fonte a ser empregada.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48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447</TotalTime>
  <Words>412</Words>
  <Application>Microsoft Office PowerPoint</Application>
  <PresentationFormat>Personalizar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Mauro Paloschi</dc:creator>
  <cp:lastModifiedBy>ADM</cp:lastModifiedBy>
  <cp:revision>33</cp:revision>
  <dcterms:created xsi:type="dcterms:W3CDTF">2016-04-18T00:24:11Z</dcterms:created>
  <dcterms:modified xsi:type="dcterms:W3CDTF">2023-03-23T19:09:03Z</dcterms:modified>
</cp:coreProperties>
</file>