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623888" indent="-166688" algn="l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249363" indent="-334963" algn="l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874838" indent="-503238" algn="l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500313" indent="-671513" algn="l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644"/>
    <a:srgbClr val="D5BE67"/>
    <a:srgbClr val="3A4E8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B344D84-9AFB-497E-A393-DC336BA19D2E}" styleName="Estilo Médio 3 - Ênfas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20" d="100"/>
          <a:sy n="20" d="100"/>
        </p:scale>
        <p:origin x="1710" y="12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29518" y="13421784"/>
            <a:ext cx="27545016" cy="9260416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1282" y="24483484"/>
            <a:ext cx="22681487" cy="11040533"/>
          </a:xfrm>
        </p:spPr>
        <p:txBody>
          <a:bodyPr/>
          <a:lstStyle>
            <a:lvl1pPr marL="0" indent="0" algn="ctr">
              <a:buNone/>
              <a:defRPr/>
            </a:lvl1pPr>
            <a:lvl2pPr marL="625175" indent="0" algn="ctr">
              <a:buNone/>
              <a:defRPr/>
            </a:lvl2pPr>
            <a:lvl3pPr marL="1250351" indent="0" algn="ctr">
              <a:buNone/>
              <a:defRPr/>
            </a:lvl3pPr>
            <a:lvl4pPr marL="1875526" indent="0" algn="ctr">
              <a:buNone/>
              <a:defRPr/>
            </a:lvl4pPr>
            <a:lvl5pPr marL="2500701" indent="0" algn="ctr">
              <a:buNone/>
              <a:defRPr/>
            </a:lvl5pPr>
            <a:lvl6pPr marL="3125876" indent="0" algn="ctr">
              <a:buNone/>
              <a:defRPr/>
            </a:lvl6pPr>
            <a:lvl7pPr marL="3751052" indent="0" algn="ctr">
              <a:buNone/>
              <a:defRPr/>
            </a:lvl7pPr>
            <a:lvl8pPr marL="4376227" indent="0" algn="ctr">
              <a:buNone/>
              <a:defRPr/>
            </a:lvl8pPr>
            <a:lvl9pPr marL="5001402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5AAFA-45FD-4A45-8069-4F01BE5AEDD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A462C-F3D4-4519-A0C2-3C073F4CFA8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825" y="1731433"/>
            <a:ext cx="7290799" cy="36863867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428" y="1731433"/>
            <a:ext cx="21656639" cy="36863867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15D00-5439-4B0E-B340-4CA36998470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15079-F2C9-4B26-92FF-531ACAFF39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871" y="27764318"/>
            <a:ext cx="27542768" cy="8580967"/>
          </a:xfrm>
        </p:spPr>
        <p:txBody>
          <a:bodyPr anchor="t"/>
          <a:lstStyle>
            <a:lvl1pPr algn="l">
              <a:defRPr sz="55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871" y="18311285"/>
            <a:ext cx="27542768" cy="9453033"/>
          </a:xfrm>
        </p:spPr>
        <p:txBody>
          <a:bodyPr anchor="b"/>
          <a:lstStyle>
            <a:lvl1pPr marL="0" indent="0">
              <a:buNone/>
              <a:defRPr sz="2700"/>
            </a:lvl1pPr>
            <a:lvl2pPr marL="625175" indent="0">
              <a:buNone/>
              <a:defRPr sz="2500"/>
            </a:lvl2pPr>
            <a:lvl3pPr marL="1250351" indent="0">
              <a:buNone/>
              <a:defRPr sz="2200"/>
            </a:lvl3pPr>
            <a:lvl4pPr marL="1875526" indent="0">
              <a:buNone/>
              <a:defRPr sz="1900"/>
            </a:lvl4pPr>
            <a:lvl5pPr marL="2500701" indent="0">
              <a:buNone/>
              <a:defRPr sz="1900"/>
            </a:lvl5pPr>
            <a:lvl6pPr marL="3125876" indent="0">
              <a:buNone/>
              <a:defRPr sz="1900"/>
            </a:lvl6pPr>
            <a:lvl7pPr marL="3751052" indent="0">
              <a:buNone/>
              <a:defRPr sz="1900"/>
            </a:lvl7pPr>
            <a:lvl8pPr marL="4376227" indent="0">
              <a:buNone/>
              <a:defRPr sz="1900"/>
            </a:lvl8pPr>
            <a:lvl9pPr marL="5001402" indent="0">
              <a:buNone/>
              <a:defRPr sz="1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4D54F-BE2B-4C78-9F66-133D559C00B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428" y="10081684"/>
            <a:ext cx="14473719" cy="28513616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7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309904" y="10081684"/>
            <a:ext cx="14473719" cy="28513616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7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88F0F-2E3D-4A1F-BFE4-51D0CB157A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428" y="1729318"/>
            <a:ext cx="29163196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429" y="9671051"/>
            <a:ext cx="14316396" cy="4030133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25175" indent="0">
              <a:buNone/>
              <a:defRPr sz="2700" b="1"/>
            </a:lvl2pPr>
            <a:lvl3pPr marL="1250351" indent="0">
              <a:buNone/>
              <a:defRPr sz="2500" b="1"/>
            </a:lvl3pPr>
            <a:lvl4pPr marL="1875526" indent="0">
              <a:buNone/>
              <a:defRPr sz="2200" b="1"/>
            </a:lvl4pPr>
            <a:lvl5pPr marL="2500701" indent="0">
              <a:buNone/>
              <a:defRPr sz="2200" b="1"/>
            </a:lvl5pPr>
            <a:lvl6pPr marL="3125876" indent="0">
              <a:buNone/>
              <a:defRPr sz="2200" b="1"/>
            </a:lvl6pPr>
            <a:lvl7pPr marL="3751052" indent="0">
              <a:buNone/>
              <a:defRPr sz="2200" b="1"/>
            </a:lvl7pPr>
            <a:lvl8pPr marL="4376227" indent="0">
              <a:buNone/>
              <a:defRPr sz="2200" b="1"/>
            </a:lvl8pPr>
            <a:lvl9pPr marL="5001402" indent="0">
              <a:buNone/>
              <a:defRPr sz="22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429" y="13701185"/>
            <a:ext cx="14316396" cy="24894116"/>
          </a:xfrm>
        </p:spPr>
        <p:txBody>
          <a:bodyPr/>
          <a:lstStyle>
            <a:lvl1pPr>
              <a:defRPr sz="3300"/>
            </a:lvl1pPr>
            <a:lvl2pPr>
              <a:defRPr sz="27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484" y="9671051"/>
            <a:ext cx="14323139" cy="4030133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25175" indent="0">
              <a:buNone/>
              <a:defRPr sz="2700" b="1"/>
            </a:lvl2pPr>
            <a:lvl3pPr marL="1250351" indent="0">
              <a:buNone/>
              <a:defRPr sz="2500" b="1"/>
            </a:lvl3pPr>
            <a:lvl4pPr marL="1875526" indent="0">
              <a:buNone/>
              <a:defRPr sz="2200" b="1"/>
            </a:lvl4pPr>
            <a:lvl5pPr marL="2500701" indent="0">
              <a:buNone/>
              <a:defRPr sz="2200" b="1"/>
            </a:lvl5pPr>
            <a:lvl6pPr marL="3125876" indent="0">
              <a:buNone/>
              <a:defRPr sz="2200" b="1"/>
            </a:lvl6pPr>
            <a:lvl7pPr marL="3751052" indent="0">
              <a:buNone/>
              <a:defRPr sz="2200" b="1"/>
            </a:lvl7pPr>
            <a:lvl8pPr marL="4376227" indent="0">
              <a:buNone/>
              <a:defRPr sz="2200" b="1"/>
            </a:lvl8pPr>
            <a:lvl9pPr marL="5001402" indent="0">
              <a:buNone/>
              <a:defRPr sz="22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484" y="13701185"/>
            <a:ext cx="14323139" cy="24894116"/>
          </a:xfrm>
        </p:spPr>
        <p:txBody>
          <a:bodyPr/>
          <a:lstStyle>
            <a:lvl1pPr>
              <a:defRPr sz="3300"/>
            </a:lvl1pPr>
            <a:lvl2pPr>
              <a:defRPr sz="27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40C39-B78F-4459-BB51-F9C172846B3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727A5-25C4-4327-B7EC-A77CFBAA7C9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6B085-E1DB-4036-9F5D-A5658262B74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428" y="1720852"/>
            <a:ext cx="10659759" cy="7319433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00" y="1720852"/>
            <a:ext cx="18114624" cy="36874449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3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428" y="9040284"/>
            <a:ext cx="10659759" cy="29555016"/>
          </a:xfrm>
        </p:spPr>
        <p:txBody>
          <a:bodyPr/>
          <a:lstStyle>
            <a:lvl1pPr marL="0" indent="0">
              <a:buNone/>
              <a:defRPr sz="1900"/>
            </a:lvl1pPr>
            <a:lvl2pPr marL="625175" indent="0">
              <a:buNone/>
              <a:defRPr sz="1600"/>
            </a:lvl2pPr>
            <a:lvl3pPr marL="1250351" indent="0">
              <a:buNone/>
              <a:defRPr sz="1400"/>
            </a:lvl3pPr>
            <a:lvl4pPr marL="1875526" indent="0">
              <a:buNone/>
              <a:defRPr sz="1200"/>
            </a:lvl4pPr>
            <a:lvl5pPr marL="2500701" indent="0">
              <a:buNone/>
              <a:defRPr sz="1200"/>
            </a:lvl5pPr>
            <a:lvl6pPr marL="3125876" indent="0">
              <a:buNone/>
              <a:defRPr sz="1200"/>
            </a:lvl6pPr>
            <a:lvl7pPr marL="3751052" indent="0">
              <a:buNone/>
              <a:defRPr sz="1200"/>
            </a:lvl7pPr>
            <a:lvl8pPr marL="4376227" indent="0">
              <a:buNone/>
              <a:defRPr sz="1200"/>
            </a:lvl8pPr>
            <a:lvl9pPr marL="5001402" indent="0">
              <a:buNone/>
              <a:defRPr sz="12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BE6CA-6E34-4429-8A86-5C95CEFDC31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356" y="30242934"/>
            <a:ext cx="19442880" cy="3570817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356" y="3860801"/>
            <a:ext cx="19442880" cy="25922817"/>
          </a:xfrm>
        </p:spPr>
        <p:txBody>
          <a:bodyPr/>
          <a:lstStyle>
            <a:lvl1pPr marL="0" indent="0">
              <a:buNone/>
              <a:defRPr sz="4400"/>
            </a:lvl1pPr>
            <a:lvl2pPr marL="625175" indent="0">
              <a:buNone/>
              <a:defRPr sz="3800"/>
            </a:lvl2pPr>
            <a:lvl3pPr marL="1250351" indent="0">
              <a:buNone/>
              <a:defRPr sz="3300"/>
            </a:lvl3pPr>
            <a:lvl4pPr marL="1875526" indent="0">
              <a:buNone/>
              <a:defRPr sz="2700"/>
            </a:lvl4pPr>
            <a:lvl5pPr marL="2500701" indent="0">
              <a:buNone/>
              <a:defRPr sz="2700"/>
            </a:lvl5pPr>
            <a:lvl6pPr marL="3125876" indent="0">
              <a:buNone/>
              <a:defRPr sz="2700"/>
            </a:lvl6pPr>
            <a:lvl7pPr marL="3751052" indent="0">
              <a:buNone/>
              <a:defRPr sz="2700"/>
            </a:lvl7pPr>
            <a:lvl8pPr marL="4376227" indent="0">
              <a:buNone/>
              <a:defRPr sz="2700"/>
            </a:lvl8pPr>
            <a:lvl9pPr marL="5001402" indent="0">
              <a:buNone/>
              <a:defRPr sz="27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356" y="33813751"/>
            <a:ext cx="19442880" cy="5071533"/>
          </a:xfrm>
        </p:spPr>
        <p:txBody>
          <a:bodyPr/>
          <a:lstStyle>
            <a:lvl1pPr marL="0" indent="0">
              <a:buNone/>
              <a:defRPr sz="1900"/>
            </a:lvl1pPr>
            <a:lvl2pPr marL="625175" indent="0">
              <a:buNone/>
              <a:defRPr sz="1600"/>
            </a:lvl2pPr>
            <a:lvl3pPr marL="1250351" indent="0">
              <a:buNone/>
              <a:defRPr sz="1400"/>
            </a:lvl3pPr>
            <a:lvl4pPr marL="1875526" indent="0">
              <a:buNone/>
              <a:defRPr sz="1200"/>
            </a:lvl4pPr>
            <a:lvl5pPr marL="2500701" indent="0">
              <a:buNone/>
              <a:defRPr sz="1200"/>
            </a:lvl5pPr>
            <a:lvl6pPr marL="3125876" indent="0">
              <a:buNone/>
              <a:defRPr sz="1200"/>
            </a:lvl6pPr>
            <a:lvl7pPr marL="3751052" indent="0">
              <a:buNone/>
              <a:defRPr sz="1200"/>
            </a:lvl7pPr>
            <a:lvl8pPr marL="4376227" indent="0">
              <a:buNone/>
              <a:defRPr sz="1200"/>
            </a:lvl8pPr>
            <a:lvl9pPr marL="5001402" indent="0">
              <a:buNone/>
              <a:defRPr sz="12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EF0D5-670A-48D0-8B1C-7268E4F8B10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20838" y="1731963"/>
            <a:ext cx="29162375" cy="72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00" tIns="216000" rIns="432000" bIns="216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0838" y="10082213"/>
            <a:ext cx="29162375" cy="2851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00" tIns="216000" rIns="432000" bIns="21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20838" y="39344600"/>
            <a:ext cx="7559675" cy="299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00" tIns="216000" rIns="432000" bIns="216000" numCol="1" anchor="t" anchorCtr="0" compatLnSpc="1">
            <a:prstTxWarp prst="textNoShape">
              <a:avLst/>
            </a:prstTxWarp>
          </a:bodyPr>
          <a:lstStyle>
            <a:lvl1pPr>
              <a:defRPr sz="66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1225" y="39344600"/>
            <a:ext cx="10261600" cy="299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00" tIns="216000" rIns="432000" bIns="216000" numCol="1" anchor="t" anchorCtr="0" compatLnSpc="1">
            <a:prstTxWarp prst="textNoShape">
              <a:avLst/>
            </a:prstTxWarp>
          </a:bodyPr>
          <a:lstStyle>
            <a:lvl1pPr algn="ctr">
              <a:defRPr sz="66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3538" y="39344600"/>
            <a:ext cx="7559675" cy="299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00" tIns="216000" rIns="432000" bIns="216000" numCol="1" anchor="t" anchorCtr="0" compatLnSpc="1">
            <a:prstTxWarp prst="textNoShape">
              <a:avLst/>
            </a:prstTxWarp>
          </a:bodyPr>
          <a:lstStyle>
            <a:lvl1pPr algn="r">
              <a:defRPr sz="6600"/>
            </a:lvl1pPr>
          </a:lstStyle>
          <a:p>
            <a:pPr>
              <a:defRPr/>
            </a:pPr>
            <a:fld id="{33A93478-94DF-4C12-9DD3-36E0C601AE4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19588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19588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  <a:cs typeface="Arial" charset="0"/>
        </a:defRPr>
      </a:lvl2pPr>
      <a:lvl3pPr algn="ctr" defTabSz="4319588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  <a:cs typeface="Arial" charset="0"/>
        </a:defRPr>
      </a:lvl3pPr>
      <a:lvl4pPr algn="ctr" defTabSz="4319588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  <a:cs typeface="Arial" charset="0"/>
        </a:defRPr>
      </a:lvl4pPr>
      <a:lvl5pPr algn="ctr" defTabSz="4319588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  <a:cs typeface="Arial" charset="0"/>
        </a:defRPr>
      </a:lvl5pPr>
      <a:lvl6pPr marL="625175" algn="ctr" defTabSz="4319788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  <a:cs typeface="Arial" charset="0"/>
        </a:defRPr>
      </a:lvl6pPr>
      <a:lvl7pPr marL="1250351" algn="ctr" defTabSz="4319788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  <a:cs typeface="Arial" charset="0"/>
        </a:defRPr>
      </a:lvl7pPr>
      <a:lvl8pPr marL="1875526" algn="ctr" defTabSz="4319788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  <a:cs typeface="Arial" charset="0"/>
        </a:defRPr>
      </a:lvl8pPr>
      <a:lvl9pPr marL="2500701" algn="ctr" defTabSz="4319788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619250" indent="-1619250" algn="l" defTabSz="4319588" rtl="0" eaLnBrk="0" fontAlgn="base" hangingPunct="0">
        <a:spcBef>
          <a:spcPct val="20000"/>
        </a:spcBef>
        <a:spcAft>
          <a:spcPct val="0"/>
        </a:spcAft>
        <a:buChar char="•"/>
        <a:defRPr sz="15000">
          <a:solidFill>
            <a:schemeClr val="tx1"/>
          </a:solidFill>
          <a:latin typeface="+mn-lt"/>
          <a:ea typeface="+mn-ea"/>
          <a:cs typeface="+mn-cs"/>
        </a:defRPr>
      </a:lvl1pPr>
      <a:lvl2pPr marL="3509963" indent="-1349375" algn="l" defTabSz="4319588" rtl="0" eaLnBrk="0" fontAlgn="base" hangingPunct="0">
        <a:spcBef>
          <a:spcPct val="20000"/>
        </a:spcBef>
        <a:spcAft>
          <a:spcPct val="0"/>
        </a:spcAft>
        <a:buChar char="–"/>
        <a:defRPr sz="13100">
          <a:solidFill>
            <a:schemeClr val="tx1"/>
          </a:solidFill>
          <a:latin typeface="+mn-lt"/>
          <a:cs typeface="+mn-cs"/>
        </a:defRPr>
      </a:lvl2pPr>
      <a:lvl3pPr marL="5400675" indent="-1079500" algn="l" defTabSz="4319588" rtl="0" eaLnBrk="0" fontAlgn="base" hangingPunct="0">
        <a:spcBef>
          <a:spcPct val="20000"/>
        </a:spcBef>
        <a:spcAft>
          <a:spcPct val="0"/>
        </a:spcAft>
        <a:buChar char="•"/>
        <a:defRPr sz="11200">
          <a:solidFill>
            <a:schemeClr val="tx1"/>
          </a:solidFill>
          <a:latin typeface="+mn-lt"/>
          <a:cs typeface="+mn-cs"/>
        </a:defRPr>
      </a:lvl3pPr>
      <a:lvl4pPr marL="7559675" indent="-1077913" algn="l" defTabSz="4319588" rtl="0" eaLnBrk="0" fontAlgn="base" hangingPunct="0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  <a:cs typeface="+mn-cs"/>
        </a:defRPr>
      </a:lvl4pPr>
      <a:lvl5pPr marL="9717088" indent="-1077913" algn="l" defTabSz="4319588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cs typeface="+mn-cs"/>
        </a:defRPr>
      </a:lvl5pPr>
      <a:lvl6pPr marL="10343613" indent="-1078862" algn="l" defTabSz="431978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cs typeface="+mn-cs"/>
        </a:defRPr>
      </a:lvl6pPr>
      <a:lvl7pPr marL="10968788" indent="-1078862" algn="l" defTabSz="431978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cs typeface="+mn-cs"/>
        </a:defRPr>
      </a:lvl7pPr>
      <a:lvl8pPr marL="11593963" indent="-1078862" algn="l" defTabSz="431978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cs typeface="+mn-cs"/>
        </a:defRPr>
      </a:lvl8pPr>
      <a:lvl9pPr marL="12219138" indent="-1078862" algn="l" defTabSz="431978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1250351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25175" algn="l" defTabSz="1250351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50351" algn="l" defTabSz="1250351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875526" algn="l" defTabSz="1250351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00701" algn="l" defTabSz="1250351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25876" algn="l" defTabSz="1250351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51052" algn="l" defTabSz="1250351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76227" algn="l" defTabSz="1250351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001402" algn="l" defTabSz="1250351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m 7" descr="logobitma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2863" y="41175056"/>
            <a:ext cx="4759715" cy="1521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3414"/>
          <p:cNvSpPr txBox="1">
            <a:spLocks noChangeArrowheads="1"/>
          </p:cNvSpPr>
          <p:nvPr/>
        </p:nvSpPr>
        <p:spPr bwMode="auto">
          <a:xfrm>
            <a:off x="1858963" y="7330784"/>
            <a:ext cx="30545087" cy="1718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863" tIns="43432" rIns="86863" bIns="43432">
            <a:spAutoFit/>
          </a:bodyPr>
          <a:lstStyle/>
          <a:p>
            <a:pPr marL="1619250" indent="-1619250" algn="ctr" defTabSz="692150"/>
            <a:r>
              <a:rPr lang="pt-BR" sz="4400" b="1" dirty="0">
                <a:latin typeface="Calibri" pitchFamily="34" charset="0"/>
                <a:ea typeface="ＭＳ Ｐゴシック"/>
                <a:cs typeface="Calibri" pitchFamily="34" charset="0"/>
              </a:rPr>
              <a:t>Primeiro AUTOR</a:t>
            </a:r>
            <a:r>
              <a:rPr lang="pt-BR" sz="4400" b="1" baseline="30000" dirty="0">
                <a:latin typeface="Calibri" pitchFamily="34" charset="0"/>
                <a:ea typeface="ＭＳ Ｐゴシック"/>
                <a:cs typeface="Calibri" pitchFamily="34" charset="0"/>
              </a:rPr>
              <a:t>1</a:t>
            </a:r>
            <a:r>
              <a:rPr lang="pt-BR" sz="4100" b="1" dirty="0">
                <a:latin typeface="Calibri" pitchFamily="34" charset="0"/>
                <a:ea typeface="ＭＳ Ｐゴシック"/>
                <a:cs typeface="Calibri" pitchFamily="34" charset="0"/>
              </a:rPr>
              <a:t>; </a:t>
            </a:r>
            <a:r>
              <a:rPr lang="pt-BR" sz="4400" b="1" dirty="0">
                <a:latin typeface="Calibri" pitchFamily="34" charset="0"/>
                <a:ea typeface="ＭＳ Ｐゴシック"/>
                <a:cs typeface="Calibri" pitchFamily="34" charset="0"/>
              </a:rPr>
              <a:t>Segundo AUTOR</a:t>
            </a:r>
            <a:r>
              <a:rPr lang="pt-BR" sz="4400" b="1" baseline="30000" dirty="0">
                <a:latin typeface="Calibri" pitchFamily="34" charset="0"/>
                <a:ea typeface="ＭＳ Ｐゴシック"/>
                <a:cs typeface="Calibri" pitchFamily="34" charset="0"/>
              </a:rPr>
              <a:t>2</a:t>
            </a:r>
          </a:p>
          <a:p>
            <a:pPr marL="1619250" indent="-1619250" algn="ctr" defTabSz="692150"/>
            <a:r>
              <a:rPr lang="pt-BR" sz="3100" baseline="30000" dirty="0">
                <a:latin typeface="Calibri" pitchFamily="34" charset="0"/>
                <a:ea typeface="ＭＳ Ｐゴシック"/>
                <a:cs typeface="Calibri" pitchFamily="34" charset="0"/>
              </a:rPr>
              <a:t>1.</a:t>
            </a:r>
            <a:r>
              <a:rPr lang="pt-BR" sz="3100" dirty="0">
                <a:latin typeface="Calibri" pitchFamily="34" charset="0"/>
                <a:ea typeface="ＭＳ Ｐゴシック"/>
                <a:cs typeface="Calibri" pitchFamily="34" charset="0"/>
              </a:rPr>
              <a:t>Acadêmico do Curso de </a:t>
            </a:r>
            <a:r>
              <a:rPr lang="pt-BR" sz="3100" dirty="0" err="1">
                <a:latin typeface="Calibri" pitchFamily="34" charset="0"/>
                <a:ea typeface="ＭＳ Ｐゴシック"/>
                <a:cs typeface="Calibri" pitchFamily="34" charset="0"/>
              </a:rPr>
              <a:t>xxxx</a:t>
            </a:r>
            <a:r>
              <a:rPr lang="pt-BR" sz="3100" dirty="0">
                <a:latin typeface="Calibri" pitchFamily="34" charset="0"/>
                <a:ea typeface="ＭＳ Ｐゴシック"/>
                <a:cs typeface="Calibri" pitchFamily="34" charset="0"/>
              </a:rPr>
              <a:t>, Nome da Universidade – Câmpus Nome, </a:t>
            </a:r>
            <a:r>
              <a:rPr lang="pt-BR" sz="3100" dirty="0" err="1">
                <a:latin typeface="Calibri" pitchFamily="34" charset="0"/>
                <a:ea typeface="ＭＳ Ｐゴシック"/>
                <a:cs typeface="Calibri" pitchFamily="34" charset="0"/>
              </a:rPr>
              <a:t>e-mail@primeiroautor.com</a:t>
            </a:r>
            <a:r>
              <a:rPr lang="pt-BR" sz="3100" dirty="0">
                <a:latin typeface="Calibri" pitchFamily="34" charset="0"/>
                <a:ea typeface="ＭＳ Ｐゴシック"/>
                <a:cs typeface="Calibri" pitchFamily="34" charset="0"/>
              </a:rPr>
              <a:t>;</a:t>
            </a:r>
          </a:p>
          <a:p>
            <a:pPr marL="1619250" indent="-1619250" algn="ctr" defTabSz="692150"/>
            <a:r>
              <a:rPr lang="pt-BR" sz="3100" dirty="0">
                <a:latin typeface="Calibri" pitchFamily="34" charset="0"/>
                <a:ea typeface="ＭＳ Ｐゴシック"/>
                <a:cs typeface="Calibri" pitchFamily="34" charset="0"/>
              </a:rPr>
              <a:t> </a:t>
            </a:r>
            <a:r>
              <a:rPr lang="pt-BR" sz="3100" baseline="30000" dirty="0">
                <a:latin typeface="Calibri" pitchFamily="34" charset="0"/>
                <a:ea typeface="ＭＳ Ｐゴシック"/>
                <a:cs typeface="Calibri" pitchFamily="34" charset="0"/>
              </a:rPr>
              <a:t>2. </a:t>
            </a:r>
            <a:r>
              <a:rPr lang="pt-BR" sz="3100" dirty="0">
                <a:latin typeface="Calibri" pitchFamily="34" charset="0"/>
                <a:ea typeface="ＭＳ Ｐゴシック"/>
                <a:cs typeface="Calibri" pitchFamily="34" charset="0"/>
              </a:rPr>
              <a:t>Orientador, Setor de lotação, Nome da Universidade – Câmpus Nome, </a:t>
            </a:r>
            <a:r>
              <a:rPr lang="pt-BR" sz="3100" dirty="0" err="1">
                <a:latin typeface="Calibri" pitchFamily="34" charset="0"/>
                <a:ea typeface="ＭＳ Ｐゴシック"/>
                <a:cs typeface="Calibri" pitchFamily="34" charset="0"/>
              </a:rPr>
              <a:t>e-mail@segundoautor.com</a:t>
            </a:r>
            <a:r>
              <a:rPr lang="pt-BR" sz="3100" dirty="0">
                <a:latin typeface="Calibri" pitchFamily="34" charset="0"/>
                <a:ea typeface="ＭＳ Ｐゴシック"/>
                <a:cs typeface="Calibri" pitchFamily="34" charset="0"/>
              </a:rPr>
              <a:t>.</a:t>
            </a:r>
          </a:p>
        </p:txBody>
      </p:sp>
      <p:sp>
        <p:nvSpPr>
          <p:cNvPr id="18" name="Text Box 3416"/>
          <p:cNvSpPr txBox="1">
            <a:spLocks noChangeArrowheads="1"/>
          </p:cNvSpPr>
          <p:nvPr/>
        </p:nvSpPr>
        <p:spPr bwMode="auto">
          <a:xfrm>
            <a:off x="11858625" y="29956125"/>
            <a:ext cx="7800975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863" tIns="43432" rIns="86863" bIns="43432">
            <a:spAutoFit/>
          </a:bodyPr>
          <a:lstStyle/>
          <a:p>
            <a:pPr algn="just" defTabSz="692150">
              <a:spcBef>
                <a:spcPct val="50000"/>
              </a:spcBef>
            </a:pPr>
            <a:r>
              <a:rPr lang="pt-BR" sz="3100" b="1">
                <a:latin typeface="tahoma, verdana, arial"/>
                <a:ea typeface="ＭＳ Ｐゴシック"/>
                <a:cs typeface="Times New Roman" pitchFamily="18" charset="0"/>
              </a:rPr>
              <a:t> </a:t>
            </a:r>
            <a:endParaRPr lang="pt-BR" sz="3100">
              <a:latin typeface="tahoma, verdana, arial"/>
              <a:ea typeface="ＭＳ Ｐゴシック"/>
              <a:cs typeface="Times New Roman" pitchFamily="18" charset="0"/>
            </a:endParaRPr>
          </a:p>
        </p:txBody>
      </p:sp>
      <p:sp>
        <p:nvSpPr>
          <p:cNvPr id="20" name="Text Box 3434"/>
          <p:cNvSpPr txBox="1">
            <a:spLocks noChangeArrowheads="1"/>
          </p:cNvSpPr>
          <p:nvPr/>
        </p:nvSpPr>
        <p:spPr bwMode="auto">
          <a:xfrm>
            <a:off x="1403486" y="6080340"/>
            <a:ext cx="295957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18" tIns="45960" rIns="91918" bIns="45960">
            <a:spAutoFit/>
          </a:bodyPr>
          <a:lstStyle/>
          <a:p>
            <a:pPr algn="ctr" defTabSz="692150">
              <a:spcBef>
                <a:spcPct val="50000"/>
              </a:spcBef>
            </a:pPr>
            <a:r>
              <a:rPr lang="en-US" sz="7200" b="1" dirty="0">
                <a:latin typeface="Calibri" pitchFamily="34" charset="0"/>
                <a:ea typeface="ＭＳ Ｐゴシック"/>
                <a:cs typeface="Calibri" pitchFamily="34" charset="0"/>
              </a:rPr>
              <a:t>TÍTULO DO TRABALHO EM LETRAS MAIÚSCULAS</a:t>
            </a:r>
            <a:endParaRPr lang="pt-BR" sz="7200" dirty="0">
              <a:latin typeface="Calibri" pitchFamily="34" charset="0"/>
              <a:ea typeface="ＭＳ Ｐゴシック"/>
              <a:cs typeface="Calibri" pitchFamily="34" charset="0"/>
            </a:endParaRPr>
          </a:p>
        </p:txBody>
      </p:sp>
      <p:sp>
        <p:nvSpPr>
          <p:cNvPr id="21" name="Text Box 3674"/>
          <p:cNvSpPr txBox="1">
            <a:spLocks noChangeArrowheads="1"/>
          </p:cNvSpPr>
          <p:nvPr/>
        </p:nvSpPr>
        <p:spPr bwMode="auto">
          <a:xfrm>
            <a:off x="12163305" y="14442922"/>
            <a:ext cx="21383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762" tIns="48381" rIns="96762" bIns="48381">
            <a:spAutoFit/>
          </a:bodyPr>
          <a:lstStyle/>
          <a:p>
            <a:pPr defTabSz="968375">
              <a:spcBef>
                <a:spcPct val="50000"/>
              </a:spcBef>
            </a:pPr>
            <a:endParaRPr lang="en-US" sz="2400">
              <a:latin typeface="tahoma, verdana, arial"/>
              <a:ea typeface="ＭＳ Ｐゴシック"/>
              <a:cs typeface="Times New Roman" pitchFamily="18" charset="0"/>
            </a:endParaRPr>
          </a:p>
        </p:txBody>
      </p:sp>
      <p:sp>
        <p:nvSpPr>
          <p:cNvPr id="22" name="Text Box 3646"/>
          <p:cNvSpPr txBox="1">
            <a:spLocks noChangeArrowheads="1"/>
          </p:cNvSpPr>
          <p:nvPr/>
        </p:nvSpPr>
        <p:spPr bwMode="auto">
          <a:xfrm>
            <a:off x="536038" y="12316843"/>
            <a:ext cx="9929813" cy="2626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863" tIns="43432" rIns="86863" bIns="43432">
            <a:spAutoFit/>
          </a:bodyPr>
          <a:lstStyle/>
          <a:p>
            <a:pPr algn="just" defTabSz="692150">
              <a:spcBef>
                <a:spcPct val="50000"/>
              </a:spcBef>
            </a:pPr>
            <a:r>
              <a:rPr lang="pt-PT" sz="3000" dirty="0">
                <a:solidFill>
                  <a:srgbClr val="000000"/>
                </a:solidFill>
                <a:latin typeface="Calibri" pitchFamily="34" charset="0"/>
              </a:rPr>
              <a:t>	O pôster deverá conter as principais informações referentes ao trabalho desenvolvido. Lembre-se que as informações apresentadas no pôster devem ser concisas e claras.</a:t>
            </a:r>
          </a:p>
          <a:p>
            <a:pPr algn="just" defTabSz="692150">
              <a:spcBef>
                <a:spcPct val="50000"/>
              </a:spcBef>
            </a:pPr>
            <a:endParaRPr lang="pt-PT" sz="30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8" name="Text Box 3930"/>
          <p:cNvSpPr txBox="1">
            <a:spLocks noChangeArrowheads="1"/>
          </p:cNvSpPr>
          <p:nvPr/>
        </p:nvSpPr>
        <p:spPr bwMode="auto">
          <a:xfrm>
            <a:off x="12847046" y="20491845"/>
            <a:ext cx="10079037" cy="420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762" tIns="48381" rIns="96762" bIns="48381">
            <a:spAutoFit/>
          </a:bodyPr>
          <a:lstStyle/>
          <a:p>
            <a:r>
              <a:rPr lang="pt-BR" sz="2100" b="1" dirty="0">
                <a:latin typeface="Calibri" pitchFamily="34" charset="0"/>
              </a:rPr>
              <a:t>Figura 1 –</a:t>
            </a:r>
            <a:r>
              <a:rPr lang="pt-BR" sz="2100" dirty="0">
                <a:latin typeface="Calibri" pitchFamily="34" charset="0"/>
              </a:rPr>
              <a:t> XI Semana acadêmica de química e biologia.</a:t>
            </a:r>
            <a:endParaRPr lang="pt-BR" sz="2100" b="1" dirty="0">
              <a:latin typeface="Calibri" pitchFamily="34" charset="0"/>
            </a:endParaRPr>
          </a:p>
        </p:txBody>
      </p:sp>
      <p:sp>
        <p:nvSpPr>
          <p:cNvPr id="30" name="Text Box 3923"/>
          <p:cNvSpPr txBox="1">
            <a:spLocks noChangeArrowheads="1"/>
          </p:cNvSpPr>
          <p:nvPr/>
        </p:nvSpPr>
        <p:spPr bwMode="auto">
          <a:xfrm>
            <a:off x="21845588" y="20459700"/>
            <a:ext cx="9955212" cy="3791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762" tIns="48381" rIns="96762" bIns="48381">
            <a:spAutoFit/>
          </a:bodyPr>
          <a:lstStyle/>
          <a:p>
            <a:pPr algn="just" defTabSz="968375">
              <a:spcBef>
                <a:spcPct val="50000"/>
              </a:spcBef>
            </a:pPr>
            <a:r>
              <a:rPr lang="pt-BR" sz="3000" dirty="0">
                <a:solidFill>
                  <a:srgbClr val="000000"/>
                </a:solidFill>
                <a:latin typeface="Calibri" pitchFamily="34" charset="0"/>
              </a:rPr>
              <a:t>	O último item deve efetuar o fechamento do conteúdo apresentado. </a:t>
            </a:r>
            <a:r>
              <a:rPr lang="pt-BR" sz="3000" dirty="0">
                <a:latin typeface="Calibri" pitchFamily="34" charset="0"/>
              </a:rPr>
              <a:t>Acima de tudo, um bom pôster deve ter pouco texto</a:t>
            </a:r>
            <a:r>
              <a:rPr lang="pt-BR" sz="3000">
                <a:latin typeface="Calibri" pitchFamily="34" charset="0"/>
              </a:rPr>
              <a:t>. Deve-se </a:t>
            </a:r>
            <a:r>
              <a:rPr lang="pt-BR" sz="3000" dirty="0">
                <a:latin typeface="Calibri" pitchFamily="34" charset="0"/>
              </a:rPr>
              <a:t>concluir somente o que foi comprovado, com interpretação lógica.</a:t>
            </a:r>
          </a:p>
          <a:p>
            <a:pPr algn="just" defTabSz="968375"/>
            <a:r>
              <a:rPr lang="pt-BR" sz="3000" dirty="0">
                <a:latin typeface="Calibri" pitchFamily="34" charset="0"/>
              </a:rPr>
              <a:t>	As conclusões de qualquer trabalho científico devem responder aos objetivos propostos do mesmo. Deve ser apresentada, preferencialmente, em tópicos.</a:t>
            </a:r>
          </a:p>
          <a:p>
            <a:pPr algn="just" defTabSz="968375"/>
            <a:endParaRPr lang="pt-BR" sz="3000" dirty="0">
              <a:latin typeface="Calibri" pitchFamily="34" charset="0"/>
            </a:endParaRPr>
          </a:p>
        </p:txBody>
      </p:sp>
      <p:sp>
        <p:nvSpPr>
          <p:cNvPr id="31" name="Text Box 3661"/>
          <p:cNvSpPr txBox="1">
            <a:spLocks noChangeArrowheads="1"/>
          </p:cNvSpPr>
          <p:nvPr/>
        </p:nvSpPr>
        <p:spPr bwMode="auto">
          <a:xfrm>
            <a:off x="21890038" y="33051750"/>
            <a:ext cx="9872662" cy="1251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762" tIns="48381" rIns="96762" bIns="48381">
            <a:spAutoFit/>
          </a:bodyPr>
          <a:lstStyle/>
          <a:p>
            <a:pPr algn="just" defTabSz="655638">
              <a:spcBef>
                <a:spcPct val="50000"/>
              </a:spcBef>
            </a:pPr>
            <a:r>
              <a:rPr lang="pt-BR" sz="3000" i="1" dirty="0">
                <a:latin typeface="Calibri" pitchFamily="34" charset="0"/>
              </a:rPr>
              <a:t>Listar as referências citadas no texto;</a:t>
            </a:r>
            <a:endParaRPr lang="pt-BR" sz="3000" dirty="0">
              <a:latin typeface="Calibri" pitchFamily="34" charset="0"/>
            </a:endParaRPr>
          </a:p>
          <a:p>
            <a:pPr algn="just" defTabSz="655638">
              <a:spcBef>
                <a:spcPct val="50000"/>
              </a:spcBef>
            </a:pPr>
            <a:endParaRPr lang="pt-BR" sz="3000" dirty="0">
              <a:latin typeface="Calibri" pitchFamily="34" charset="0"/>
            </a:endParaRPr>
          </a:p>
        </p:txBody>
      </p:sp>
      <p:sp>
        <p:nvSpPr>
          <p:cNvPr id="46" name="Text Box 3661"/>
          <p:cNvSpPr txBox="1">
            <a:spLocks noChangeArrowheads="1"/>
          </p:cNvSpPr>
          <p:nvPr/>
        </p:nvSpPr>
        <p:spPr bwMode="auto">
          <a:xfrm>
            <a:off x="11260018" y="13566622"/>
            <a:ext cx="9872662" cy="3329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762" tIns="48381" rIns="96762" bIns="48381">
            <a:spAutoFit/>
          </a:bodyPr>
          <a:lstStyle/>
          <a:p>
            <a:pPr algn="just" defTabSz="655638">
              <a:spcBef>
                <a:spcPct val="50000"/>
              </a:spcBef>
            </a:pPr>
            <a:r>
              <a:rPr lang="pt-BR" sz="3000" dirty="0">
                <a:latin typeface="Calibri" pitchFamily="34" charset="0"/>
              </a:rPr>
              <a:t>	As figuras devem ter um grande destaque. São elas que, em um primeiro momento, despertam a atenção dos visitantes. Em um segundo momento, são as  figuras que vão ajudar a dar sustentação aos seus argumentos, de maneira muito mais eficaz do que os textos, quando bem combinadas com os diagramas e esquemas. Nunca deixe de citar as fontes das figuras que pegar emprestadas. </a:t>
            </a:r>
          </a:p>
        </p:txBody>
      </p:sp>
      <p:sp>
        <p:nvSpPr>
          <p:cNvPr id="50" name="Text Box 3646"/>
          <p:cNvSpPr txBox="1">
            <a:spLocks noChangeArrowheads="1"/>
          </p:cNvSpPr>
          <p:nvPr/>
        </p:nvSpPr>
        <p:spPr bwMode="auto">
          <a:xfrm>
            <a:off x="11296306" y="21367102"/>
            <a:ext cx="9929813" cy="1011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863" tIns="43432" rIns="86863" bIns="43432">
            <a:spAutoFit/>
          </a:bodyPr>
          <a:lstStyle/>
          <a:p>
            <a:pPr algn="just" defTabSz="692150">
              <a:spcBef>
                <a:spcPct val="50000"/>
              </a:spcBef>
            </a:pPr>
            <a:r>
              <a:rPr lang="pt-PT" sz="3000" dirty="0">
                <a:solidFill>
                  <a:srgbClr val="000000"/>
                </a:solidFill>
                <a:latin typeface="Calibri" pitchFamily="34" charset="0"/>
              </a:rPr>
              <a:t>As Figuras devem ter alta qualidade</a:t>
            </a:r>
            <a:r>
              <a:rPr lang="pt-BR" sz="3000" dirty="0">
                <a:latin typeface="Calibri" pitchFamily="34" charset="0"/>
              </a:rPr>
              <a:t>, de preferência coloridas e gráficos bem  elaborados. </a:t>
            </a:r>
            <a:endParaRPr lang="pt-PT" sz="30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1" name="Text Box 3661"/>
          <p:cNvSpPr txBox="1">
            <a:spLocks noChangeArrowheads="1"/>
          </p:cNvSpPr>
          <p:nvPr/>
        </p:nvSpPr>
        <p:spPr bwMode="auto">
          <a:xfrm>
            <a:off x="21963063" y="29883100"/>
            <a:ext cx="9872662" cy="559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762" tIns="48381" rIns="96762" bIns="48381">
            <a:spAutoFit/>
          </a:bodyPr>
          <a:lstStyle/>
          <a:p>
            <a:pPr algn="just" defTabSz="655638">
              <a:spcBef>
                <a:spcPct val="50000"/>
              </a:spcBef>
            </a:pPr>
            <a:r>
              <a:rPr lang="pt-BR" sz="3000" dirty="0">
                <a:latin typeface="Calibri" pitchFamily="34" charset="0"/>
              </a:rPr>
              <a:t>Apoio financeiro do órgão de fomento, pesquisadores etc.</a:t>
            </a:r>
          </a:p>
        </p:txBody>
      </p:sp>
      <p:sp>
        <p:nvSpPr>
          <p:cNvPr id="52" name="AutoShape 40" descr="9k="/>
          <p:cNvSpPr>
            <a:spLocks noChangeAspect="1" noChangeArrowheads="1"/>
          </p:cNvSpPr>
          <p:nvPr/>
        </p:nvSpPr>
        <p:spPr bwMode="auto">
          <a:xfrm>
            <a:off x="15039975" y="20616863"/>
            <a:ext cx="2324100" cy="1971675"/>
          </a:xfrm>
          <a:prstGeom prst="rect">
            <a:avLst/>
          </a:prstGeom>
          <a:noFill/>
        </p:spPr>
        <p:txBody>
          <a:bodyPr/>
          <a:lstStyle/>
          <a:p>
            <a:endParaRPr lang="pt-BR"/>
          </a:p>
        </p:txBody>
      </p:sp>
      <p:sp>
        <p:nvSpPr>
          <p:cNvPr id="53" name="AutoShape 42" descr="9k="/>
          <p:cNvSpPr>
            <a:spLocks noChangeAspect="1" noChangeArrowheads="1"/>
          </p:cNvSpPr>
          <p:nvPr/>
        </p:nvSpPr>
        <p:spPr bwMode="auto">
          <a:xfrm>
            <a:off x="15039975" y="20616863"/>
            <a:ext cx="2324100" cy="1971675"/>
          </a:xfrm>
          <a:prstGeom prst="rect">
            <a:avLst/>
          </a:prstGeom>
          <a:noFill/>
        </p:spPr>
        <p:txBody>
          <a:bodyPr/>
          <a:lstStyle/>
          <a:p>
            <a:endParaRPr lang="pt-BR"/>
          </a:p>
        </p:txBody>
      </p:sp>
      <p:sp>
        <p:nvSpPr>
          <p:cNvPr id="54" name="AutoShape 44" descr="9k="/>
          <p:cNvSpPr>
            <a:spLocks noChangeAspect="1" noChangeArrowheads="1"/>
          </p:cNvSpPr>
          <p:nvPr/>
        </p:nvSpPr>
        <p:spPr bwMode="auto">
          <a:xfrm>
            <a:off x="15039975" y="20616863"/>
            <a:ext cx="2324100" cy="1971675"/>
          </a:xfrm>
          <a:prstGeom prst="rect">
            <a:avLst/>
          </a:prstGeom>
          <a:noFill/>
        </p:spPr>
        <p:txBody>
          <a:bodyPr/>
          <a:lstStyle/>
          <a:p>
            <a:endParaRPr lang="pt-BR"/>
          </a:p>
        </p:txBody>
      </p:sp>
      <p:sp>
        <p:nvSpPr>
          <p:cNvPr id="55" name="AutoShape 46" descr="9k="/>
          <p:cNvSpPr>
            <a:spLocks noChangeAspect="1" noChangeArrowheads="1"/>
          </p:cNvSpPr>
          <p:nvPr/>
        </p:nvSpPr>
        <p:spPr bwMode="auto">
          <a:xfrm>
            <a:off x="15039975" y="20616863"/>
            <a:ext cx="2324100" cy="1971675"/>
          </a:xfrm>
          <a:prstGeom prst="rect">
            <a:avLst/>
          </a:prstGeom>
          <a:noFill/>
        </p:spPr>
        <p:txBody>
          <a:bodyPr/>
          <a:lstStyle/>
          <a:p>
            <a:endParaRPr lang="pt-BR"/>
          </a:p>
        </p:txBody>
      </p:sp>
      <p:sp>
        <p:nvSpPr>
          <p:cNvPr id="56" name="AutoShape 48" descr="9k="/>
          <p:cNvSpPr>
            <a:spLocks noChangeAspect="1" noChangeArrowheads="1"/>
          </p:cNvSpPr>
          <p:nvPr/>
        </p:nvSpPr>
        <p:spPr bwMode="auto">
          <a:xfrm>
            <a:off x="15039975" y="20621625"/>
            <a:ext cx="2324100" cy="1962150"/>
          </a:xfrm>
          <a:prstGeom prst="rect">
            <a:avLst/>
          </a:prstGeom>
          <a:noFill/>
        </p:spPr>
        <p:txBody>
          <a:bodyPr/>
          <a:lstStyle/>
          <a:p>
            <a:endParaRPr lang="pt-BR"/>
          </a:p>
        </p:txBody>
      </p:sp>
      <p:sp>
        <p:nvSpPr>
          <p:cNvPr id="57" name="AutoShape 50" descr="Z"/>
          <p:cNvSpPr>
            <a:spLocks noChangeAspect="1" noChangeArrowheads="1"/>
          </p:cNvSpPr>
          <p:nvPr/>
        </p:nvSpPr>
        <p:spPr bwMode="auto">
          <a:xfrm>
            <a:off x="15082838" y="21240750"/>
            <a:ext cx="2238375" cy="723900"/>
          </a:xfrm>
          <a:prstGeom prst="rect">
            <a:avLst/>
          </a:prstGeom>
          <a:noFill/>
        </p:spPr>
        <p:txBody>
          <a:bodyPr/>
          <a:lstStyle/>
          <a:p>
            <a:endParaRPr lang="pt-BR"/>
          </a:p>
        </p:txBody>
      </p:sp>
      <p:sp>
        <p:nvSpPr>
          <p:cNvPr id="60" name="Rounded Rectangle 59"/>
          <p:cNvSpPr/>
          <p:nvPr/>
        </p:nvSpPr>
        <p:spPr bwMode="auto">
          <a:xfrm>
            <a:off x="563132" y="14318170"/>
            <a:ext cx="9937104" cy="1296144"/>
          </a:xfrm>
          <a:prstGeom prst="roundRect">
            <a:avLst/>
          </a:prstGeom>
          <a:gradFill flip="none" rotWithShape="1">
            <a:gsLst>
              <a:gs pos="0">
                <a:srgbClr val="FFFF00">
                  <a:alpha val="23000"/>
                </a:srgbClr>
              </a:gs>
              <a:gs pos="100000">
                <a:srgbClr val="FFFFFF">
                  <a:alpha val="61000"/>
                </a:srgbClr>
              </a:gs>
            </a:gsLst>
            <a:lin ang="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1591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/>
              <a:cs typeface="Calibri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11279475" y="10380587"/>
            <a:ext cx="10081120" cy="1296144"/>
          </a:xfrm>
          <a:prstGeom prst="roundRect">
            <a:avLst/>
          </a:prstGeom>
          <a:gradFill flip="none" rotWithShape="1">
            <a:gsLst>
              <a:gs pos="0">
                <a:srgbClr val="FFFF00">
                  <a:alpha val="23000"/>
                </a:srgbClr>
              </a:gs>
              <a:gs pos="100000">
                <a:srgbClr val="FFFFFF">
                  <a:alpha val="61000"/>
                </a:srgbClr>
              </a:gs>
            </a:gsLst>
            <a:lin ang="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1591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/>
              <a:cs typeface="Calibri"/>
            </a:endParaRPr>
          </a:p>
        </p:txBody>
      </p:sp>
      <p:sp>
        <p:nvSpPr>
          <p:cNvPr id="62" name="Rounded Rectangle 61"/>
          <p:cNvSpPr/>
          <p:nvPr/>
        </p:nvSpPr>
        <p:spPr bwMode="auto">
          <a:xfrm>
            <a:off x="582711" y="10380587"/>
            <a:ext cx="10081120" cy="1296144"/>
          </a:xfrm>
          <a:prstGeom prst="roundRect">
            <a:avLst/>
          </a:prstGeom>
          <a:gradFill flip="none" rotWithShape="1">
            <a:gsLst>
              <a:gs pos="0">
                <a:srgbClr val="FFFF00">
                  <a:alpha val="23000"/>
                </a:srgbClr>
              </a:gs>
              <a:gs pos="100000">
                <a:srgbClr val="FFFFFF">
                  <a:alpha val="61000"/>
                </a:srgbClr>
              </a:gs>
            </a:gsLst>
            <a:lin ang="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1591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/>
              <a:cs typeface="Calibri"/>
            </a:endParaRPr>
          </a:p>
        </p:txBody>
      </p:sp>
      <p:sp>
        <p:nvSpPr>
          <p:cNvPr id="64" name="Text Box 3661"/>
          <p:cNvSpPr txBox="1">
            <a:spLocks noChangeArrowheads="1"/>
          </p:cNvSpPr>
          <p:nvPr/>
        </p:nvSpPr>
        <p:spPr bwMode="auto">
          <a:xfrm>
            <a:off x="11265036" y="12153473"/>
            <a:ext cx="9872662" cy="102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762" tIns="48381" rIns="96762" bIns="48381">
            <a:spAutoFit/>
          </a:bodyPr>
          <a:lstStyle/>
          <a:p>
            <a:pPr algn="just" defTabSz="655638">
              <a:spcBef>
                <a:spcPct val="50000"/>
              </a:spcBef>
            </a:pPr>
            <a:r>
              <a:rPr lang="pt-BR" sz="3000" dirty="0">
                <a:latin typeface="Calibri" pitchFamily="34" charset="0"/>
              </a:rPr>
              <a:t>	Apresente seus principais resultados e a discussão de forma condensada.</a:t>
            </a:r>
          </a:p>
        </p:txBody>
      </p:sp>
      <p:sp>
        <p:nvSpPr>
          <p:cNvPr id="65" name="Rounded Rectangle 64"/>
          <p:cNvSpPr/>
          <p:nvPr/>
        </p:nvSpPr>
        <p:spPr bwMode="auto">
          <a:xfrm>
            <a:off x="21960263" y="18505897"/>
            <a:ext cx="10081120" cy="1296144"/>
          </a:xfrm>
          <a:prstGeom prst="roundRect">
            <a:avLst/>
          </a:prstGeom>
          <a:gradFill flip="none" rotWithShape="1">
            <a:gsLst>
              <a:gs pos="0">
                <a:srgbClr val="FFFF00">
                  <a:alpha val="23000"/>
                </a:srgbClr>
              </a:gs>
              <a:gs pos="100000">
                <a:srgbClr val="FFFFFF">
                  <a:alpha val="61000"/>
                </a:srgbClr>
              </a:gs>
            </a:gsLst>
            <a:lin ang="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1591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/>
              <a:cs typeface="Calibri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1960263" y="28274219"/>
            <a:ext cx="10081120" cy="1296144"/>
          </a:xfrm>
          <a:prstGeom prst="roundRect">
            <a:avLst/>
          </a:prstGeom>
          <a:gradFill flip="none" rotWithShape="1">
            <a:gsLst>
              <a:gs pos="0">
                <a:srgbClr val="FFFF00">
                  <a:alpha val="23000"/>
                </a:srgbClr>
              </a:gs>
              <a:gs pos="100000">
                <a:srgbClr val="FFFFFF">
                  <a:alpha val="61000"/>
                </a:srgbClr>
              </a:gs>
            </a:gsLst>
            <a:lin ang="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1591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/>
              <a:cs typeface="Calibri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21960263" y="31415273"/>
            <a:ext cx="10081120" cy="1296144"/>
          </a:xfrm>
          <a:prstGeom prst="roundRect">
            <a:avLst/>
          </a:prstGeom>
          <a:gradFill flip="none" rotWithShape="1">
            <a:gsLst>
              <a:gs pos="0">
                <a:srgbClr val="FFFF00">
                  <a:alpha val="23000"/>
                </a:srgbClr>
              </a:gs>
              <a:gs pos="100000">
                <a:srgbClr val="FFFFFF">
                  <a:alpha val="61000"/>
                </a:srgbClr>
              </a:gs>
            </a:gsLst>
            <a:lin ang="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1591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/>
              <a:cs typeface="Calibri"/>
            </a:endParaRPr>
          </a:p>
        </p:txBody>
      </p:sp>
      <p:pic>
        <p:nvPicPr>
          <p:cNvPr id="68" name="Imagem 8" descr="Marcas2012_Bandeira.jpg"/>
          <p:cNvPicPr>
            <a:picLocks noChangeAspect="1"/>
          </p:cNvPicPr>
          <p:nvPr/>
        </p:nvPicPr>
        <p:blipFill>
          <a:blip r:embed="rId3" cstate="print"/>
          <a:srcRect l="59714" t="-17567"/>
          <a:stretch>
            <a:fillRect/>
          </a:stretch>
        </p:blipFill>
        <p:spPr bwMode="auto">
          <a:xfrm>
            <a:off x="17669878" y="41024197"/>
            <a:ext cx="5025168" cy="1659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" name="Imagem 5" descr="logo_UTFPR_co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132" y="1369056"/>
            <a:ext cx="6905403" cy="2183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7829390" y="3294081"/>
            <a:ext cx="17417537" cy="22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7200" dirty="0">
                <a:latin typeface="Californian FB" panose="0207040306080B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 Semana Acadêmica de Química e Biologia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5400" dirty="0">
                <a:solidFill>
                  <a:srgbClr val="7030A0"/>
                </a:solidFill>
                <a:latin typeface="Californian FB" panose="0207040306080B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 a 14 de junho de 2017                    Curitiba– PR</a:t>
            </a:r>
            <a:endParaRPr lang="pt-BR" sz="54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5304750" y="1441928"/>
            <a:ext cx="569449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dirty="0">
                <a:solidFill>
                  <a:srgbClr val="FF0000"/>
                </a:solidFill>
              </a:rPr>
              <a:t>Espaço destinado à identificação do grupo de pesquisa (logotipo)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312650" y="707085"/>
            <a:ext cx="9039225" cy="2505075"/>
          </a:xfrm>
          <a:prstGeom prst="rect">
            <a:avLst/>
          </a:prstGeom>
        </p:spPr>
      </p:pic>
      <p:pic>
        <p:nvPicPr>
          <p:cNvPr id="47" name="Imagem 4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69592" y="17868001"/>
            <a:ext cx="9039225" cy="2505075"/>
          </a:xfrm>
          <a:prstGeom prst="rect">
            <a:avLst/>
          </a:prstGeom>
        </p:spPr>
      </p:pic>
      <p:sp>
        <p:nvSpPr>
          <p:cNvPr id="41" name="Retângulo 53"/>
          <p:cNvSpPr>
            <a:spLocks noChangeArrowheads="1"/>
          </p:cNvSpPr>
          <p:nvPr/>
        </p:nvSpPr>
        <p:spPr bwMode="auto">
          <a:xfrm>
            <a:off x="12133771" y="10737828"/>
            <a:ext cx="8331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020763"/>
            <a:r>
              <a:rPr lang="pt-BR" sz="3600" b="1" dirty="0">
                <a:latin typeface="Calibri" pitchFamily="34" charset="0"/>
              </a:rPr>
              <a:t>RESULTADOS E DISCUSSÃO</a:t>
            </a:r>
          </a:p>
        </p:txBody>
      </p:sp>
      <p:sp>
        <p:nvSpPr>
          <p:cNvPr id="37" name="Retângulo 46"/>
          <p:cNvSpPr>
            <a:spLocks noChangeArrowheads="1"/>
          </p:cNvSpPr>
          <p:nvPr/>
        </p:nvSpPr>
        <p:spPr bwMode="auto">
          <a:xfrm>
            <a:off x="1403486" y="10747339"/>
            <a:ext cx="293747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1020763"/>
            <a:r>
              <a:rPr lang="pt-BR" sz="3600" b="1" dirty="0">
                <a:latin typeface="Calibri" pitchFamily="34" charset="0"/>
                <a:cs typeface="Tahoma" pitchFamily="34" charset="0"/>
              </a:rPr>
              <a:t>INTRODUÇÃO </a:t>
            </a:r>
          </a:p>
        </p:txBody>
      </p:sp>
      <p:sp>
        <p:nvSpPr>
          <p:cNvPr id="39" name="Retângulo 47"/>
          <p:cNvSpPr>
            <a:spLocks noChangeArrowheads="1"/>
          </p:cNvSpPr>
          <p:nvPr/>
        </p:nvSpPr>
        <p:spPr bwMode="auto">
          <a:xfrm>
            <a:off x="1322914" y="14643076"/>
            <a:ext cx="455887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514350" indent="-514350" defTabSz="1020763"/>
            <a:r>
              <a:rPr lang="pt-BR" sz="3600" b="1" dirty="0">
                <a:latin typeface="Calibri" pitchFamily="34" charset="0"/>
              </a:rPr>
              <a:t>MATERIAL E MÉTODOS</a:t>
            </a:r>
          </a:p>
        </p:txBody>
      </p:sp>
      <p:sp>
        <p:nvSpPr>
          <p:cNvPr id="43" name="Retângulo 55"/>
          <p:cNvSpPr>
            <a:spLocks noChangeArrowheads="1"/>
          </p:cNvSpPr>
          <p:nvPr/>
        </p:nvSpPr>
        <p:spPr bwMode="auto">
          <a:xfrm>
            <a:off x="22527111" y="18906303"/>
            <a:ext cx="25705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1020763"/>
            <a:r>
              <a:rPr lang="pt-BR" sz="3600" b="1" dirty="0">
                <a:latin typeface="Calibri" pitchFamily="34" charset="0"/>
              </a:rPr>
              <a:t>CONCLUSÃO</a:t>
            </a:r>
          </a:p>
        </p:txBody>
      </p:sp>
      <p:sp>
        <p:nvSpPr>
          <p:cNvPr id="45" name="Retângulo 57"/>
          <p:cNvSpPr>
            <a:spLocks noChangeArrowheads="1"/>
          </p:cNvSpPr>
          <p:nvPr/>
        </p:nvSpPr>
        <p:spPr bwMode="auto">
          <a:xfrm>
            <a:off x="22274213" y="28616275"/>
            <a:ext cx="38401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600" b="1" dirty="0">
                <a:latin typeface="Calibri" pitchFamily="34" charset="0"/>
              </a:rPr>
              <a:t>AGRADECIMENTOS</a:t>
            </a:r>
            <a:endParaRPr lang="pt-BR" sz="3600" dirty="0">
              <a:latin typeface="Calibri" pitchFamily="34" charset="0"/>
            </a:endParaRPr>
          </a:p>
        </p:txBody>
      </p:sp>
      <p:sp>
        <p:nvSpPr>
          <p:cNvPr id="49" name="Retângulo 57"/>
          <p:cNvSpPr>
            <a:spLocks noChangeArrowheads="1"/>
          </p:cNvSpPr>
          <p:nvPr/>
        </p:nvSpPr>
        <p:spPr bwMode="auto">
          <a:xfrm>
            <a:off x="22250400" y="31756350"/>
            <a:ext cx="27336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600" b="1">
                <a:latin typeface="Calibri" pitchFamily="34" charset="0"/>
              </a:rPr>
              <a:t>REFERÊNCIAS</a:t>
            </a:r>
            <a:endParaRPr lang="pt-BR" sz="360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591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591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2305</TotalTime>
  <Words>133</Words>
  <Application>Microsoft Office PowerPoint</Application>
  <PresentationFormat>Personalizar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ＭＳ Ｐゴシック</vt:lpstr>
      <vt:lpstr>Arial</vt:lpstr>
      <vt:lpstr>Calibri</vt:lpstr>
      <vt:lpstr>Californian FB</vt:lpstr>
      <vt:lpstr>Tahoma</vt:lpstr>
      <vt:lpstr>tahoma, verdana, arial</vt:lpstr>
      <vt:lpstr>Times New Roman</vt:lpstr>
      <vt:lpstr>Design padrão</vt:lpstr>
      <vt:lpstr>Apresentação do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Your Name</dc:creator>
  <cp:lastModifiedBy>Bruno Ramos de Lima</cp:lastModifiedBy>
  <cp:revision>125</cp:revision>
  <dcterms:created xsi:type="dcterms:W3CDTF">2009-05-21T02:02:37Z</dcterms:created>
  <dcterms:modified xsi:type="dcterms:W3CDTF">2017-05-23T17:12:10Z</dcterms:modified>
</cp:coreProperties>
</file>