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88163" cy="10020300"/>
  <p:embeddedFontLst>
    <p:embeddedFont>
      <p:font typeface="Tahoma" panose="020B0604030504040204" pitchFamily="34" charset="0"/>
      <p:regular r:id="rId4"/>
      <p:bold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ib4DgkpBVr3AQJgw3TMPsA33C8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2635" y="17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075" y="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6763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300" tIns="48650" rIns="97300" bIns="48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sz="1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spcFirstLastPara="1" wrap="square" lIns="97300" tIns="48650" rIns="97300" bIns="486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428518" y="3839740"/>
            <a:ext cx="27542252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239135" y="11667346"/>
            <a:ext cx="25921018" cy="2754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9248165" y="17676797"/>
            <a:ext cx="34560510" cy="6884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4595033" y="10862447"/>
            <a:ext cx="34560510" cy="2051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2429947" y="13420018"/>
            <a:ext cx="27539395" cy="92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4859894" y="24480363"/>
            <a:ext cx="22679502" cy="1104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798"/>
              <a:buFont typeface="Times New Roman"/>
              <a:buNone/>
              <a:defRPr/>
            </a:lvl1pPr>
            <a:lvl2pPr lvl="1" algn="ctr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298"/>
              <a:buFont typeface="Times New Roman"/>
              <a:buNone/>
              <a:defRPr/>
            </a:lvl2pPr>
            <a:lvl3pPr lvl="2" algn="ctr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3999"/>
              <a:buFont typeface="Times New Roman"/>
              <a:buNone/>
              <a:defRPr/>
            </a:lvl3pPr>
            <a:lvl4pPr lvl="3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None/>
              <a:defRPr/>
            </a:lvl4pPr>
            <a:lvl5pPr lvl="4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None/>
              <a:defRPr/>
            </a:lvl5pPr>
            <a:lvl6pPr lvl="5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None/>
              <a:defRPr/>
            </a:lvl6pPr>
            <a:lvl7pPr lvl="6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None/>
              <a:defRPr/>
            </a:lvl7pPr>
            <a:lvl8pPr lvl="7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None/>
              <a:defRPr/>
            </a:lvl8pPr>
            <a:lvl9pPr lvl="8" algn="ctr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428518" y="3839740"/>
            <a:ext cx="27542252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428518" y="12477963"/>
            <a:ext cx="27542252" cy="2592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2558945" y="27759682"/>
            <a:ext cx="27539395" cy="8581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558945" y="18309545"/>
            <a:ext cx="27539395" cy="945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428518" y="3839740"/>
            <a:ext cx="27542252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2428448" y="12477457"/>
            <a:ext cx="13699199" cy="2592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16271643" y="12477457"/>
            <a:ext cx="13699200" cy="25922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619965" y="1729663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1619964" y="9669418"/>
            <a:ext cx="14315686" cy="403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1619964" y="13699840"/>
            <a:ext cx="14315686" cy="2489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16459139" y="9669418"/>
            <a:ext cx="14320185" cy="403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16459139" y="13699840"/>
            <a:ext cx="14320185" cy="2489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428518" y="3839740"/>
            <a:ext cx="27542252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619966" y="1719846"/>
            <a:ext cx="10658765" cy="731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2667222" y="1719844"/>
            <a:ext cx="18112102" cy="3687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619966" y="9039408"/>
            <a:ext cx="10658765" cy="29551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350860" y="30240447"/>
            <a:ext cx="19439573" cy="357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6350860" y="3860239"/>
            <a:ext cx="19439573" cy="259203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350860" y="33811045"/>
            <a:ext cx="19439573" cy="506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428518" y="3839740"/>
            <a:ext cx="27542252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5597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428518" y="12477963"/>
            <a:ext cx="27542252" cy="2592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457200" marR="0" lvl="0" indent="-1422273" algn="l" rtl="0"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798"/>
              <a:buFont typeface="Times New Roman"/>
              <a:buChar char="•"/>
              <a:defRPr sz="1879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63523" algn="l" rtl="0"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298"/>
              <a:buFont typeface="Times New Roman"/>
              <a:buChar char="–"/>
              <a:defRPr sz="16298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117536" algn="l" rtl="0"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3999"/>
              <a:buFont typeface="Times New Roman"/>
              <a:buChar char="•"/>
              <a:defRPr sz="139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71486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Char char="–"/>
              <a:defRPr sz="116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71486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Char char="»"/>
              <a:defRPr sz="116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71486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Char char="»"/>
              <a:defRPr sz="116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71486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Char char="»"/>
              <a:defRPr sz="116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71486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Char char="»"/>
              <a:defRPr sz="116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71486" algn="l" rtl="0"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699"/>
              <a:buFont typeface="Times New Roman"/>
              <a:buChar char="»"/>
              <a:defRPr sz="116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42851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1069598" y="39360899"/>
            <a:ext cx="10260092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3218538" y="39360899"/>
            <a:ext cx="6752233" cy="28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9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C74550A-498A-7B3A-7FCB-E0585EC8F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064"/>
          <a:stretch/>
        </p:blipFill>
        <p:spPr>
          <a:xfrm>
            <a:off x="27923545" y="188504"/>
            <a:ext cx="4340630" cy="37336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A40548B-8AC9-A47A-0FA6-BB1EAB3EB9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182" r="17134" b="39294"/>
          <a:stretch/>
        </p:blipFill>
        <p:spPr>
          <a:xfrm>
            <a:off x="-2656" y="-1779"/>
            <a:ext cx="26848020" cy="411460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C2FDE43-3E83-4797-4DF5-7F7E901867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182" b="39294"/>
          <a:stretch/>
        </p:blipFill>
        <p:spPr>
          <a:xfrm>
            <a:off x="135113" y="-32862"/>
            <a:ext cx="32399288" cy="4172995"/>
          </a:xfrm>
          <a:prstGeom prst="flowChartOnlineStorage">
            <a:avLst/>
          </a:prstGeom>
        </p:spPr>
      </p:pic>
      <p:grpSp>
        <p:nvGrpSpPr>
          <p:cNvPr id="90" name="Google Shape;90;p1"/>
          <p:cNvGrpSpPr/>
          <p:nvPr/>
        </p:nvGrpSpPr>
        <p:grpSpPr>
          <a:xfrm>
            <a:off x="16067151" y="19746951"/>
            <a:ext cx="15974211" cy="2282030"/>
            <a:chOff x="4682" y="2618353"/>
            <a:chExt cx="15974211" cy="2282030"/>
          </a:xfrm>
        </p:grpSpPr>
        <p:sp>
          <p:nvSpPr>
            <p:cNvPr id="91" name="Google Shape;91;p1"/>
            <p:cNvSpPr/>
            <p:nvPr/>
          </p:nvSpPr>
          <p:spPr>
            <a:xfrm>
              <a:off x="4682" y="2618353"/>
              <a:ext cx="5705075" cy="2282030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6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1145697" y="2618353"/>
              <a:ext cx="3423045" cy="2282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25" tIns="86675" rIns="86675" bIns="8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ahoma"/>
                <a:buNone/>
              </a:pPr>
              <a:r>
                <a:rPr lang="pt-BR" sz="65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</a:t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5139250" y="2618353"/>
              <a:ext cx="5705075" cy="2282030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8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6280265" y="2618353"/>
              <a:ext cx="3423045" cy="2282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25" tIns="86675" rIns="86675" bIns="8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ahoma"/>
                <a:buNone/>
              </a:pPr>
              <a:r>
                <a:rPr lang="pt-BR" sz="65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</a:t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0273818" y="2618353"/>
              <a:ext cx="5705075" cy="2282030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6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11414833" y="2618353"/>
              <a:ext cx="3423045" cy="2282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0025" tIns="86675" rIns="86675" bIns="8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Tahoma"/>
                <a:buNone/>
              </a:pPr>
              <a:r>
                <a:rPr lang="pt-BR" sz="65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</a:t>
              </a:r>
              <a:endParaRPr/>
            </a:p>
          </p:txBody>
        </p:sp>
      </p:grpSp>
      <p:sp>
        <p:nvSpPr>
          <p:cNvPr id="97" name="Google Shape;97;p1"/>
          <p:cNvSpPr/>
          <p:nvPr/>
        </p:nvSpPr>
        <p:spPr>
          <a:xfrm>
            <a:off x="1007915" y="20151311"/>
            <a:ext cx="9109323" cy="132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4000" b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007916" y="8012049"/>
            <a:ext cx="14523490" cy="1406318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999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103259" y="18360565"/>
            <a:ext cx="14340875" cy="1566859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999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103259" y="23139474"/>
            <a:ext cx="14197464" cy="1420604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999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6503606" y="8003861"/>
            <a:ext cx="14501268" cy="1345826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999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6334757" y="23356769"/>
            <a:ext cx="14501268" cy="1320606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999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6395645" y="25253262"/>
            <a:ext cx="14501268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082567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AAAAAAAAAAAAAAAAAAAAAAAAAAAAAAAAAAAAAAAAAAAAAAAAAAAAAAAAAAAAAAAAAAAAAAAAAAAAAAAAAAAAAAAAAAAAAAAAAAAAAAAAAAAAAAAAAAAAAAAAAAAAAAAAAAAAAAAAAAAAAAAAAAAAAAAAAAAAAAAAAAAAAAAAAAAAAAAAAAAAAAAAAAAAAAAAAAAAAAAAAAAAAAAAAAAAAAAAAAAAAAAAAAAAAAAAAAAAAAAAAAAAAAAAAAAAAAAAAAAAAAAAAAAAAAAAAAAAA.</a:t>
            </a:r>
            <a:endParaRPr dirty="0"/>
          </a:p>
        </p:txBody>
      </p:sp>
      <p:sp>
        <p:nvSpPr>
          <p:cNvPr id="104" name="Google Shape;104;p1"/>
          <p:cNvSpPr txBox="1"/>
          <p:nvPr/>
        </p:nvSpPr>
        <p:spPr>
          <a:xfrm>
            <a:off x="16537950" y="33198913"/>
            <a:ext cx="14473412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SESSÃO DE REFERÊNCIAS DEVE CONTER APENAS OS PRINCIPAIS ESTUDOS, FONTE A PARTIR DE 20, DE ACORDO COM AS NORMAS ABNT.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BOTELHO, L. A. </a:t>
            </a:r>
            <a:r>
              <a:rPr lang="pt-BR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terrário como instrumento organizador da aprendizagem em Ciências do 9° ano</a:t>
            </a: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Programa de Desenvolvimento Educacional-PDE. Curitiba, 2008.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MATOS, C. H. C. et al. Utilização de modelos didáticos no ensino de entomologia. </a:t>
            </a:r>
            <a:r>
              <a:rPr lang="pt-BR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Revista de biologia e ciências da terra</a:t>
            </a: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 9, n 1. p. 19-23, 2009.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SILVEIRA, T. L. et al. Preparo de peças didáticas para o estudo prática de Anatomia. </a:t>
            </a:r>
            <a:r>
              <a:rPr lang="pt-BR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Arq. </a:t>
            </a:r>
            <a:r>
              <a:rPr lang="pt-BR" sz="32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Apadec</a:t>
            </a: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v. 8, n. 2, p. 27-27, 2004.</a:t>
            </a:r>
            <a:endParaRPr lang="pt-BR" dirty="0"/>
          </a:p>
        </p:txBody>
      </p:sp>
      <p:sp>
        <p:nvSpPr>
          <p:cNvPr id="105" name="Google Shape;105;p1"/>
          <p:cNvSpPr txBox="1"/>
          <p:nvPr/>
        </p:nvSpPr>
        <p:spPr>
          <a:xfrm>
            <a:off x="8001263" y="40603655"/>
            <a:ext cx="16343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 para contato: </a:t>
            </a:r>
            <a:r>
              <a:rPr lang="pt-BR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aluno@gmail.com</a:t>
            </a:r>
            <a:endParaRPr dirty="0"/>
          </a:p>
        </p:txBody>
      </p:sp>
      <p:sp>
        <p:nvSpPr>
          <p:cNvPr id="106" name="Google Shape;106;p1"/>
          <p:cNvSpPr txBox="1"/>
          <p:nvPr/>
        </p:nvSpPr>
        <p:spPr>
          <a:xfrm>
            <a:off x="1007916" y="6014056"/>
            <a:ext cx="30109109" cy="147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8" marR="0" lvl="0" indent="-4841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Universidade/Faculdade, Cidade, Estado Abreviado, País.</a:t>
            </a:r>
            <a:endParaRPr/>
          </a:p>
          <a:p>
            <a:pPr marL="484188" marR="0" lvl="0" indent="-4841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Departamento, Universidade/Faculdade, Cidade, Estado Abreviado, País; </a:t>
            </a:r>
            <a:endParaRPr sz="4500" b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4935723" y="4560706"/>
            <a:ext cx="22253494" cy="93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484188" marR="0" lvl="0" indent="-4841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500" b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completo¹</a:t>
            </a:r>
            <a:r>
              <a:rPr lang="pt-BR" sz="5500" b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Nome completo²; Nome completo do orientador³</a:t>
            </a:r>
            <a:endParaRPr sz="5500" b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8" name="Google Shape;108;p1"/>
          <p:cNvGrpSpPr/>
          <p:nvPr/>
        </p:nvGrpSpPr>
        <p:grpSpPr>
          <a:xfrm>
            <a:off x="1879227" y="9693514"/>
            <a:ext cx="12788937" cy="8200977"/>
            <a:chOff x="775968" y="4250"/>
            <a:chExt cx="12788937" cy="8200977"/>
          </a:xfrm>
        </p:grpSpPr>
        <p:sp>
          <p:nvSpPr>
            <p:cNvPr id="109" name="Google Shape;109;p1"/>
            <p:cNvSpPr/>
            <p:nvPr/>
          </p:nvSpPr>
          <p:spPr>
            <a:xfrm>
              <a:off x="6509117" y="1679015"/>
              <a:ext cx="1288438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7120361" y="1718139"/>
              <a:ext cx="65951" cy="1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Tahoma"/>
                <a:buNone/>
              </a:pPr>
              <a:endParaRPr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775968" y="4250"/>
              <a:ext cx="5734949" cy="3440969"/>
            </a:xfrm>
            <a:prstGeom prst="rect">
              <a:avLst/>
            </a:prstGeom>
            <a:solidFill>
              <a:srgbClr val="E4B86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 txBox="1"/>
            <p:nvPr/>
          </p:nvSpPr>
          <p:spPr>
            <a:xfrm>
              <a:off x="775968" y="4250"/>
              <a:ext cx="5734949" cy="34409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362700" tIns="362700" rIns="362700" bIns="36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Tahoma"/>
                <a:buNone/>
              </a:pPr>
              <a:r>
                <a:rPr lang="pt-BR" sz="51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Deve ser feito de preferência com o mínimo possível de texto</a:t>
              </a:r>
              <a:endParaRPr sz="5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643443" y="3443419"/>
              <a:ext cx="7053987" cy="12884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1593"/>
                  </a:lnTo>
                  <a:lnTo>
                    <a:pt x="0" y="61593"/>
                  </a:lnTo>
                  <a:lnTo>
                    <a:pt x="0" y="12000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 txBox="1"/>
            <p:nvPr/>
          </p:nvSpPr>
          <p:spPr>
            <a:xfrm>
              <a:off x="6991030" y="4081043"/>
              <a:ext cx="358812" cy="1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Tahoma"/>
                <a:buNone/>
              </a:pPr>
              <a:endParaRPr sz="5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7829956" y="4250"/>
              <a:ext cx="5734949" cy="3440969"/>
            </a:xfrm>
            <a:prstGeom prst="rect">
              <a:avLst/>
            </a:prstGeom>
            <a:solidFill>
              <a:srgbClr val="E4B86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7829956" y="4250"/>
              <a:ext cx="5734949" cy="34409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362700" tIns="362700" rIns="362700" bIns="36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Tahoma"/>
                <a:buNone/>
              </a:pPr>
              <a:r>
                <a:rPr lang="pt-BR" sz="51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Sugere-se fonte Time New Roman a partir do tamanho 30</a:t>
              </a:r>
              <a:endParaRPr sz="5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6509117" y="6439022"/>
              <a:ext cx="1288438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 txBox="1"/>
            <p:nvPr/>
          </p:nvSpPr>
          <p:spPr>
            <a:xfrm>
              <a:off x="7120361" y="6478147"/>
              <a:ext cx="65951" cy="1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Tahoma"/>
                <a:buNone/>
              </a:pPr>
              <a:endParaRPr sz="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775968" y="4764258"/>
              <a:ext cx="5734949" cy="3440969"/>
            </a:xfrm>
            <a:prstGeom prst="rect">
              <a:avLst/>
            </a:prstGeom>
            <a:solidFill>
              <a:srgbClr val="F1DCB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 txBox="1"/>
            <p:nvPr/>
          </p:nvSpPr>
          <p:spPr>
            <a:xfrm>
              <a:off x="775968" y="4764258"/>
              <a:ext cx="5734949" cy="344096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spcFirstLastPara="1" wrap="square" lIns="362700" tIns="362700" rIns="362700" bIns="36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Tahoma"/>
                <a:buNone/>
              </a:pPr>
              <a:r>
                <a:rPr lang="pt-BR" sz="51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Deve ser feito de preferência com o mínimo possível de texto</a:t>
              </a:r>
              <a:endParaRPr sz="5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7829956" y="4764258"/>
              <a:ext cx="5734949" cy="3440969"/>
            </a:xfrm>
            <a:prstGeom prst="rect">
              <a:avLst/>
            </a:prstGeom>
            <a:solidFill>
              <a:srgbClr val="F1DCB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 txBox="1"/>
            <p:nvPr/>
          </p:nvSpPr>
          <p:spPr>
            <a:xfrm>
              <a:off x="7829956" y="4764258"/>
              <a:ext cx="5734949" cy="344096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spcFirstLastPara="1" wrap="square" lIns="362700" tIns="362700" rIns="362700" bIns="36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Tahoma"/>
                <a:buNone/>
              </a:pPr>
              <a:r>
                <a:rPr lang="pt-BR" sz="51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Sugere-se fonte Time New Roman a partir do tamanho 30</a:t>
              </a:r>
              <a:endParaRPr sz="5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3" name="Google Shape;123;p1"/>
          <p:cNvGrpSpPr/>
          <p:nvPr/>
        </p:nvGrpSpPr>
        <p:grpSpPr>
          <a:xfrm>
            <a:off x="856860" y="20250140"/>
            <a:ext cx="14262824" cy="2652704"/>
            <a:chOff x="2595258" y="0"/>
            <a:chExt cx="14262824" cy="2652704"/>
          </a:xfrm>
        </p:grpSpPr>
        <p:sp>
          <p:nvSpPr>
            <p:cNvPr id="124" name="Google Shape;124;p1"/>
            <p:cNvSpPr/>
            <p:nvPr/>
          </p:nvSpPr>
          <p:spPr>
            <a:xfrm rot="10800000">
              <a:off x="3921610" y="0"/>
              <a:ext cx="12936472" cy="2652704"/>
            </a:xfrm>
            <a:prstGeom prst="homePlate">
              <a:avLst>
                <a:gd name="adj" fmla="val 50000"/>
              </a:avLst>
            </a:prstGeom>
            <a:solidFill>
              <a:srgbClr val="F1DCB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 txBox="1"/>
            <p:nvPr/>
          </p:nvSpPr>
          <p:spPr>
            <a:xfrm>
              <a:off x="4584786" y="0"/>
              <a:ext cx="12273296" cy="265270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spcFirstLastPara="1" wrap="square" lIns="1169750" tIns="182875" rIns="3413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Tahoma"/>
                <a:buNone/>
              </a:pPr>
              <a:r>
                <a:rPr lang="pt-BR"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AAAAAAAAAAAAAAAAAAAA</a:t>
              </a:r>
              <a:endParaRPr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95258" y="0"/>
              <a:ext cx="2652704" cy="2652704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5640" t="-40044" r="-8806" b="10571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1"/>
          <p:cNvSpPr/>
          <p:nvPr/>
        </p:nvSpPr>
        <p:spPr>
          <a:xfrm>
            <a:off x="1103258" y="24863065"/>
            <a:ext cx="14197463" cy="4095683"/>
          </a:xfrm>
          <a:prstGeom prst="roundRect">
            <a:avLst>
              <a:gd name="adj" fmla="val 16667"/>
            </a:avLst>
          </a:prstGeom>
          <a:solidFill>
            <a:schemeClr val="accent3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1271454" y="25039311"/>
            <a:ext cx="1384823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AAAAAAAAAAAAAAAAAAAAAAAAAAAAAAAAAAAAAAAAAAAAAAAAAAAAAAAAAAAAAAAAAAAAAAAAAAAAAAAAAAAAAAAAAAAAAAAAAAAAAAAAAAAAAAAAAAAAAAAAAAA</a:t>
            </a:r>
            <a:endParaRPr/>
          </a:p>
        </p:txBody>
      </p:sp>
      <p:sp>
        <p:nvSpPr>
          <p:cNvPr id="129" name="Google Shape;129;p1"/>
          <p:cNvSpPr/>
          <p:nvPr/>
        </p:nvSpPr>
        <p:spPr>
          <a:xfrm>
            <a:off x="16334757" y="31436668"/>
            <a:ext cx="14501268" cy="1320606"/>
          </a:xfrm>
          <a:prstGeom prst="roundRect">
            <a:avLst>
              <a:gd name="adj" fmla="val 16667"/>
            </a:avLst>
          </a:prstGeom>
          <a:solidFill>
            <a:srgbClr val="001C5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999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130" name="Google Shape;130;p1"/>
          <p:cNvGrpSpPr/>
          <p:nvPr/>
        </p:nvGrpSpPr>
        <p:grpSpPr>
          <a:xfrm>
            <a:off x="1103258" y="29266465"/>
            <a:ext cx="14197463" cy="8515574"/>
            <a:chOff x="0" y="4731"/>
            <a:chExt cx="14197463" cy="8515574"/>
          </a:xfrm>
        </p:grpSpPr>
        <p:sp>
          <p:nvSpPr>
            <p:cNvPr id="133" name="Google Shape;133;p1"/>
            <p:cNvSpPr/>
            <p:nvPr/>
          </p:nvSpPr>
          <p:spPr>
            <a:xfrm rot="10800000">
              <a:off x="0" y="6375725"/>
              <a:ext cx="14197463" cy="214458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>
                <a:lumMod val="8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0" y="6375725"/>
              <a:ext cx="14197463" cy="139348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spcFirstLastPara="1" wrap="square" lIns="341375" tIns="341375" rIns="341375" bIns="341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Tahoma"/>
                <a:buNone/>
              </a:pPr>
              <a:r>
                <a:rPr lang="pt-BR" sz="48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AAAAAAAAAAAAAAAAAAAAAAAAAAA</a:t>
              </a:r>
              <a:endParaRPr dirty="0"/>
            </a:p>
          </p:txBody>
        </p:sp>
        <p:sp>
          <p:nvSpPr>
            <p:cNvPr id="135" name="Google Shape;135;p1"/>
            <p:cNvSpPr/>
            <p:nvPr/>
          </p:nvSpPr>
          <p:spPr>
            <a:xfrm rot="10800000">
              <a:off x="0" y="4252061"/>
              <a:ext cx="14197463" cy="214458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>
                <a:lumMod val="6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 txBox="1"/>
            <p:nvPr/>
          </p:nvSpPr>
          <p:spPr>
            <a:xfrm>
              <a:off x="0" y="4252061"/>
              <a:ext cx="14197463" cy="1393484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>
              <a:noFill/>
            </a:ln>
          </p:spPr>
          <p:txBody>
            <a:bodyPr spcFirstLastPara="1" wrap="square" lIns="341375" tIns="341375" rIns="341375" bIns="341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Tahoma"/>
                <a:buNone/>
              </a:pPr>
              <a:r>
                <a:rPr lang="pt-BR" sz="48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AAAAAAAAAAAAAAAAAAAAAAAAAAAA</a:t>
              </a:r>
              <a:endParaRPr dirty="0"/>
            </a:p>
          </p:txBody>
        </p:sp>
        <p:sp>
          <p:nvSpPr>
            <p:cNvPr id="137" name="Google Shape;137;p1"/>
            <p:cNvSpPr/>
            <p:nvPr/>
          </p:nvSpPr>
          <p:spPr>
            <a:xfrm rot="10800000">
              <a:off x="0" y="2128396"/>
              <a:ext cx="14197463" cy="214458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>
                <a:lumMod val="8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0" y="2128396"/>
              <a:ext cx="14197463" cy="139348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spcFirstLastPara="1" wrap="square" lIns="312925" tIns="312925" rIns="312925" bIns="312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Tahoma"/>
                <a:buNone/>
              </a:pPr>
              <a:r>
                <a:rPr lang="pt-BR" sz="44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AAAAAAAAAAAAAAAAAAAAAAAAAAAAAAA</a:t>
              </a:r>
              <a:endParaRPr dirty="0"/>
            </a:p>
          </p:txBody>
        </p:sp>
        <p:sp>
          <p:nvSpPr>
            <p:cNvPr id="139" name="Google Shape;139;p1"/>
            <p:cNvSpPr/>
            <p:nvPr/>
          </p:nvSpPr>
          <p:spPr>
            <a:xfrm rot="10800000">
              <a:off x="0" y="4731"/>
              <a:ext cx="14197463" cy="214458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>
                <a:lumMod val="6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 txBox="1"/>
            <p:nvPr/>
          </p:nvSpPr>
          <p:spPr>
            <a:xfrm>
              <a:off x="0" y="4731"/>
              <a:ext cx="14197463" cy="1393484"/>
            </a:xfrm>
            <a:prstGeom prst="rect">
              <a:avLst/>
            </a:prstGeom>
            <a:solidFill>
              <a:schemeClr val="accent3">
                <a:lumMod val="65000"/>
              </a:schemeClr>
            </a:solidFill>
            <a:ln>
              <a:noFill/>
            </a:ln>
          </p:spPr>
          <p:txBody>
            <a:bodyPr spcFirstLastPara="1" wrap="square" lIns="341375" tIns="341375" rIns="341375" bIns="341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Tahoma"/>
                <a:buNone/>
              </a:pPr>
              <a:r>
                <a:rPr lang="pt-BR"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AAAAAAAAAAAAAAAAAAAAAAAAAAAAA</a:t>
              </a:r>
              <a:endParaRPr/>
            </a:p>
          </p:txBody>
        </p:sp>
      </p:grpSp>
      <p:sp>
        <p:nvSpPr>
          <p:cNvPr id="141" name="Google Shape;141;p1"/>
          <p:cNvSpPr txBox="1"/>
          <p:nvPr/>
        </p:nvSpPr>
        <p:spPr>
          <a:xfrm>
            <a:off x="15658575" y="9593888"/>
            <a:ext cx="1563331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082567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1. </a:t>
            </a:r>
            <a:r>
              <a:rPr lang="pt-BR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AAAAAAAAAAAAAAAA.</a:t>
            </a:r>
            <a:endParaRPr/>
          </a:p>
        </p:txBody>
      </p:sp>
      <p:sp>
        <p:nvSpPr>
          <p:cNvPr id="142" name="Google Shape;142;p1"/>
          <p:cNvSpPr txBox="1"/>
          <p:nvPr/>
        </p:nvSpPr>
        <p:spPr>
          <a:xfrm>
            <a:off x="15300720" y="15970631"/>
            <a:ext cx="15633312" cy="6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082567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</a:t>
            </a:r>
            <a:r>
              <a:rPr lang="pt-BR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Autoria própria.</a:t>
            </a:r>
            <a:endParaRPr/>
          </a:p>
        </p:txBody>
      </p:sp>
      <p:grpSp>
        <p:nvGrpSpPr>
          <p:cNvPr id="143" name="Google Shape;143;p1"/>
          <p:cNvGrpSpPr/>
          <p:nvPr/>
        </p:nvGrpSpPr>
        <p:grpSpPr>
          <a:xfrm>
            <a:off x="16005721" y="16922022"/>
            <a:ext cx="15974211" cy="2282030"/>
            <a:chOff x="4682" y="2618353"/>
            <a:chExt cx="15974211" cy="2282030"/>
          </a:xfrm>
        </p:grpSpPr>
        <p:sp>
          <p:nvSpPr>
            <p:cNvPr id="144" name="Google Shape;144;p1"/>
            <p:cNvSpPr/>
            <p:nvPr/>
          </p:nvSpPr>
          <p:spPr>
            <a:xfrm>
              <a:off x="4682" y="2618353"/>
              <a:ext cx="5705075" cy="2282030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8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 txBox="1"/>
            <p:nvPr/>
          </p:nvSpPr>
          <p:spPr>
            <a:xfrm>
              <a:off x="1145697" y="2618353"/>
              <a:ext cx="3423045" cy="2282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ahoma"/>
                <a:buNone/>
              </a:pPr>
              <a:r>
                <a:rPr lang="pt-BR"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Os resultados devem ser explorados com ilustrações</a:t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139250" y="2618353"/>
              <a:ext cx="5705075" cy="2282030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6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 txBox="1"/>
            <p:nvPr/>
          </p:nvSpPr>
          <p:spPr>
            <a:xfrm>
              <a:off x="6280265" y="2618353"/>
              <a:ext cx="3423045" cy="2282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ahoma"/>
                <a:buNone/>
              </a:pPr>
              <a:r>
                <a:rPr lang="pt-BR"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(figuras, gráficos e tabelas)</a:t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0273818" y="2618353"/>
              <a:ext cx="5705075" cy="2282030"/>
            </a:xfrm>
            <a:prstGeom prst="chevron">
              <a:avLst>
                <a:gd name="adj" fmla="val 50000"/>
              </a:avLst>
            </a:prstGeom>
            <a:solidFill>
              <a:schemeClr val="accent3">
                <a:lumMod val="8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 txBox="1"/>
            <p:nvPr/>
          </p:nvSpPr>
          <p:spPr>
            <a:xfrm>
              <a:off x="11414833" y="2618353"/>
              <a:ext cx="3423045" cy="22820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Tahoma"/>
                <a:buNone/>
              </a:pPr>
              <a:r>
                <a:rPr lang="pt-BR" sz="40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evitando o excesso de texto</a:t>
              </a:r>
              <a:endParaRPr/>
            </a:p>
          </p:txBody>
        </p:sp>
      </p:grpSp>
      <p:pic>
        <p:nvPicPr>
          <p:cNvPr id="154" name="Google Shape;154;p1" descr="O que é a Escala Likert e como aplica-lá - Vida de Produto"/>
          <p:cNvPicPr preferRelativeResize="0"/>
          <p:nvPr/>
        </p:nvPicPr>
        <p:blipFill rotWithShape="1">
          <a:blip r:embed="rId6">
            <a:alphaModFix/>
          </a:blip>
          <a:srcRect t="25240"/>
          <a:stretch/>
        </p:blipFill>
        <p:spPr>
          <a:xfrm>
            <a:off x="16503605" y="11231167"/>
            <a:ext cx="14613420" cy="432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"/>
          <p:cNvSpPr txBox="1"/>
          <p:nvPr/>
        </p:nvSpPr>
        <p:spPr>
          <a:xfrm>
            <a:off x="4293842" y="760216"/>
            <a:ext cx="22729466" cy="285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TÍTULO: DEVE SER O MESMO DO RESUMO, CAIXA ALTA, NEGRITO, CENTRALIZADO, FONTE TIMES NEW ROMAN A PARTIR DO TAMANHO 60</a:t>
            </a:r>
            <a:endParaRPr sz="6000" b="0" u="none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Google Shape;153;p1">
            <a:extLst>
              <a:ext uri="{FF2B5EF4-FFF2-40B4-BE49-F238E27FC236}">
                <a16:creationId xmlns:a16="http://schemas.microsoft.com/office/drawing/2014/main" id="{F4E02B04-F0CC-697B-F1B2-E2F16DCD00B0}"/>
              </a:ext>
            </a:extLst>
          </p:cNvPr>
          <p:cNvSpPr txBox="1"/>
          <p:nvPr/>
        </p:nvSpPr>
        <p:spPr>
          <a:xfrm>
            <a:off x="1007915" y="792392"/>
            <a:ext cx="3018020" cy="2677616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bg1"/>
                </a:solidFill>
                <a:latin typeface="Times New Roman"/>
                <a:cs typeface="Times New Roman"/>
                <a:sym typeface="Times New Roman"/>
              </a:rPr>
              <a:t>BRASÃO DA SUA INSTITUIÇÃO</a:t>
            </a:r>
            <a:endParaRPr lang="pt-BR" sz="1050" dirty="0">
              <a:solidFill>
                <a:schemeClr val="bg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67EE101-01A1-E8F3-5700-D6012CC21A8F}"/>
              </a:ext>
            </a:extLst>
          </p:cNvPr>
          <p:cNvSpPr/>
          <p:nvPr/>
        </p:nvSpPr>
        <p:spPr>
          <a:xfrm>
            <a:off x="0" y="4075058"/>
            <a:ext cx="32396632" cy="3873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3D31A26-F16F-06BB-D13E-0828D8BBA51D}"/>
              </a:ext>
            </a:extLst>
          </p:cNvPr>
          <p:cNvSpPr/>
          <p:nvPr/>
        </p:nvSpPr>
        <p:spPr>
          <a:xfrm>
            <a:off x="-25353" y="41790753"/>
            <a:ext cx="32396632" cy="3873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09B112B-4C9D-6C51-3060-FA68B860C0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950" r="17134" b="39294"/>
          <a:stretch/>
        </p:blipFill>
        <p:spPr>
          <a:xfrm>
            <a:off x="-2656" y="42156182"/>
            <a:ext cx="32393976" cy="10652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295</Words>
  <Application>Microsoft Office PowerPoint</Application>
  <PresentationFormat>Personalizar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Tahoma</vt:lpstr>
      <vt:lpstr>Arial</vt:lpstr>
      <vt:lpstr>Times New Roman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Jussara Severo</dc:creator>
  <cp:lastModifiedBy>Elayne Ribeiro</cp:lastModifiedBy>
  <cp:revision>5</cp:revision>
  <dcterms:created xsi:type="dcterms:W3CDTF">2003-06-01T18:10:39Z</dcterms:created>
  <dcterms:modified xsi:type="dcterms:W3CDTF">2024-05-29T18:43:05Z</dcterms:modified>
</cp:coreProperties>
</file>