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32918400" cy="438912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808DA0"/>
    <a:srgbClr val="4C5A6A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 autoAdjust="0"/>
  </p:normalViewPr>
  <p:slideViewPr>
    <p:cSldViewPr snapToGrid="0">
      <p:cViewPr varScale="1">
        <p:scale>
          <a:sx n="11" d="100"/>
          <a:sy n="11" d="100"/>
        </p:scale>
        <p:origin x="1386" y="2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15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dm\Desktop\2009.4\pol%20saude\DADOS%20EXCEL%20cancer%20de%20pele%20SEMANA%20CIENTIFICA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dm\Desktop\2009.4\pol%20saude\DADOS%20EXCEL%20cancer%20de%20pele%20SEMANA%20CIENTIFICA.xls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7916666666666693E-2"/>
          <c:y val="4.8611111111111098E-2"/>
          <c:w val="0.87083333333333501"/>
          <c:h val="0.7951388888888889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74E5-428D-A23B-2F8AAD0D2EED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Plan2!$C$2:$D$2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Plan2!$C$3:$D$3</c:f>
              <c:numCache>
                <c:formatCode>General</c:formatCode>
                <c:ptCount val="2"/>
                <c:pt idx="0">
                  <c:v>95.19</c:v>
                </c:pt>
                <c:pt idx="1">
                  <c:v>4.8099999999999996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E5-428D-A23B-2F8AAD0D2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3974928"/>
        <c:axId val="2026153424"/>
      </c:barChart>
      <c:catAx>
        <c:axId val="214397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/>
        </c:spPr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026153424"/>
        <c:crosses val="autoZero"/>
        <c:auto val="1"/>
        <c:lblAlgn val="ctr"/>
        <c:lblOffset val="100"/>
        <c:noMultiLvlLbl val="0"/>
      </c:catAx>
      <c:valAx>
        <c:axId val="2026153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5400"/>
        </c:spPr>
        <c:txPr>
          <a:bodyPr/>
          <a:lstStyle/>
          <a:p>
            <a:pPr>
              <a:defRPr sz="1200" b="0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14397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6335877862595394E-2"/>
          <c:y val="4.5454545454545497E-2"/>
          <c:w val="0.89312977099236601"/>
          <c:h val="0.8084415584415589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1-C4EA-4742-A779-44C03872D70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4EA-4742-A779-44C03872D70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C4EA-4742-A779-44C03872D70E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7-C4EA-4742-A779-44C03872D70E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9-C4EA-4742-A779-44C03872D70E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C4EA-4742-A779-44C03872D70E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D-C4EA-4742-A779-44C03872D70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Plan2!$C$22:$I$22</c:f>
              <c:strCache>
                <c:ptCount val="7"/>
                <c:pt idx="0">
                  <c:v>18 a 25 </c:v>
                </c:pt>
                <c:pt idx="1">
                  <c:v>26 a 33 </c:v>
                </c:pt>
                <c:pt idx="2">
                  <c:v>34 a 41 </c:v>
                </c:pt>
                <c:pt idx="3">
                  <c:v>42 a 49 </c:v>
                </c:pt>
                <c:pt idx="4">
                  <c:v>50 a 57 </c:v>
                </c:pt>
                <c:pt idx="5">
                  <c:v>58 a 64 </c:v>
                </c:pt>
                <c:pt idx="6">
                  <c:v>mais de 64 </c:v>
                </c:pt>
              </c:strCache>
            </c:strRef>
          </c:cat>
          <c:val>
            <c:numRef>
              <c:f>Plan2!$C$23:$I$23</c:f>
              <c:numCache>
                <c:formatCode>General</c:formatCode>
                <c:ptCount val="7"/>
                <c:pt idx="0">
                  <c:v>38.46</c:v>
                </c:pt>
                <c:pt idx="1">
                  <c:v>29.8</c:v>
                </c:pt>
                <c:pt idx="2">
                  <c:v>13.46</c:v>
                </c:pt>
                <c:pt idx="3">
                  <c:v>9.61</c:v>
                </c:pt>
                <c:pt idx="4">
                  <c:v>6.73</c:v>
                </c:pt>
                <c:pt idx="5">
                  <c:v>0.96000000000000096</c:v>
                </c:pt>
                <c:pt idx="6">
                  <c:v>1.9200000000000019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4EA-4742-A779-44C03872D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834208"/>
        <c:axId val="2140338880"/>
      </c:barChart>
      <c:catAx>
        <c:axId val="209483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/>
        </c:spPr>
        <c:txPr>
          <a:bodyPr/>
          <a:lstStyle/>
          <a:p>
            <a:pPr>
              <a:defRPr sz="1200" b="0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140338880"/>
        <c:crosses val="autoZero"/>
        <c:auto val="1"/>
        <c:lblAlgn val="ctr"/>
        <c:lblOffset val="100"/>
        <c:noMultiLvlLbl val="0"/>
      </c:catAx>
      <c:valAx>
        <c:axId val="2140338880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5400"/>
        </c:spPr>
        <c:txPr>
          <a:bodyPr/>
          <a:lstStyle/>
          <a:p>
            <a:pPr>
              <a:defRPr sz="1200" b="0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0948342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pt-BR" smtClean="0"/>
              <a:t>10/03/2019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pt-BR" noProof="0" smtClean="0"/>
              <a:t>10/03/2019</a:t>
            </a:fld>
            <a:endParaRPr lang="pt-BR" noProof="0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/>
              <a:t>Clique para editar o texto mestre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8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ô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00600" y="1320800"/>
            <a:ext cx="23317200" cy="3352720"/>
          </a:xfrm>
        </p:spPr>
        <p:txBody>
          <a:bodyPr/>
          <a:lstStyle/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1" name="Espaço Reservado para Texto 6"/>
          <p:cNvSpPr>
            <a:spLocks noGrp="1"/>
          </p:cNvSpPr>
          <p:nvPr>
            <p:ph type="body" sz="quarter" idx="36"/>
          </p:nvPr>
        </p:nvSpPr>
        <p:spPr bwMode="auto">
          <a:xfrm>
            <a:off x="4800600" y="4784805"/>
            <a:ext cx="23317200" cy="110799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pt-BR" noProof="0"/>
              <a:t>Editar estilos de texto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pt-BR" noProof="0" smtClean="0"/>
              <a:t>10/03/2019</a:t>
            </a:fld>
            <a:endParaRPr lang="pt-BR" noProof="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3" hasCustomPrompt="1"/>
          </p:nvPr>
        </p:nvSpPr>
        <p:spPr>
          <a:xfrm>
            <a:off x="857250" y="7802880"/>
            <a:ext cx="9601200" cy="16256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19" name="Espaço Reservado para Conteúdo 17"/>
          <p:cNvSpPr>
            <a:spLocks noGrp="1"/>
          </p:cNvSpPr>
          <p:nvPr>
            <p:ph sz="quarter" idx="24" hasCustomPrompt="1"/>
          </p:nvPr>
        </p:nvSpPr>
        <p:spPr>
          <a:xfrm>
            <a:off x="857250" y="9428480"/>
            <a:ext cx="9601200" cy="914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11" name="Espaço Reservado para Texto 6"/>
          <p:cNvSpPr>
            <a:spLocks noGrp="1"/>
          </p:cNvSpPr>
          <p:nvPr>
            <p:ph type="body" sz="quarter" idx="17" hasCustomPrompt="1"/>
          </p:nvPr>
        </p:nvSpPr>
        <p:spPr>
          <a:xfrm>
            <a:off x="857250" y="20043648"/>
            <a:ext cx="9601200" cy="16256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20" name="Espaço Reservado para Conteúdo 17"/>
          <p:cNvSpPr>
            <a:spLocks noGrp="1"/>
          </p:cNvSpPr>
          <p:nvPr>
            <p:ph sz="quarter" idx="25" hasCustomPrompt="1"/>
          </p:nvPr>
        </p:nvSpPr>
        <p:spPr>
          <a:xfrm>
            <a:off x="857250" y="21669249"/>
            <a:ext cx="9601200" cy="12117553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 err="1"/>
              <a:t>Six</a:t>
            </a:r>
            <a:endParaRPr lang="pt-BR" noProof="0" dirty="0"/>
          </a:p>
          <a:p>
            <a:pPr lvl="6"/>
            <a:r>
              <a:rPr lang="pt-BR" noProof="0" dirty="0" err="1"/>
              <a:t>Seven</a:t>
            </a:r>
            <a:endParaRPr lang="pt-BR" noProof="0" dirty="0"/>
          </a:p>
          <a:p>
            <a:pPr lvl="7"/>
            <a:r>
              <a:rPr lang="pt-BR" noProof="0" dirty="0" err="1"/>
              <a:t>Eight</a:t>
            </a:r>
            <a:endParaRPr lang="pt-BR" noProof="0" dirty="0"/>
          </a:p>
          <a:p>
            <a:pPr lvl="8"/>
            <a:r>
              <a:rPr lang="pt-BR" noProof="0" dirty="0"/>
              <a:t>Nine</a:t>
            </a:r>
          </a:p>
        </p:txBody>
      </p:sp>
      <p:sp>
        <p:nvSpPr>
          <p:cNvPr id="13" name="Espaço Reservado para Texto 6"/>
          <p:cNvSpPr>
            <a:spLocks noGrp="1"/>
          </p:cNvSpPr>
          <p:nvPr>
            <p:ph type="body" sz="quarter" idx="19" hasCustomPrompt="1"/>
          </p:nvPr>
        </p:nvSpPr>
        <p:spPr>
          <a:xfrm>
            <a:off x="857250" y="34442400"/>
            <a:ext cx="9601200" cy="16256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21" name="Espaço Reservado para Conteúdo 17"/>
          <p:cNvSpPr>
            <a:spLocks noGrp="1"/>
          </p:cNvSpPr>
          <p:nvPr>
            <p:ph sz="quarter" idx="26" hasCustomPrompt="1"/>
          </p:nvPr>
        </p:nvSpPr>
        <p:spPr>
          <a:xfrm>
            <a:off x="857250" y="36076128"/>
            <a:ext cx="9601200" cy="6096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15" name="Espaço Reservado para Texto 6"/>
          <p:cNvSpPr>
            <a:spLocks noGrp="1"/>
          </p:cNvSpPr>
          <p:nvPr>
            <p:ph type="body" sz="quarter" idx="21" hasCustomPrompt="1"/>
          </p:nvPr>
        </p:nvSpPr>
        <p:spPr>
          <a:xfrm>
            <a:off x="11658600" y="7802880"/>
            <a:ext cx="9601200" cy="16256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22" name="Espaço Reservado para Conteúdo 17"/>
          <p:cNvSpPr>
            <a:spLocks noGrp="1"/>
          </p:cNvSpPr>
          <p:nvPr>
            <p:ph sz="quarter" idx="27" hasCustomPrompt="1"/>
          </p:nvPr>
        </p:nvSpPr>
        <p:spPr>
          <a:xfrm>
            <a:off x="11658600" y="9428480"/>
            <a:ext cx="9601200" cy="6096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23" hasCustomPrompt="1"/>
          </p:nvPr>
        </p:nvSpPr>
        <p:spPr>
          <a:xfrm>
            <a:off x="11658600" y="15930880"/>
            <a:ext cx="9601200" cy="82296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23" name="Espaço Reservado para Conteúdo 17"/>
          <p:cNvSpPr>
            <a:spLocks noGrp="1"/>
          </p:cNvSpPr>
          <p:nvPr>
            <p:ph sz="quarter" idx="28" hasCustomPrompt="1"/>
          </p:nvPr>
        </p:nvSpPr>
        <p:spPr>
          <a:xfrm>
            <a:off x="11658600" y="31292800"/>
            <a:ext cx="9601200" cy="23368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</p:txBody>
      </p:sp>
      <p:sp>
        <p:nvSpPr>
          <p:cNvPr id="24" name="Espaço Reservado para Texto 6"/>
          <p:cNvSpPr>
            <a:spLocks noGrp="1"/>
          </p:cNvSpPr>
          <p:nvPr>
            <p:ph type="body" sz="quarter" idx="29" hasCustomPrompt="1"/>
          </p:nvPr>
        </p:nvSpPr>
        <p:spPr>
          <a:xfrm>
            <a:off x="11658600" y="34442400"/>
            <a:ext cx="9601200" cy="16256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25" name="Espaço Reservado para Conteúdo 17"/>
          <p:cNvSpPr>
            <a:spLocks noGrp="1"/>
          </p:cNvSpPr>
          <p:nvPr>
            <p:ph sz="quarter" idx="30" hasCustomPrompt="1"/>
          </p:nvPr>
        </p:nvSpPr>
        <p:spPr>
          <a:xfrm>
            <a:off x="11658600" y="36076128"/>
            <a:ext cx="9601200" cy="6096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26" name="Espaço Reservado para Texto 6"/>
          <p:cNvSpPr>
            <a:spLocks noGrp="1"/>
          </p:cNvSpPr>
          <p:nvPr>
            <p:ph type="body" sz="quarter" idx="31" hasCustomPrompt="1"/>
          </p:nvPr>
        </p:nvSpPr>
        <p:spPr>
          <a:xfrm>
            <a:off x="22425660" y="7802880"/>
            <a:ext cx="9601200" cy="16256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27" name="Espaço Reservado para Conteúdo 17"/>
          <p:cNvSpPr>
            <a:spLocks noGrp="1"/>
          </p:cNvSpPr>
          <p:nvPr>
            <p:ph sz="quarter" idx="32" hasCustomPrompt="1"/>
          </p:nvPr>
        </p:nvSpPr>
        <p:spPr>
          <a:xfrm>
            <a:off x="22425660" y="9428480"/>
            <a:ext cx="9601200" cy="97536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28" name="Espaço Reservado para Conteúdo 17"/>
          <p:cNvSpPr>
            <a:spLocks noGrp="1"/>
          </p:cNvSpPr>
          <p:nvPr>
            <p:ph sz="quarter" idx="33" hasCustomPrompt="1"/>
          </p:nvPr>
        </p:nvSpPr>
        <p:spPr>
          <a:xfrm>
            <a:off x="22425660" y="21116544"/>
            <a:ext cx="9601200" cy="97536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29" name="Espaço Reservado para Texto 6"/>
          <p:cNvSpPr>
            <a:spLocks noGrp="1"/>
          </p:cNvSpPr>
          <p:nvPr>
            <p:ph type="body" sz="quarter" idx="34" hasCustomPrompt="1"/>
          </p:nvPr>
        </p:nvSpPr>
        <p:spPr>
          <a:xfrm>
            <a:off x="22425660" y="34442400"/>
            <a:ext cx="9601200" cy="16256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5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BR" noProof="0" dirty="0"/>
              <a:t>Título</a:t>
            </a:r>
          </a:p>
        </p:txBody>
      </p:sp>
      <p:sp>
        <p:nvSpPr>
          <p:cNvPr id="30" name="Espaço Reservado para Conteúdo 17"/>
          <p:cNvSpPr>
            <a:spLocks noGrp="1"/>
          </p:cNvSpPr>
          <p:nvPr>
            <p:ph sz="quarter" idx="35" hasCustomPrompt="1"/>
          </p:nvPr>
        </p:nvSpPr>
        <p:spPr>
          <a:xfrm>
            <a:off x="22425660" y="36076128"/>
            <a:ext cx="9601200" cy="6096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noProof="0" dirty="0"/>
              <a:t>Use este espaço reservado para adicionar texto ou outro conteúdo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  <a:p>
            <a:pPr lvl="5"/>
            <a:r>
              <a:rPr lang="pt-BR" noProof="0" dirty="0"/>
              <a:t>Seis</a:t>
            </a:r>
          </a:p>
          <a:p>
            <a:pPr lvl="5"/>
            <a:r>
              <a:rPr lang="pt-BR" noProof="0" dirty="0"/>
              <a:t>Sete</a:t>
            </a:r>
          </a:p>
          <a:p>
            <a:pPr lvl="5"/>
            <a:r>
              <a:rPr lang="pt-BR" noProof="0" dirty="0"/>
              <a:t>Oito</a:t>
            </a:r>
          </a:p>
          <a:p>
            <a:pPr lvl="5"/>
            <a:r>
              <a:rPr lang="pt-BR" noProof="0" dirty="0"/>
              <a:t>Nove</a:t>
            </a:r>
          </a:p>
        </p:txBody>
      </p:sp>
      <p:sp>
        <p:nvSpPr>
          <p:cNvPr id="32" name="Instruções"/>
          <p:cNvSpPr/>
          <p:nvPr userDrawn="1"/>
        </p:nvSpPr>
        <p:spPr>
          <a:xfrm>
            <a:off x="32918400" y="3403599"/>
            <a:ext cx="11075670" cy="404876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rIns="205740" rtlCol="0" anchor="t"/>
          <a:lstStyle/>
          <a:p>
            <a:pPr algn="l" defTabSz="2763774">
              <a:spcBef>
                <a:spcPts val="900"/>
              </a:spcBef>
              <a:buNone/>
            </a:pPr>
            <a:r>
              <a:rPr lang="pt-BR" sz="720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Imprimindo:</a:t>
            </a:r>
          </a:p>
          <a:p>
            <a:pPr algn="l" defTabSz="2763774">
              <a:spcBef>
                <a:spcPts val="900"/>
              </a:spcBef>
              <a:buNone/>
            </a:pP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Este pôster tem 122 cm de largura por 91 cm de altura. Ele foi projetado para ser impresso em uma impressora de grandes formatos.</a:t>
            </a:r>
          </a:p>
          <a:p>
            <a:pPr algn="l" defTabSz="2763774">
              <a:spcBef>
                <a:spcPts val="225"/>
              </a:spcBef>
              <a:buNone/>
            </a:pPr>
            <a:endParaRPr lang="pt-BR" sz="4500" noProof="0" dirty="0">
              <a:solidFill>
                <a:srgbClr val="777777"/>
              </a:solidFill>
              <a:latin typeface="Calibri Light"/>
              <a:cs typeface="Calibri"/>
            </a:endParaRPr>
          </a:p>
          <a:p>
            <a:pPr algn="l" defTabSz="2763774">
              <a:spcBef>
                <a:spcPts val="900"/>
              </a:spcBef>
              <a:buNone/>
            </a:pPr>
            <a:r>
              <a:rPr lang="pt-BR" sz="660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Personalizando o Conteúdo:</a:t>
            </a:r>
          </a:p>
          <a:p>
            <a:pPr algn="l" defTabSz="2763774">
              <a:spcBef>
                <a:spcPts val="900"/>
              </a:spcBef>
              <a:buNone/>
            </a:pP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Os espaços reservados deste pôster estão formatados para você. Digite</a:t>
            </a:r>
            <a:r>
              <a:rPr lang="pt-BR" sz="4950" b="0" i="0" baseline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 nos espaços reservados </a:t>
            </a: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para adicionar texto ou c</a:t>
            </a:r>
            <a:r>
              <a:rPr lang="pt-BR" sz="4950" b="0" i="0" baseline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lique em um ícone para adicionar uma tabela, gráfico, elemento gráfico </a:t>
            </a:r>
            <a:r>
              <a:rPr lang="pt-BR" sz="4950" b="0" i="0" baseline="0" noProof="0" dirty="0" err="1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SmartArt</a:t>
            </a:r>
            <a:r>
              <a:rPr lang="pt-BR" sz="4950" b="0" i="0" baseline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, imagem ou arquivo multimídia.</a:t>
            </a:r>
          </a:p>
          <a:p>
            <a:pPr algn="l" defTabSz="2763774">
              <a:spcBef>
                <a:spcPts val="1800"/>
              </a:spcBef>
              <a:buNone/>
            </a:pP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Para adicionar ou remover marcadores do texto, basta clicar no botão Marcadores da guia Página Inicial.</a:t>
            </a:r>
          </a:p>
          <a:p>
            <a:pPr algn="l" defTabSz="2763774">
              <a:spcBef>
                <a:spcPts val="1800"/>
              </a:spcBef>
              <a:buNone/>
            </a:pP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Se precisar de mais espaços reservados para títulos, conteúdo ou texto do corpo, faça uma cópia do que você precisa e arraste para o lugar. Os Guias Inteligentes do PowerPoint o ajudarão a alinhá-lo com todo o resto.</a:t>
            </a:r>
          </a:p>
          <a:p>
            <a:pPr algn="l" defTabSz="2763774">
              <a:spcBef>
                <a:spcPts val="1800"/>
              </a:spcBef>
              <a:buNone/>
            </a:pP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Quer usar suas próprias imagens em vez das nossas? Não tem problema! Basta clicar com o botão direito do mouse em uma imagem e escolher Alterar Imagem. Mantenha a</a:t>
            </a:r>
            <a:r>
              <a:rPr lang="pt-BR" sz="4950" b="0" i="0" baseline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 proporção das imagens ao r</a:t>
            </a:r>
            <a:r>
              <a:rPr lang="pt-BR" sz="4950" b="0" i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edimensionar</a:t>
            </a:r>
            <a:r>
              <a:rPr lang="pt-BR" sz="4950" b="0" i="0" baseline="0" noProof="0" dirty="0">
                <a:solidFill>
                  <a:srgbClr val="777777"/>
                </a:solidFill>
                <a:latin typeface="Calibri Light"/>
                <a:ea typeface="+mn-ea"/>
                <a:cs typeface="Calibri"/>
              </a:rPr>
              <a:t> arrastando um canto.</a:t>
            </a: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876" userDrawn="1">
          <p15:clr>
            <a:srgbClr val="A4A3A4"/>
          </p15:clr>
        </p15:guide>
        <p15:guide id="2" pos="1386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 bwMode="invGray">
          <a:xfrm>
            <a:off x="0" y="0"/>
            <a:ext cx="32918400" cy="6705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44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800600" y="1320800"/>
            <a:ext cx="23317200" cy="3352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noProof="0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800600" y="8026400"/>
            <a:ext cx="23317200" cy="31506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dirty="0"/>
              <a:t>Clique para editar o texto mestre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57250" y="42819597"/>
            <a:ext cx="740664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pt-BR" noProof="0" smtClean="0"/>
              <a:pPr/>
              <a:t>10/03/2019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8263890" y="42819597"/>
            <a:ext cx="1639062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4654510" y="42819597"/>
            <a:ext cx="740664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6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" indent="-342900" algn="l" defTabSz="329184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540" userDrawn="1">
          <p15:clr>
            <a:srgbClr val="A4A3A4"/>
          </p15:clr>
        </p15:guide>
        <p15:guide id="3" pos="20196" userDrawn="1">
          <p15:clr>
            <a:srgbClr val="A4A3A4"/>
          </p15:clr>
        </p15:guide>
        <p15:guide id="4" pos="1036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nda 27">
            <a:extLst>
              <a:ext uri="{FF2B5EF4-FFF2-40B4-BE49-F238E27FC236}">
                <a16:creationId xmlns:a16="http://schemas.microsoft.com/office/drawing/2014/main" id="{559C13FC-C543-45A7-9D67-AA0B8DE75516}"/>
              </a:ext>
            </a:extLst>
          </p:cNvPr>
          <p:cNvSpPr/>
          <p:nvPr/>
        </p:nvSpPr>
        <p:spPr>
          <a:xfrm>
            <a:off x="-4339948" y="-4161449"/>
            <a:ext cx="37692948" cy="12677781"/>
          </a:xfrm>
          <a:prstGeom prst="wave">
            <a:avLst>
              <a:gd name="adj1" fmla="val 12500"/>
              <a:gd name="adj2" fmla="val 586"/>
            </a:avLst>
          </a:prstGeom>
          <a:gradFill>
            <a:gsLst>
              <a:gs pos="94690">
                <a:srgbClr val="FFC000"/>
              </a:gs>
              <a:gs pos="38000">
                <a:srgbClr val="FFC000">
                  <a:alpha val="62000"/>
                </a:srgbClr>
              </a:gs>
              <a:gs pos="54000">
                <a:srgbClr val="FFC000">
                  <a:alpha val="79000"/>
                </a:srgbClr>
              </a:gs>
              <a:gs pos="18000">
                <a:srgbClr val="FFC000">
                  <a:alpha val="40000"/>
                </a:srgbClr>
              </a:gs>
              <a:gs pos="0">
                <a:srgbClr val="FFC000">
                  <a:alpha val="22000"/>
                </a:srgbClr>
              </a:gs>
              <a:gs pos="67000">
                <a:srgbClr val="FFC000"/>
              </a:gs>
              <a:gs pos="75000">
                <a:srgbClr val="FFC00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9019E0C6-7805-4141-BC76-1D576953F2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9441" y="736410"/>
            <a:ext cx="14973560" cy="7406959"/>
          </a:xfrm>
          <a:prstGeom prst="rect">
            <a:avLst/>
          </a:prstGeom>
        </p:spPr>
      </p:pic>
      <p:sp>
        <p:nvSpPr>
          <p:cNvPr id="27" name="Onda 26">
            <a:extLst>
              <a:ext uri="{FF2B5EF4-FFF2-40B4-BE49-F238E27FC236}">
                <a16:creationId xmlns:a16="http://schemas.microsoft.com/office/drawing/2014/main" id="{2218488D-F468-4126-99C4-1DA930FBDE44}"/>
              </a:ext>
            </a:extLst>
          </p:cNvPr>
          <p:cNvSpPr/>
          <p:nvPr/>
        </p:nvSpPr>
        <p:spPr>
          <a:xfrm rot="10800000">
            <a:off x="-33564" y="38426188"/>
            <a:ext cx="32951964" cy="9725858"/>
          </a:xfrm>
          <a:prstGeom prst="wave">
            <a:avLst>
              <a:gd name="adj1" fmla="val 12500"/>
              <a:gd name="adj2" fmla="val -142"/>
            </a:avLst>
          </a:prstGeom>
          <a:gradFill>
            <a:gsLst>
              <a:gs pos="94690">
                <a:srgbClr val="FFC000"/>
              </a:gs>
              <a:gs pos="38000">
                <a:srgbClr val="FFC000">
                  <a:alpha val="62000"/>
                </a:srgbClr>
              </a:gs>
              <a:gs pos="54000">
                <a:srgbClr val="FFC000">
                  <a:alpha val="79000"/>
                </a:srgbClr>
              </a:gs>
              <a:gs pos="18000">
                <a:srgbClr val="FFC000">
                  <a:alpha val="40000"/>
                </a:srgbClr>
              </a:gs>
              <a:gs pos="0">
                <a:srgbClr val="FFC000">
                  <a:alpha val="22000"/>
                </a:srgbClr>
              </a:gs>
              <a:gs pos="67000">
                <a:srgbClr val="FFC000"/>
              </a:gs>
              <a:gs pos="75000">
                <a:srgbClr val="FFC00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2" name="Imagem 25">
            <a:extLst>
              <a:ext uri="{FF2B5EF4-FFF2-40B4-BE49-F238E27FC236}">
                <a16:creationId xmlns:a16="http://schemas.microsoft.com/office/drawing/2014/main" id="{8F8F4C12-CF6A-4840-B4BA-197ABAB9A7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19"/>
          <a:stretch>
            <a:fillRect/>
          </a:stretch>
        </p:blipFill>
        <p:spPr bwMode="auto">
          <a:xfrm>
            <a:off x="26104151" y="39498818"/>
            <a:ext cx="4473858" cy="336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riângulo isósceles 29">
            <a:extLst>
              <a:ext uri="{FF2B5EF4-FFF2-40B4-BE49-F238E27FC236}">
                <a16:creationId xmlns:a16="http://schemas.microsoft.com/office/drawing/2014/main" id="{6BA2F82C-1BC2-4ECE-877C-07B6FD113111}"/>
              </a:ext>
            </a:extLst>
          </p:cNvPr>
          <p:cNvSpPr/>
          <p:nvPr/>
        </p:nvSpPr>
        <p:spPr>
          <a:xfrm>
            <a:off x="43224063" y="-2087665"/>
            <a:ext cx="14141562" cy="11864550"/>
          </a:xfrm>
          <a:prstGeom prst="triangl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 dirty="0" err="1"/>
          </a:p>
        </p:txBody>
      </p:sp>
      <p:sp>
        <p:nvSpPr>
          <p:cNvPr id="8" name="Triângulo isósceles 7">
            <a:extLst>
              <a:ext uri="{FF2B5EF4-FFF2-40B4-BE49-F238E27FC236}">
                <a16:creationId xmlns:a16="http://schemas.microsoft.com/office/drawing/2014/main" id="{95A7A4A9-ADCD-42D4-AA0D-84C8F4C11A6F}"/>
              </a:ext>
            </a:extLst>
          </p:cNvPr>
          <p:cNvSpPr/>
          <p:nvPr/>
        </p:nvSpPr>
        <p:spPr>
          <a:xfrm>
            <a:off x="42989802" y="-3975502"/>
            <a:ext cx="14141562" cy="11864550"/>
          </a:xfrm>
          <a:prstGeom prst="triangl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 dirty="0" err="1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61614" y="7110383"/>
            <a:ext cx="23317200" cy="335272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pt-BR" sz="13800" dirty="0">
                <a:solidFill>
                  <a:srgbClr val="4D4D4D"/>
                </a:solidFill>
                <a:latin typeface="Cambria"/>
              </a:rPr>
              <a:t>TEMA DO TRABALHO</a:t>
            </a:r>
          </a:p>
        </p:txBody>
      </p:sp>
      <p:sp>
        <p:nvSpPr>
          <p:cNvPr id="23" name="Espaço Reservado para Texto 22"/>
          <p:cNvSpPr>
            <a:spLocks noGrp="1"/>
          </p:cNvSpPr>
          <p:nvPr>
            <p:ph type="body" sz="quarter" idx="36"/>
          </p:nvPr>
        </p:nvSpPr>
        <p:spPr>
          <a:xfrm>
            <a:off x="5043441" y="10157297"/>
            <a:ext cx="23948363" cy="3980639"/>
          </a:xfrm>
        </p:spPr>
        <p:txBody>
          <a:bodyPr/>
          <a:lstStyle/>
          <a:p>
            <a:pPr algn="ctr"/>
            <a:r>
              <a:rPr lang="pt-BR" altLang="pt-BR" sz="4400" u="sng" dirty="0">
                <a:solidFill>
                  <a:srgbClr val="4D4D4D"/>
                </a:solidFill>
                <a:latin typeface="Arial" panose="020B0604020202020204" pitchFamily="34" charset="0"/>
              </a:rPr>
              <a:t>Oliveira, Paulo Henrique Soares¹</a:t>
            </a:r>
            <a:r>
              <a:rPr lang="pt-BR" altLang="pt-BR" sz="4400" dirty="0">
                <a:solidFill>
                  <a:srgbClr val="4D4D4D"/>
                </a:solidFill>
                <a:latin typeface="Arial" panose="020B0604020202020204" pitchFamily="34" charset="0"/>
              </a:rPr>
              <a:t>; Peixoto, Suzana Gaspar¹; Lima, Karla </a:t>
            </a:r>
            <a:r>
              <a:rPr lang="pt-BR" altLang="pt-BR" sz="4400" dirty="0" err="1">
                <a:solidFill>
                  <a:srgbClr val="4D4D4D"/>
                </a:solidFill>
                <a:latin typeface="Arial" panose="020B0604020202020204" pitchFamily="34" charset="0"/>
              </a:rPr>
              <a:t>Angelica</a:t>
            </a:r>
            <a:r>
              <a:rPr lang="pt-BR" altLang="pt-BR" sz="4400" dirty="0">
                <a:solidFill>
                  <a:srgbClr val="4D4D4D"/>
                </a:solidFill>
                <a:latin typeface="Arial" panose="020B0604020202020204" pitchFamily="34" charset="0"/>
              </a:rPr>
              <a:t> Carvalho¹; </a:t>
            </a:r>
            <a:r>
              <a:rPr lang="pt-BR" altLang="pt-BR" sz="4400" b="1" dirty="0">
                <a:solidFill>
                  <a:srgbClr val="4D4D4D"/>
                </a:solidFill>
                <a:latin typeface="Arial" panose="020B0604020202020204" pitchFamily="34" charset="0"/>
              </a:rPr>
              <a:t>Nome do orientador²</a:t>
            </a:r>
            <a:r>
              <a:rPr lang="pt-BR" altLang="pt-BR" sz="4400" dirty="0">
                <a:solidFill>
                  <a:srgbClr val="4D4D4D"/>
                </a:solidFill>
                <a:latin typeface="Arial" panose="020B0604020202020204" pitchFamily="34" charset="0"/>
              </a:rPr>
              <a:t>. </a:t>
            </a:r>
          </a:p>
          <a:p>
            <a:pPr algn="ctr"/>
            <a:r>
              <a:rPr lang="pt-BR" altLang="pt-BR" sz="4400" dirty="0">
                <a:solidFill>
                  <a:srgbClr val="4D4D4D"/>
                </a:solidFill>
                <a:latin typeface="Arial" panose="020B0604020202020204" pitchFamily="34" charset="0"/>
              </a:rPr>
              <a:t>¹ Acadêmico do curso de Enfermagem Pitágoras, ² Professor orientador. </a:t>
            </a:r>
          </a:p>
          <a:p>
            <a:pPr algn="ctr">
              <a:spcBef>
                <a:spcPts val="900"/>
              </a:spcBef>
            </a:pPr>
            <a:endParaRPr lang="pt-BR" sz="3600" dirty="0">
              <a:solidFill>
                <a:srgbClr val="4D4D4D"/>
              </a:solidFill>
            </a:endParaRPr>
          </a:p>
          <a:p>
            <a:pPr>
              <a:spcBef>
                <a:spcPts val="900"/>
              </a:spcBef>
            </a:pPr>
            <a:endParaRPr lang="pt-BR" sz="2000" dirty="0">
              <a:solidFill>
                <a:srgbClr val="4D4D4D"/>
              </a:solidFill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654215" y="13253860"/>
            <a:ext cx="14783803" cy="1625600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pt-BR" sz="6600" dirty="0">
                <a:solidFill>
                  <a:srgbClr val="FFFFFF"/>
                </a:solidFill>
                <a:latin typeface="Cambria"/>
              </a:rPr>
              <a:t>introdução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4"/>
          </p:nvPr>
        </p:nvSpPr>
        <p:spPr>
          <a:xfrm>
            <a:off x="623341" y="14995972"/>
            <a:ext cx="14783802" cy="179461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O(s) marco(s) teórico(s) que deflagrou(aram) a realização do trabalho deverá(</a:t>
            </a:r>
            <a:r>
              <a:rPr lang="pt-BR" altLang="pt-BR" sz="5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ser claramente descrito(s) em poucas frases; ou utilizando esquemas. </a:t>
            </a:r>
            <a:endParaRPr lang="pt-BR" altLang="pt-BR" sz="54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>
              <a:solidFill>
                <a:srgbClr val="292934"/>
              </a:solidFill>
              <a:latin typeface="Calibri"/>
            </a:endParaRPr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25"/>
          </p:nvPr>
        </p:nvSpPr>
        <p:spPr>
          <a:xfrm>
            <a:off x="654215" y="19527567"/>
            <a:ext cx="14897901" cy="16718635"/>
          </a:xfrm>
        </p:spPr>
        <p:txBody>
          <a:bodyPr/>
          <a:lstStyle/>
          <a:p>
            <a:pPr marL="0" indent="0" algn="just">
              <a:buNone/>
            </a:pP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endParaRPr lang="pt-BR" altLang="pt-BR" sz="5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Enunciar claramente o(s) objetivo(s) do trabalho</a:t>
            </a:r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21"/>
          </p:nvPr>
        </p:nvSpPr>
        <p:spPr>
          <a:xfrm>
            <a:off x="16986748" y="13331689"/>
            <a:ext cx="14978488" cy="1664283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pt-BR" sz="6000" dirty="0">
                <a:solidFill>
                  <a:srgbClr val="FFFFFF"/>
                </a:solidFill>
                <a:latin typeface="Cambria"/>
              </a:rPr>
              <a:t>Resultados (gráficos, tabelas, fotos)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27"/>
          </p:nvPr>
        </p:nvSpPr>
        <p:spPr>
          <a:xfrm>
            <a:off x="16493750" y="18727845"/>
            <a:ext cx="16859250" cy="14600550"/>
          </a:xfrm>
        </p:spPr>
        <p:txBody>
          <a:bodyPr>
            <a:normAutofit/>
          </a:bodyPr>
          <a:lstStyle/>
          <a:p>
            <a:pPr marL="0" indent="0">
              <a:buClr>
                <a:srgbClr val="AD8F67"/>
              </a:buClr>
              <a:buNone/>
            </a:pPr>
            <a:endParaRPr lang="pt-BR" altLang="pt-BR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AD8F67"/>
              </a:buClr>
              <a:buNone/>
            </a:pPr>
            <a:endParaRPr lang="pt-BR" altLang="pt-BR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AD8F67"/>
              </a:buClr>
              <a:buNone/>
            </a:pPr>
            <a:r>
              <a:rPr lang="pt-BR" altLang="pt-BR" sz="5400" dirty="0">
                <a:latin typeface="Arial" panose="020B0604020202020204" pitchFamily="34" charset="0"/>
                <a:cs typeface="Arial" panose="020B0604020202020204" pitchFamily="34" charset="0"/>
              </a:rPr>
              <a:t>Ao apresentar os resultados de testes estatísticos, deve-se expor somente os resultados significativos. </a:t>
            </a:r>
          </a:p>
          <a:p>
            <a:pPr marL="0" indent="0">
              <a:buClr>
                <a:srgbClr val="AD8F67"/>
              </a:buClr>
              <a:buNone/>
            </a:pPr>
            <a:endParaRPr lang="pt-BR" dirty="0">
              <a:solidFill>
                <a:srgbClr val="292934"/>
              </a:solidFill>
              <a:latin typeface="Calibri"/>
            </a:endParaRPr>
          </a:p>
        </p:txBody>
      </p:sp>
      <p:sp>
        <p:nvSpPr>
          <p:cNvPr id="18" name="Espaço Reservado para Texto 17"/>
          <p:cNvSpPr>
            <a:spLocks noGrp="1"/>
          </p:cNvSpPr>
          <p:nvPr>
            <p:ph type="body" sz="quarter" idx="31"/>
          </p:nvPr>
        </p:nvSpPr>
        <p:spPr>
          <a:xfrm>
            <a:off x="16986748" y="24069646"/>
            <a:ext cx="14785200" cy="1625600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pt-BR" sz="6600" dirty="0">
                <a:solidFill>
                  <a:srgbClr val="FFFFFF"/>
                </a:solidFill>
                <a:latin typeface="Cambria"/>
              </a:rPr>
              <a:t>conclusões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744854" y="17717593"/>
            <a:ext cx="14785200" cy="1625600"/>
          </a:xfrm>
        </p:spPr>
        <p:txBody>
          <a:bodyPr/>
          <a:lstStyle/>
          <a:p>
            <a:r>
              <a:rPr lang="pt-BR" sz="6600" dirty="0"/>
              <a:t>objetivo</a:t>
            </a:r>
          </a:p>
        </p:txBody>
      </p:sp>
      <p:sp>
        <p:nvSpPr>
          <p:cNvPr id="40" name="Espaço Reservado para Texto 8"/>
          <p:cNvSpPr>
            <a:spLocks noGrp="1"/>
          </p:cNvSpPr>
          <p:nvPr>
            <p:ph type="body" sz="quarter" idx="21"/>
          </p:nvPr>
        </p:nvSpPr>
        <p:spPr>
          <a:xfrm>
            <a:off x="766916" y="24178628"/>
            <a:ext cx="14785200" cy="1625600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pt-BR" sz="6000" dirty="0">
                <a:solidFill>
                  <a:srgbClr val="FFFFFF"/>
                </a:solidFill>
                <a:latin typeface="Cambria"/>
              </a:rPr>
              <a:t>Método </a:t>
            </a:r>
          </a:p>
        </p:txBody>
      </p:sp>
      <p:sp>
        <p:nvSpPr>
          <p:cNvPr id="41" name="Espaço Reservado para Conteúdo 11"/>
          <p:cNvSpPr>
            <a:spLocks noGrp="1"/>
          </p:cNvSpPr>
          <p:nvPr>
            <p:ph sz="quarter" idx="25"/>
          </p:nvPr>
        </p:nvSpPr>
        <p:spPr>
          <a:xfrm>
            <a:off x="507298" y="26028120"/>
            <a:ext cx="14897901" cy="17034567"/>
          </a:xfrm>
        </p:spPr>
        <p:txBody>
          <a:bodyPr>
            <a:normAutofit/>
          </a:bodyPr>
          <a:lstStyle/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Amostra:</a:t>
            </a:r>
          </a:p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estudo (</a:t>
            </a: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quantitativo/qualitativo, observacional/experimental, caso e controle, prospectivo/retrospectivo, ensaio clínico, etc.) </a:t>
            </a:r>
            <a:endParaRPr lang="pt-BR" altLang="pt-BR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Critérios de inclusão e exclusão:</a:t>
            </a:r>
          </a:p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Local: se for de campo</a:t>
            </a:r>
          </a:p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Período:</a:t>
            </a:r>
          </a:p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integrativas:  </a:t>
            </a: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deve-se explicitar as informações básicas da coleta e análise dos dados.</a:t>
            </a:r>
            <a:endParaRPr lang="pt-BR" altLang="pt-BR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6600"/>
              </a:buClr>
              <a:buFont typeface="Wingdings" panose="05000000000000000000" pitchFamily="2" charset="2"/>
              <a:buChar char="Ø"/>
            </a:pP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Relatos de experiência:  </a:t>
            </a: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deve-se detalhar as intervenções realizadas e os instrumentos aplicados</a:t>
            </a: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sz="5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AD8F67"/>
              </a:buClr>
              <a:buFont typeface="Arial"/>
              <a:buChar char="•"/>
            </a:pPr>
            <a:endParaRPr lang="pt-BR" dirty="0"/>
          </a:p>
        </p:txBody>
      </p:sp>
      <p:sp>
        <p:nvSpPr>
          <p:cNvPr id="42" name="Espaço Reservado para Conteúdo 11"/>
          <p:cNvSpPr>
            <a:spLocks noGrp="1"/>
          </p:cNvSpPr>
          <p:nvPr>
            <p:ph sz="quarter" idx="25"/>
          </p:nvPr>
        </p:nvSpPr>
        <p:spPr>
          <a:xfrm>
            <a:off x="16874047" y="26035869"/>
            <a:ext cx="14897901" cy="12117553"/>
          </a:xfrm>
        </p:spPr>
        <p:txBody>
          <a:bodyPr/>
          <a:lstStyle/>
          <a:p>
            <a:pPr marL="0" indent="0" algn="just">
              <a:buNone/>
            </a:pPr>
            <a:r>
              <a:rPr lang="pt-BR" altLang="pt-BR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Apresentar apenas as conclusões amparadas pelos dados apresentados nos resultados, e coerentes com os objetivos propostos.</a:t>
            </a:r>
            <a:endParaRPr lang="pt-BR" sz="5400" dirty="0"/>
          </a:p>
          <a:p>
            <a:pPr>
              <a:buClr>
                <a:srgbClr val="AD8F67"/>
              </a:buClr>
              <a:buFont typeface="Arial"/>
              <a:buChar char="•"/>
            </a:pPr>
            <a:endParaRPr lang="pt-BR" dirty="0"/>
          </a:p>
        </p:txBody>
      </p:sp>
      <p:sp>
        <p:nvSpPr>
          <p:cNvPr id="55" name="Espaço Reservado para Texto 8"/>
          <p:cNvSpPr>
            <a:spLocks noGrp="1"/>
          </p:cNvSpPr>
          <p:nvPr>
            <p:ph type="body" sz="quarter" idx="21"/>
          </p:nvPr>
        </p:nvSpPr>
        <p:spPr>
          <a:xfrm>
            <a:off x="17007564" y="32206292"/>
            <a:ext cx="14785200" cy="1530128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pt-BR" sz="6600" dirty="0">
                <a:solidFill>
                  <a:srgbClr val="FFFFFF"/>
                </a:solidFill>
                <a:latin typeface="Cambria"/>
              </a:rPr>
              <a:t>referências</a:t>
            </a:r>
          </a:p>
        </p:txBody>
      </p:sp>
      <p:sp>
        <p:nvSpPr>
          <p:cNvPr id="56" name="Espaço Reservado para Conteúdo 11"/>
          <p:cNvSpPr>
            <a:spLocks noGrp="1"/>
          </p:cNvSpPr>
          <p:nvPr>
            <p:ph sz="quarter" idx="25"/>
          </p:nvPr>
        </p:nvSpPr>
        <p:spPr>
          <a:xfrm>
            <a:off x="16773500" y="34144445"/>
            <a:ext cx="15191736" cy="12117553"/>
          </a:xfrm>
        </p:spPr>
        <p:txBody>
          <a:bodyPr/>
          <a:lstStyle/>
          <a:p>
            <a:pPr marL="0" indent="0" algn="just">
              <a:buNone/>
            </a:pPr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Neste item devem conter os dados literários de todos os autores citados no decorrer do trabalho.</a:t>
            </a:r>
          </a:p>
          <a:p>
            <a:pPr>
              <a:buClr>
                <a:srgbClr val="AD8F67"/>
              </a:buClr>
              <a:buFont typeface="Arial"/>
              <a:buChar char="•"/>
            </a:pPr>
            <a:endParaRPr lang="pt-BR" dirty="0"/>
          </a:p>
        </p:txBody>
      </p:sp>
      <p:sp>
        <p:nvSpPr>
          <p:cNvPr id="58" name="Espaço Reservado para Conteúdo 11"/>
          <p:cNvSpPr>
            <a:spLocks noGrp="1"/>
          </p:cNvSpPr>
          <p:nvPr>
            <p:ph sz="quarter" idx="25"/>
          </p:nvPr>
        </p:nvSpPr>
        <p:spPr>
          <a:xfrm>
            <a:off x="918016" y="40817027"/>
            <a:ext cx="15347480" cy="12117553"/>
          </a:xfrm>
        </p:spPr>
        <p:txBody>
          <a:bodyPr/>
          <a:lstStyle/>
          <a:p>
            <a:pPr marL="0" indent="0" algn="just">
              <a:buNone/>
            </a:pPr>
            <a:r>
              <a:rPr lang="pt-BR" sz="5000" b="1" dirty="0"/>
              <a:t>Palavra Chave</a:t>
            </a:r>
            <a:r>
              <a:rPr lang="pt-BR" sz="5000" dirty="0"/>
              <a:t>: Drogas e Gestação – Efeito das Drogas</a:t>
            </a:r>
            <a:r>
              <a:rPr lang="pt-BR" sz="2000" dirty="0"/>
              <a:t>.</a:t>
            </a:r>
          </a:p>
          <a:p>
            <a:pPr marL="0" indent="0" algn="just">
              <a:buNone/>
            </a:pPr>
            <a:endParaRPr lang="pt-BR" sz="5400" dirty="0"/>
          </a:p>
          <a:p>
            <a:pPr>
              <a:buClr>
                <a:srgbClr val="AD8F67"/>
              </a:buClr>
              <a:buFont typeface="Arial"/>
              <a:buChar char="•"/>
            </a:pPr>
            <a:endParaRPr lang="pt-BR" dirty="0"/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E3FB18AA-D65D-480B-90BD-BF0939218C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4003029"/>
              </p:ext>
            </p:extLst>
          </p:nvPr>
        </p:nvGraphicFramePr>
        <p:xfrm>
          <a:off x="16892863" y="15773339"/>
          <a:ext cx="72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Gráfico 32">
            <a:extLst>
              <a:ext uri="{FF2B5EF4-FFF2-40B4-BE49-F238E27FC236}">
                <a16:creationId xmlns:a16="http://schemas.microsoft.com/office/drawing/2014/main" id="{3853D54D-261B-4E20-B2B9-90952481EF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788398"/>
              </p:ext>
            </p:extLst>
          </p:nvPr>
        </p:nvGraphicFramePr>
        <p:xfrm>
          <a:off x="25179671" y="15701901"/>
          <a:ext cx="72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6" name="CaixaDeTexto 21">
            <a:extLst>
              <a:ext uri="{FF2B5EF4-FFF2-40B4-BE49-F238E27FC236}">
                <a16:creationId xmlns:a16="http://schemas.microsoft.com/office/drawing/2014/main" id="{CDD08FA0-8202-466D-A95C-475D133A6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5428" y="22985132"/>
            <a:ext cx="168592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4400" b="1" dirty="0">
                <a:latin typeface="Arial" panose="020B0604020202020204" pitchFamily="34" charset="0"/>
              </a:rPr>
              <a:t>Figura 1: Legenda</a:t>
            </a:r>
            <a:r>
              <a:rPr lang="pt-BR" altLang="pt-BR" sz="3200" b="1" dirty="0"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Pôster médico">
  <a:themeElements>
    <a:clrScheme name="Personalizada 30">
      <a:dk1>
        <a:sysClr val="windowText" lastClr="000000"/>
      </a:dk1>
      <a:lt1>
        <a:sysClr val="window" lastClr="FFFFFF"/>
      </a:lt1>
      <a:dk2>
        <a:srgbClr val="FFFFFF"/>
      </a:dk2>
      <a:lt2>
        <a:srgbClr val="CFE2E7"/>
      </a:lt2>
      <a:accent1>
        <a:srgbClr val="F37D35"/>
      </a:accent1>
      <a:accent2>
        <a:srgbClr val="FFC000"/>
      </a:accent2>
      <a:accent3>
        <a:srgbClr val="FFFFFF"/>
      </a:accent3>
      <a:accent4>
        <a:srgbClr val="FFFFFF"/>
      </a:accent4>
      <a:accent5>
        <a:srgbClr val="FFC000"/>
      </a:accent5>
      <a:accent6>
        <a:srgbClr val="A27810"/>
      </a:accent6>
      <a:hlink>
        <a:srgbClr val="F37D35"/>
      </a:hlink>
      <a:folHlink>
        <a:srgbClr val="7ED1E6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ólidos Suti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ôster (design azul e marrom)" id="{FB789E00-C811-4857-8F78-55D7D77C2913}" vid="{AFE9EF86-D862-4A02-8DD8-3E2076730912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olstí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Fluxo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Fluxo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Solstí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Fluxo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Fluxo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4FEC5C2-F207-475C-9237-7C90E2CD6B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Pôster (design azul e marrom)</Template>
  <TotalTime>0</TotalTime>
  <Words>241</Words>
  <Application>Microsoft Office PowerPoint</Application>
  <PresentationFormat>Personalizar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Wingdings</vt:lpstr>
      <vt:lpstr>Pôster médico</vt:lpstr>
      <vt:lpstr>TEMA DO TRABALHO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2016-11-09T11:52:41Z</dcterms:created>
  <dcterms:modified xsi:type="dcterms:W3CDTF">2019-03-11T02:09:30Z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