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32404050" cy="43206988"/>
  <p:notesSz cx="7010400" cy="9296400"/>
  <p:defaultTextStyle>
    <a:defPPr lvl="0">
      <a:defRPr lang="pt-BR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3608">
          <p15:clr>
            <a:srgbClr val="000000"/>
          </p15:clr>
        </p15:guide>
        <p15:guide id="2" pos="10206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6765" autoAdjust="0"/>
    <p:restoredTop sz="94660"/>
  </p:normalViewPr>
  <p:slideViewPr>
    <p:cSldViewPr snapToGrid="0">
      <p:cViewPr>
        <p:scale>
          <a:sx n="35" d="100"/>
          <a:sy n="35" d="100"/>
        </p:scale>
        <p:origin x="-186" y="4140"/>
      </p:cViewPr>
      <p:guideLst>
        <p:guide orient="horz" pos="13608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1"/>
          <p:cNvSpPr/>
          <p:nvPr/>
        </p:nvSpPr>
        <p:spPr>
          <a:xfrm>
            <a:off x="0" y="0"/>
            <a:ext cx="7010400" cy="929640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38" name="CustomShape 2"/>
          <p:cNvSpPr/>
          <p:nvPr/>
        </p:nvSpPr>
        <p:spPr>
          <a:xfrm>
            <a:off x="0" y="0"/>
            <a:ext cx="7010400" cy="9296400"/>
          </a:xfrm>
          <a:prstGeom prst="roundRect">
            <a:avLst>
              <a:gd name="adj" fmla="val 5"/>
            </a:avLst>
          </a:prstGeom>
          <a:solidFill>
            <a:srgbClr val="FFFFFF"/>
          </a:solidFill>
        </p:spPr>
      </p:sp>
      <p:sp>
        <p:nvSpPr>
          <p:cNvPr id="39" name="CustomShape 3"/>
          <p:cNvSpPr/>
          <p:nvPr/>
        </p:nvSpPr>
        <p:spPr>
          <a:xfrm>
            <a:off x="0" y="0"/>
            <a:ext cx="7010400" cy="9296400"/>
          </a:xfrm>
          <a:prstGeom prst="roundRect">
            <a:avLst>
              <a:gd name="adj" fmla="val 5"/>
            </a:avLst>
          </a:prstGeom>
          <a:solidFill>
            <a:srgbClr val="FFFFFF"/>
          </a:solidFill>
        </p:spPr>
      </p:sp>
      <p:sp>
        <p:nvSpPr>
          <p:cNvPr id="40" name="CustomShape 4"/>
          <p:cNvSpPr/>
          <p:nvPr/>
        </p:nvSpPr>
        <p:spPr>
          <a:xfrm>
            <a:off x="0" y="0"/>
            <a:ext cx="7010400" cy="9296400"/>
          </a:xfrm>
          <a:prstGeom prst="roundRect">
            <a:avLst>
              <a:gd name="adj" fmla="val 5"/>
            </a:avLst>
          </a:prstGeom>
          <a:solidFill>
            <a:srgbClr val="FFFFFF"/>
          </a:solidFill>
        </p:spPr>
      </p:sp>
      <p:sp>
        <p:nvSpPr>
          <p:cNvPr id="41" name="CustomShape 5"/>
          <p:cNvSpPr/>
          <p:nvPr/>
        </p:nvSpPr>
        <p:spPr>
          <a:xfrm>
            <a:off x="0" y="0"/>
            <a:ext cx="7010400" cy="9296400"/>
          </a:xfrm>
          <a:prstGeom prst="roundRect">
            <a:avLst>
              <a:gd name="adj" fmla="val 5"/>
            </a:avLst>
          </a:prstGeom>
          <a:solidFill>
            <a:srgbClr val="FFFFFF"/>
          </a:solidFill>
        </p:spPr>
      </p:sp>
      <p:sp>
        <p:nvSpPr>
          <p:cNvPr id="42" name="CustomShape 6"/>
          <p:cNvSpPr/>
          <p:nvPr/>
        </p:nvSpPr>
        <p:spPr>
          <a:xfrm>
            <a:off x="0" y="0"/>
            <a:ext cx="7010400" cy="9296400"/>
          </a:xfrm>
          <a:prstGeom prst="roundRect">
            <a:avLst>
              <a:gd name="adj" fmla="val 5"/>
            </a:avLst>
          </a:prstGeom>
          <a:solidFill>
            <a:srgbClr val="FFFFFF"/>
          </a:solidFill>
        </p:spPr>
      </p:sp>
      <p:sp>
        <p:nvSpPr>
          <p:cNvPr id="43" name="CustomShape 7"/>
          <p:cNvSpPr/>
          <p:nvPr/>
        </p:nvSpPr>
        <p:spPr>
          <a:xfrm>
            <a:off x="0" y="0"/>
            <a:ext cx="3037840" cy="464820"/>
          </a:xfrm>
          <a:prstGeom prst="rect">
            <a:avLst/>
          </a:prstGeom>
        </p:spPr>
      </p:sp>
      <p:sp>
        <p:nvSpPr>
          <p:cNvPr id="44" name="CustomShape 8"/>
          <p:cNvSpPr/>
          <p:nvPr/>
        </p:nvSpPr>
        <p:spPr>
          <a:xfrm>
            <a:off x="3971088" y="0"/>
            <a:ext cx="3031216" cy="458232"/>
          </a:xfrm>
          <a:prstGeom prst="rect">
            <a:avLst/>
          </a:prstGeom>
        </p:spPr>
      </p:sp>
      <p:sp>
        <p:nvSpPr>
          <p:cNvPr id="45" name="PlaceHolder 9"/>
          <p:cNvSpPr>
            <a:spLocks noGrp="1"/>
          </p:cNvSpPr>
          <p:nvPr>
            <p:ph type="body"/>
          </p:nvPr>
        </p:nvSpPr>
        <p:spPr>
          <a:xfrm>
            <a:off x="701040" y="4415790"/>
            <a:ext cx="5600224" cy="4175694"/>
          </a:xfrm>
          <a:prstGeom prst="rect">
            <a:avLst/>
          </a:prstGeom>
        </p:spPr>
        <p:txBody>
          <a:bodyPr lIns="91710" tIns="47689" rIns="91710" bIns="47689"/>
          <a:lstStyle/>
          <a:p>
            <a:r>
              <a:rPr lang="pt-BR"/>
              <a:t>Clique para editar o formato de notas</a:t>
            </a:r>
            <a:endParaRPr/>
          </a:p>
        </p:txBody>
      </p:sp>
      <p:sp>
        <p:nvSpPr>
          <p:cNvPr id="46" name="CustomShape 10"/>
          <p:cNvSpPr/>
          <p:nvPr/>
        </p:nvSpPr>
        <p:spPr>
          <a:xfrm>
            <a:off x="0" y="8830116"/>
            <a:ext cx="3037840" cy="464820"/>
          </a:xfrm>
          <a:prstGeom prst="rect">
            <a:avLst/>
          </a:prstGeom>
        </p:spPr>
      </p:sp>
      <p:sp>
        <p:nvSpPr>
          <p:cNvPr id="47" name="PlaceHolder 11"/>
          <p:cNvSpPr>
            <a:spLocks noGrp="1"/>
          </p:cNvSpPr>
          <p:nvPr>
            <p:ph type="sldNum"/>
          </p:nvPr>
        </p:nvSpPr>
        <p:spPr>
          <a:xfrm>
            <a:off x="3970720" y="8829750"/>
            <a:ext cx="3029744" cy="457134"/>
          </a:xfrm>
          <a:prstGeom prst="rect">
            <a:avLst/>
          </a:prstGeom>
        </p:spPr>
        <p:txBody>
          <a:bodyPr lIns="91710" tIns="47689" rIns="91710" bIns="47689" anchor="b"/>
          <a:lstStyle/>
          <a:p>
            <a:pPr algn="r">
              <a:buFont typeface="Arial"/>
              <a:buChar char="•"/>
            </a:pPr>
            <a:fld id="{611131D1-31D1-4100-8131-D1E131E141B1}" type="slidenum">
              <a:rPr lang="pt-BR" sz="1200">
                <a:solidFill>
                  <a:srgbClr val="000000"/>
                </a:solidFill>
                <a:ea typeface="DejaVu Sans"/>
              </a:rPr>
              <a:pPr algn="r">
                <a:buFont typeface="Arial"/>
                <a:buChar char="•"/>
              </a:pPr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335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2">
            <a:extLst>
              <a:ext uri="{FF2B5EF4-FFF2-40B4-BE49-F238E27FC236}">
                <a16:creationId xmlns:a16="http://schemas.microsoft.com/office/drawing/2014/main" xmlns="" id="{1C89FE41-7CF0-4EFA-A94D-CC74BC59A3DB}"/>
              </a:ext>
            </a:extLst>
          </p:cNvPr>
          <p:cNvSpPr/>
          <p:nvPr userDrawn="1"/>
        </p:nvSpPr>
        <p:spPr>
          <a:xfrm>
            <a:off x="590400" y="8209080"/>
            <a:ext cx="31113720" cy="46080"/>
          </a:xfrm>
          <a:prstGeom prst="line">
            <a:avLst/>
          </a:prstGeom>
          <a:ln w="76320">
            <a:solidFill>
              <a:srgbClr val="000000"/>
            </a:solidFill>
            <a:miter/>
          </a:ln>
        </p:spPr>
      </p:sp>
      <p:sp>
        <p:nvSpPr>
          <p:cNvPr id="8" name="Line 11">
            <a:extLst>
              <a:ext uri="{FF2B5EF4-FFF2-40B4-BE49-F238E27FC236}">
                <a16:creationId xmlns:a16="http://schemas.microsoft.com/office/drawing/2014/main" xmlns="" id="{6DA210D6-A510-4F32-810A-7D4D1069574A}"/>
              </a:ext>
            </a:extLst>
          </p:cNvPr>
          <p:cNvSpPr/>
          <p:nvPr userDrawn="1"/>
        </p:nvSpPr>
        <p:spPr>
          <a:xfrm>
            <a:off x="0" y="42018120"/>
            <a:ext cx="32403960" cy="1800"/>
          </a:xfrm>
          <a:prstGeom prst="line">
            <a:avLst/>
          </a:prstGeom>
          <a:ln w="76320">
            <a:solidFill>
              <a:srgbClr val="000000"/>
            </a:solidFill>
            <a:miter/>
          </a:ln>
        </p:spPr>
      </p:sp>
      <p:pic>
        <p:nvPicPr>
          <p:cNvPr id="10" name="Imagem 9" descr="Titulo-Científic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32404050" cy="353598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620360" y="141840"/>
            <a:ext cx="29154600" cy="10374120"/>
          </a:xfrm>
          <a:prstGeom prst="rect">
            <a:avLst/>
          </a:prstGeom>
        </p:spPr>
        <p:txBody>
          <a:bodyPr wrap="none" lIns="432000" tIns="216000" rIns="432000" bIns="216000" anchor="ctr"/>
          <a:lstStyle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1620360" y="10081800"/>
            <a:ext cx="29154600" cy="16944120"/>
          </a:xfrm>
          <a:prstGeom prst="rect">
            <a:avLst/>
          </a:prstGeom>
        </p:spPr>
        <p:txBody>
          <a:bodyPr wrap="none" lIns="432000" tIns="216000" rIns="432000" bIns="21600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1620360" y="28635840"/>
            <a:ext cx="29154600" cy="16944120"/>
          </a:xfrm>
          <a:prstGeom prst="rect">
            <a:avLst/>
          </a:prstGeom>
        </p:spPr>
        <p:txBody>
          <a:bodyPr wrap="none" lIns="432000" tIns="216000" rIns="432000" bIns="21600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620360" y="141840"/>
            <a:ext cx="29154600" cy="10374120"/>
          </a:xfrm>
          <a:prstGeom prst="rect">
            <a:avLst/>
          </a:prstGeom>
        </p:spPr>
        <p:txBody>
          <a:bodyPr wrap="none" lIns="432000" tIns="216000" rIns="432000" bIns="216000" anchor="ctr"/>
          <a:lstStyle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1620360" y="10081800"/>
            <a:ext cx="14227200" cy="16944120"/>
          </a:xfrm>
          <a:prstGeom prst="rect">
            <a:avLst/>
          </a:prstGeom>
        </p:spPr>
        <p:txBody>
          <a:bodyPr wrap="none" lIns="432000" tIns="216000" rIns="432000" bIns="21600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16559280" y="10081800"/>
            <a:ext cx="14227200" cy="16944120"/>
          </a:xfrm>
          <a:prstGeom prst="rect">
            <a:avLst/>
          </a:prstGeom>
        </p:spPr>
        <p:txBody>
          <a:bodyPr wrap="none" lIns="432000" tIns="216000" rIns="432000" bIns="21600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16559280" y="28635840"/>
            <a:ext cx="14227200" cy="16944120"/>
          </a:xfrm>
          <a:prstGeom prst="rect">
            <a:avLst/>
          </a:prstGeom>
        </p:spPr>
        <p:txBody>
          <a:bodyPr wrap="none" lIns="432000" tIns="216000" rIns="432000" bIns="21600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1620360" y="28635840"/>
            <a:ext cx="14227200" cy="16944120"/>
          </a:xfrm>
          <a:prstGeom prst="rect">
            <a:avLst/>
          </a:prstGeom>
        </p:spPr>
        <p:txBody>
          <a:bodyPr wrap="none" lIns="432000" tIns="216000" rIns="432000" bIns="21600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620360" y="141840"/>
            <a:ext cx="29154600" cy="10374120"/>
          </a:xfrm>
          <a:prstGeom prst="rect">
            <a:avLst/>
          </a:prstGeom>
        </p:spPr>
        <p:txBody>
          <a:bodyPr wrap="none" lIns="432000" tIns="216000" rIns="432000" bIns="216000" anchor="ctr"/>
          <a:lstStyle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1620360" y="10081800"/>
            <a:ext cx="14227200" cy="16944120"/>
          </a:xfrm>
          <a:prstGeom prst="rect">
            <a:avLst/>
          </a:prstGeom>
        </p:spPr>
        <p:txBody>
          <a:bodyPr wrap="none" lIns="432000" tIns="216000" rIns="432000" bIns="21600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16559280" y="10081800"/>
            <a:ext cx="14227200" cy="16944120"/>
          </a:xfrm>
          <a:prstGeom prst="rect">
            <a:avLst/>
          </a:prstGeom>
        </p:spPr>
        <p:txBody>
          <a:bodyPr wrap="none" lIns="432000" tIns="216000" rIns="432000" bIns="21600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620360" y="141840"/>
            <a:ext cx="29154600" cy="10374120"/>
          </a:xfrm>
          <a:prstGeom prst="rect">
            <a:avLst/>
          </a:prstGeom>
        </p:spPr>
        <p:txBody>
          <a:bodyPr wrap="none" lIns="432000" tIns="216000" rIns="432000" bIns="216000" anchor="ctr"/>
          <a:lstStyle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1620360" y="10081800"/>
            <a:ext cx="29154600" cy="355233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620360" y="141840"/>
            <a:ext cx="29154600" cy="10374120"/>
          </a:xfrm>
          <a:prstGeom prst="rect">
            <a:avLst/>
          </a:prstGeom>
        </p:spPr>
        <p:txBody>
          <a:bodyPr wrap="none" lIns="432000" tIns="216000" rIns="432000" bIns="216000" anchor="ctr"/>
          <a:lstStyle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1620360" y="10081800"/>
            <a:ext cx="29154600" cy="35523000"/>
          </a:xfrm>
          <a:prstGeom prst="rect">
            <a:avLst/>
          </a:prstGeom>
        </p:spPr>
        <p:txBody>
          <a:bodyPr wrap="none" lIns="432000" tIns="216000" rIns="432000" bIns="21600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620360" y="141840"/>
            <a:ext cx="29154600" cy="10374120"/>
          </a:xfrm>
          <a:prstGeom prst="rect">
            <a:avLst/>
          </a:prstGeom>
        </p:spPr>
        <p:txBody>
          <a:bodyPr wrap="none" lIns="432000" tIns="216000" rIns="432000" bIns="216000" anchor="ctr"/>
          <a:lstStyle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1620360" y="10081800"/>
            <a:ext cx="14227200" cy="35523000"/>
          </a:xfrm>
          <a:prstGeom prst="rect">
            <a:avLst/>
          </a:prstGeom>
        </p:spPr>
        <p:txBody>
          <a:bodyPr wrap="none" lIns="432000" tIns="216000" rIns="432000" bIns="21600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16559280" y="10081800"/>
            <a:ext cx="14227200" cy="35523000"/>
          </a:xfrm>
          <a:prstGeom prst="rect">
            <a:avLst/>
          </a:prstGeom>
        </p:spPr>
        <p:txBody>
          <a:bodyPr wrap="none" lIns="432000" tIns="216000" rIns="432000" bIns="21600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620360" y="141840"/>
            <a:ext cx="29154600" cy="10374120"/>
          </a:xfrm>
          <a:prstGeom prst="rect">
            <a:avLst/>
          </a:prstGeom>
        </p:spPr>
        <p:txBody>
          <a:bodyPr wrap="none" lIns="432000" tIns="216000" rIns="432000" bIns="21600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620360" y="357840"/>
            <a:ext cx="29154600" cy="452469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620360" y="141840"/>
            <a:ext cx="29154600" cy="10374120"/>
          </a:xfrm>
          <a:prstGeom prst="rect">
            <a:avLst/>
          </a:prstGeom>
        </p:spPr>
        <p:txBody>
          <a:bodyPr wrap="none" lIns="432000" tIns="216000" rIns="432000" bIns="216000" anchor="ctr"/>
          <a:lstStyle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1620360" y="10081800"/>
            <a:ext cx="14227200" cy="16944120"/>
          </a:xfrm>
          <a:prstGeom prst="rect">
            <a:avLst/>
          </a:prstGeom>
        </p:spPr>
        <p:txBody>
          <a:bodyPr wrap="none" lIns="432000" tIns="216000" rIns="432000" bIns="21600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1620360" y="28635840"/>
            <a:ext cx="14227200" cy="16944120"/>
          </a:xfrm>
          <a:prstGeom prst="rect">
            <a:avLst/>
          </a:prstGeom>
        </p:spPr>
        <p:txBody>
          <a:bodyPr wrap="none" lIns="432000" tIns="216000" rIns="432000" bIns="21600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16559280" y="10081800"/>
            <a:ext cx="14227200" cy="35523000"/>
          </a:xfrm>
          <a:prstGeom prst="rect">
            <a:avLst/>
          </a:prstGeom>
        </p:spPr>
        <p:txBody>
          <a:bodyPr wrap="none" lIns="432000" tIns="216000" rIns="432000" bIns="21600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620360" y="141840"/>
            <a:ext cx="29154600" cy="10374120"/>
          </a:xfrm>
          <a:prstGeom prst="rect">
            <a:avLst/>
          </a:prstGeom>
        </p:spPr>
        <p:txBody>
          <a:bodyPr wrap="none" lIns="432000" tIns="216000" rIns="432000" bIns="216000" anchor="ctr"/>
          <a:lstStyle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1620360" y="10081800"/>
            <a:ext cx="14227200" cy="35523000"/>
          </a:xfrm>
          <a:prstGeom prst="rect">
            <a:avLst/>
          </a:prstGeom>
        </p:spPr>
        <p:txBody>
          <a:bodyPr wrap="none" lIns="432000" tIns="216000" rIns="432000" bIns="21600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16559280" y="10081800"/>
            <a:ext cx="14227200" cy="16944120"/>
          </a:xfrm>
          <a:prstGeom prst="rect">
            <a:avLst/>
          </a:prstGeom>
        </p:spPr>
        <p:txBody>
          <a:bodyPr wrap="none" lIns="432000" tIns="216000" rIns="432000" bIns="21600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16559280" y="28635840"/>
            <a:ext cx="14227200" cy="16944120"/>
          </a:xfrm>
          <a:prstGeom prst="rect">
            <a:avLst/>
          </a:prstGeom>
        </p:spPr>
        <p:txBody>
          <a:bodyPr wrap="none" lIns="432000" tIns="216000" rIns="432000" bIns="21600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620360" y="141840"/>
            <a:ext cx="29154600" cy="10374120"/>
          </a:xfrm>
          <a:prstGeom prst="rect">
            <a:avLst/>
          </a:prstGeom>
        </p:spPr>
        <p:txBody>
          <a:bodyPr wrap="none" lIns="432000" tIns="216000" rIns="432000" bIns="216000" anchor="ctr"/>
          <a:lstStyle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1620360" y="10081800"/>
            <a:ext cx="14227200" cy="16944120"/>
          </a:xfrm>
          <a:prstGeom prst="rect">
            <a:avLst/>
          </a:prstGeom>
        </p:spPr>
        <p:txBody>
          <a:bodyPr wrap="none" lIns="432000" tIns="216000" rIns="432000" bIns="21600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16559280" y="10081800"/>
            <a:ext cx="14227200" cy="16944120"/>
          </a:xfrm>
          <a:prstGeom prst="rect">
            <a:avLst/>
          </a:prstGeom>
        </p:spPr>
        <p:txBody>
          <a:bodyPr wrap="none" lIns="432000" tIns="216000" rIns="432000" bIns="21600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1620360" y="28635840"/>
            <a:ext cx="29154240" cy="16944120"/>
          </a:xfrm>
          <a:prstGeom prst="rect">
            <a:avLst/>
          </a:prstGeom>
        </p:spPr>
        <p:txBody>
          <a:bodyPr wrap="none" lIns="432000" tIns="216000" rIns="432000" bIns="21600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alphaModFix amt="11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620360" y="357840"/>
            <a:ext cx="29154600" cy="9941760"/>
          </a:xfrm>
          <a:prstGeom prst="rect">
            <a:avLst/>
          </a:prstGeom>
        </p:spPr>
        <p:txBody>
          <a:bodyPr lIns="432000" tIns="216000" rIns="432000" bIns="216000" anchor="ctr"/>
          <a:lstStyle/>
          <a:p>
            <a:pPr algn="ctr"/>
            <a:r>
              <a:rPr lang="pt-BR"/>
              <a:t>Clique para editar o formato do texto do título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1620360" y="10081800"/>
            <a:ext cx="29154600" cy="35523000"/>
          </a:xfrm>
          <a:prstGeom prst="rect">
            <a:avLst/>
          </a:prstGeom>
        </p:spPr>
        <p:txBody>
          <a:bodyPr lIns="432000" tIns="216000" rIns="432000" bIns="216000"/>
          <a:lstStyle/>
          <a:p>
            <a:pPr>
              <a:buFont typeface="Times New Roman"/>
              <a:buChar char="•"/>
            </a:pPr>
            <a:r>
              <a:rPr lang="pt-BR"/>
              <a:t>Clique para editar o formato do texto da estrutura de tópicos</a:t>
            </a:r>
            <a:endParaRPr/>
          </a:p>
          <a:p>
            <a:pPr lvl="1">
              <a:buFont typeface="Times New Roman"/>
              <a:buChar char="–"/>
            </a:pPr>
            <a:r>
              <a:rPr lang="pt-BR"/>
              <a:t>2.º Nível da estrutura de tópicos</a:t>
            </a:r>
            <a:endParaRPr/>
          </a:p>
          <a:p>
            <a:pPr lvl="2">
              <a:buFont typeface="Times New Roman"/>
              <a:buChar char="•"/>
            </a:pPr>
            <a:r>
              <a:rPr lang="pt-BR"/>
              <a:t>3.º Nível da estrutura de tópicos</a:t>
            </a:r>
            <a:endParaRPr/>
          </a:p>
          <a:p>
            <a:pPr lvl="3">
              <a:buFont typeface="Times New Roman"/>
              <a:buChar char="–"/>
            </a:pPr>
            <a:r>
              <a:rPr lang="pt-BR"/>
              <a:t>4.º Nível da estrutura de tópicos</a:t>
            </a:r>
            <a:endParaRPr/>
          </a:p>
          <a:p>
            <a:pPr lvl="4">
              <a:buFont typeface="Times New Roman"/>
              <a:buChar char="»"/>
            </a:pPr>
            <a:r>
              <a:rPr lang="pt-BR"/>
              <a:t>5.º Nível da estrutura de tópicos</a:t>
            </a:r>
            <a:endParaRPr/>
          </a:p>
          <a:p>
            <a:pPr lvl="5">
              <a:buFont typeface="Times New Roman"/>
              <a:buChar char="»"/>
            </a:pPr>
            <a:r>
              <a:rPr lang="pt-BR"/>
              <a:t>6.º Nível da estrutura de tópicos</a:t>
            </a:r>
            <a:endParaRPr/>
          </a:p>
          <a:p>
            <a:pPr lvl="6">
              <a:buFont typeface="Times New Roman"/>
              <a:buChar char="»"/>
            </a:pPr>
            <a:r>
              <a:rPr lang="pt-BR"/>
              <a:t>7.º Nível da estrutura de tópicos</a:t>
            </a:r>
            <a:endParaRPr/>
          </a:p>
        </p:txBody>
      </p:sp>
      <p:sp>
        <p:nvSpPr>
          <p:cNvPr id="2" name="CustomShape 3"/>
          <p:cNvSpPr/>
          <p:nvPr/>
        </p:nvSpPr>
        <p:spPr>
          <a:xfrm>
            <a:off x="1620720" y="39344760"/>
            <a:ext cx="7559640" cy="3000240"/>
          </a:xfrm>
          <a:prstGeom prst="rect">
            <a:avLst/>
          </a:prstGeom>
        </p:spPr>
      </p:sp>
      <p:sp>
        <p:nvSpPr>
          <p:cNvPr id="3" name="CustomShape 4"/>
          <p:cNvSpPr/>
          <p:nvPr/>
        </p:nvSpPr>
        <p:spPr>
          <a:xfrm>
            <a:off x="11071080" y="39344760"/>
            <a:ext cx="10261800" cy="3000240"/>
          </a:xfrm>
          <a:prstGeom prst="rect">
            <a:avLst/>
          </a:prstGeom>
        </p:spPr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23223240" y="39344760"/>
            <a:ext cx="7551720" cy="2992680"/>
          </a:xfrm>
          <a:prstGeom prst="rect">
            <a:avLst/>
          </a:prstGeom>
        </p:spPr>
        <p:txBody>
          <a:bodyPr lIns="432000" tIns="216000" rIns="432000" bIns="216000"/>
          <a:lstStyle/>
          <a:p>
            <a:pPr>
              <a:buFont typeface="Times New Roman"/>
              <a:buChar char="•"/>
            </a:pPr>
            <a:fld id="{A1E131F1-E101-41C1-B141-716121615191}" type="slidenum">
              <a:rPr lang="pt-BR"/>
              <a:pPr>
                <a:buFont typeface="Times New Roman"/>
                <a:buChar char="•"/>
              </a:pPr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404050" cy="3535982"/>
          </a:xfrm>
          <a:prstGeom prst="rect">
            <a:avLst/>
          </a:prstGeom>
        </p:spPr>
      </p:pic>
      <p:sp>
        <p:nvSpPr>
          <p:cNvPr id="5" name="CustomShape 5"/>
          <p:cNvSpPr/>
          <p:nvPr/>
        </p:nvSpPr>
        <p:spPr>
          <a:xfrm>
            <a:off x="768240" y="24201967"/>
            <a:ext cx="11761920" cy="107928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86400" tIns="43200" rIns="86400" bIns="43200"/>
          <a:lstStyle/>
          <a:p>
            <a:pPr algn="ctr"/>
            <a:r>
              <a:rPr lang="pt-BR" sz="6000" b="1" dirty="0" smtClean="0">
                <a:solidFill>
                  <a:schemeClr val="tx1"/>
                </a:solidFill>
                <a:ea typeface="Times New Roman"/>
              </a:rPr>
              <a:t>METODOLOGIA</a:t>
            </a:r>
            <a:endParaRPr lang="pt-BR" sz="6000" b="1" dirty="0">
              <a:solidFill>
                <a:schemeClr val="tx1"/>
              </a:solidFill>
              <a:ea typeface="Times New Roman"/>
            </a:endParaRPr>
          </a:p>
        </p:txBody>
      </p:sp>
      <p:sp>
        <p:nvSpPr>
          <p:cNvPr id="6" name="CustomShape 3"/>
          <p:cNvSpPr/>
          <p:nvPr/>
        </p:nvSpPr>
        <p:spPr>
          <a:xfrm>
            <a:off x="900000" y="8926396"/>
            <a:ext cx="11665080" cy="107928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86400" tIns="43200" rIns="86400" bIns="43200"/>
          <a:lstStyle/>
          <a:p>
            <a:pPr algn="ctr"/>
            <a:r>
              <a:rPr lang="pt-BR" sz="4200" b="1" dirty="0" smtClean="0"/>
              <a:t>   </a:t>
            </a:r>
            <a:r>
              <a:rPr lang="pt-BR" sz="6000" b="1" dirty="0">
                <a:solidFill>
                  <a:schemeClr val="tx1"/>
                </a:solidFill>
                <a:ea typeface="Times New Roman"/>
              </a:rPr>
              <a:t>INTRODUÇÃO</a:t>
            </a:r>
            <a:endParaRPr b="1" dirty="0">
              <a:solidFill>
                <a:schemeClr val="tx1"/>
              </a:solidFill>
            </a:endParaRPr>
          </a:p>
        </p:txBody>
      </p:sp>
      <p:sp>
        <p:nvSpPr>
          <p:cNvPr id="7" name="CustomShape 6"/>
          <p:cNvSpPr/>
          <p:nvPr/>
        </p:nvSpPr>
        <p:spPr>
          <a:xfrm>
            <a:off x="804089" y="3946642"/>
            <a:ext cx="30316320" cy="3817851"/>
          </a:xfrm>
          <a:prstGeom prst="rect">
            <a:avLst/>
          </a:prstGeom>
        </p:spPr>
        <p:txBody>
          <a:bodyPr lIns="73800" tIns="36720" rIns="73800" bIns="36720"/>
          <a:lstStyle/>
          <a:p>
            <a:pPr algn="ctr"/>
            <a:r>
              <a:rPr lang="pt-BR" sz="7200" b="1" dirty="0"/>
              <a:t>D</a:t>
            </a:r>
            <a:r>
              <a:rPr lang="pt-BR" sz="7200" b="1" dirty="0" smtClean="0"/>
              <a:t>idática e ensino de História  </a:t>
            </a:r>
            <a:endParaRPr lang="pt-BR" sz="7200" dirty="0"/>
          </a:p>
          <a:p>
            <a:pPr algn="ctr">
              <a:lnSpc>
                <a:spcPct val="100000"/>
              </a:lnSpc>
            </a:pPr>
            <a:endParaRPr lang="pt-BR" sz="4000" b="1" dirty="0">
              <a:solidFill>
                <a:srgbClr val="000000"/>
              </a:solidFill>
            </a:endParaRPr>
          </a:p>
          <a:p>
            <a:pPr algn="r">
              <a:lnSpc>
                <a:spcPct val="100000"/>
              </a:lnSpc>
            </a:pPr>
            <a:r>
              <a:rPr lang="pt-BR" sz="4000" b="1" dirty="0" smtClean="0">
                <a:solidFill>
                  <a:srgbClr val="000000"/>
                </a:solidFill>
              </a:rPr>
              <a:t>Alex Rodrigues Silva(a</a:t>
            </a:r>
            <a:r>
              <a:rPr lang="pt-BR" sz="4000" b="1" dirty="0">
                <a:solidFill>
                  <a:srgbClr val="000000"/>
                </a:solidFill>
              </a:rPr>
              <a:t>) ¹(Acadêmico do Curso de </a:t>
            </a:r>
            <a:r>
              <a:rPr lang="pt-BR" sz="4000" b="1" dirty="0" smtClean="0">
                <a:solidFill>
                  <a:srgbClr val="000000"/>
                </a:solidFill>
              </a:rPr>
              <a:t>História/da </a:t>
            </a:r>
            <a:r>
              <a:rPr lang="pt-BR" sz="4000" b="1" dirty="0">
                <a:solidFill>
                  <a:srgbClr val="000000"/>
                </a:solidFill>
              </a:rPr>
              <a:t>UEG)</a:t>
            </a:r>
          </a:p>
          <a:p>
            <a:pPr algn="r">
              <a:lnSpc>
                <a:spcPct val="100000"/>
              </a:lnSpc>
            </a:pPr>
            <a:r>
              <a:rPr lang="pt-BR" sz="4000" b="1" dirty="0">
                <a:solidFill>
                  <a:srgbClr val="000000"/>
                </a:solidFill>
              </a:rPr>
              <a:t> </a:t>
            </a:r>
            <a:r>
              <a:rPr lang="pt-BR" sz="4000" b="1" dirty="0" smtClean="0">
                <a:solidFill>
                  <a:srgbClr val="000000"/>
                </a:solidFill>
              </a:rPr>
              <a:t>Wanderson Gomes da Silva(a)² </a:t>
            </a:r>
            <a:r>
              <a:rPr lang="pt-BR" sz="4000" b="1" dirty="0">
                <a:solidFill>
                  <a:srgbClr val="000000"/>
                </a:solidFill>
              </a:rPr>
              <a:t>(Acadêmico do Curso de </a:t>
            </a:r>
            <a:r>
              <a:rPr lang="pt-BR" sz="4000" b="1" dirty="0" smtClean="0">
                <a:solidFill>
                  <a:srgbClr val="000000"/>
                </a:solidFill>
              </a:rPr>
              <a:t>História/da </a:t>
            </a:r>
            <a:r>
              <a:rPr lang="pt-BR" sz="4000" b="1" dirty="0">
                <a:solidFill>
                  <a:srgbClr val="000000"/>
                </a:solidFill>
              </a:rPr>
              <a:t>UEG) </a:t>
            </a:r>
          </a:p>
          <a:p>
            <a:pPr algn="r">
              <a:lnSpc>
                <a:spcPct val="100000"/>
              </a:lnSpc>
            </a:pPr>
            <a:r>
              <a:rPr lang="pt-BR" sz="4000" b="1" dirty="0" smtClean="0">
                <a:solidFill>
                  <a:srgbClr val="000000"/>
                </a:solidFill>
              </a:rPr>
              <a:t>Genilder  Gonçalves da silva³ </a:t>
            </a:r>
            <a:r>
              <a:rPr lang="pt-BR" sz="4000" b="1" dirty="0">
                <a:solidFill>
                  <a:srgbClr val="000000"/>
                </a:solidFill>
              </a:rPr>
              <a:t>(Professor do Curso de </a:t>
            </a:r>
            <a:r>
              <a:rPr lang="pt-BR" sz="4000" b="1" dirty="0" smtClean="0">
                <a:solidFill>
                  <a:srgbClr val="000000"/>
                </a:solidFill>
              </a:rPr>
              <a:t>História/da UEG)</a:t>
            </a:r>
          </a:p>
          <a:p>
            <a:pPr algn="r">
              <a:lnSpc>
                <a:spcPct val="100000"/>
              </a:lnSpc>
            </a:pPr>
            <a:endParaRPr lang="pt-BR" sz="4000" b="1" dirty="0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</a:pPr>
            <a:r>
              <a:rPr lang="pt-BR" sz="4000" b="1" dirty="0" smtClean="0">
                <a:solidFill>
                  <a:srgbClr val="000000"/>
                </a:solidFill>
              </a:rPr>
              <a:t>__________________________________________________________________________________________________________</a:t>
            </a:r>
            <a:endParaRPr lang="pt-BR" sz="4000" b="1" dirty="0">
              <a:solidFill>
                <a:srgbClr val="000000"/>
              </a:solidFill>
            </a:endParaRPr>
          </a:p>
        </p:txBody>
      </p:sp>
      <p:sp>
        <p:nvSpPr>
          <p:cNvPr id="8" name="CustomShape 4"/>
          <p:cNvSpPr/>
          <p:nvPr/>
        </p:nvSpPr>
        <p:spPr>
          <a:xfrm>
            <a:off x="768240" y="18523284"/>
            <a:ext cx="11663640" cy="107928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86400" tIns="43200" rIns="86400" bIns="43200"/>
          <a:lstStyle/>
          <a:p>
            <a:pPr algn="ctr"/>
            <a:r>
              <a:rPr lang="pt-BR" sz="6000" b="1" dirty="0" smtClean="0">
                <a:solidFill>
                  <a:schemeClr val="tx1"/>
                </a:solidFill>
                <a:ea typeface="Times New Roman"/>
              </a:rPr>
              <a:t>OBJETIVOS</a:t>
            </a:r>
            <a:endParaRPr b="1" dirty="0">
              <a:solidFill>
                <a:schemeClr val="tx1"/>
              </a:solidFill>
            </a:endParaRPr>
          </a:p>
        </p:txBody>
      </p:sp>
      <p:sp>
        <p:nvSpPr>
          <p:cNvPr id="9" name="CustomShape 13"/>
          <p:cNvSpPr/>
          <p:nvPr/>
        </p:nvSpPr>
        <p:spPr>
          <a:xfrm>
            <a:off x="900000" y="32004000"/>
            <a:ext cx="11736360" cy="1990165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86400" tIns="43200" rIns="86400" bIns="43200"/>
          <a:lstStyle/>
          <a:p>
            <a:pPr algn="ctr"/>
            <a:r>
              <a:rPr lang="pt-BR" sz="6000" b="1" dirty="0" smtClean="0">
                <a:solidFill>
                  <a:schemeClr val="tx1"/>
                </a:solidFill>
              </a:rPr>
              <a:t>RESULTADOS E/OU DISCUSSÕES</a:t>
            </a:r>
            <a:endParaRPr b="1" dirty="0">
              <a:solidFill>
                <a:schemeClr val="tx1"/>
              </a:solidFill>
            </a:endParaRPr>
          </a:p>
        </p:txBody>
      </p:sp>
      <p:sp>
        <p:nvSpPr>
          <p:cNvPr id="10" name="CustomShape 15"/>
          <p:cNvSpPr/>
          <p:nvPr/>
        </p:nvSpPr>
        <p:spPr>
          <a:xfrm>
            <a:off x="14284440" y="23366128"/>
            <a:ext cx="17232120" cy="1134413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86400" tIns="43200" rIns="86400" bIns="43200"/>
          <a:lstStyle/>
          <a:p>
            <a:pPr algn="ctr"/>
            <a:r>
              <a:rPr lang="pt-BR" sz="6000" b="1" dirty="0" smtClean="0">
                <a:solidFill>
                  <a:schemeClr val="bg2">
                    <a:lumMod val="25000"/>
                  </a:schemeClr>
                </a:solidFill>
                <a:ea typeface="Times New Roman"/>
              </a:rPr>
              <a:t> </a:t>
            </a:r>
            <a:r>
              <a:rPr lang="pt-BR" sz="6000" b="1" dirty="0">
                <a:solidFill>
                  <a:schemeClr val="tx1"/>
                </a:solidFill>
                <a:ea typeface="Times New Roman"/>
              </a:rPr>
              <a:t>CONSIDERAÇÕES</a:t>
            </a:r>
            <a:r>
              <a:rPr lang="pt-BR" sz="6000" b="1" dirty="0">
                <a:solidFill>
                  <a:schemeClr val="bg2">
                    <a:lumMod val="25000"/>
                  </a:schemeClr>
                </a:solidFill>
                <a:ea typeface="Times New Roman"/>
              </a:rPr>
              <a:t> </a:t>
            </a:r>
            <a:r>
              <a:rPr lang="pt-BR" sz="6000" b="1" dirty="0">
                <a:solidFill>
                  <a:schemeClr val="tx1"/>
                </a:solidFill>
                <a:ea typeface="Times New Roman"/>
              </a:rPr>
              <a:t>FINAIS</a:t>
            </a:r>
            <a:endParaRPr b="1" dirty="0">
              <a:solidFill>
                <a:schemeClr val="tx1"/>
              </a:solidFill>
            </a:endParaRPr>
          </a:p>
        </p:txBody>
      </p:sp>
      <p:sp>
        <p:nvSpPr>
          <p:cNvPr id="11" name="CustomShape 10"/>
          <p:cNvSpPr/>
          <p:nvPr/>
        </p:nvSpPr>
        <p:spPr>
          <a:xfrm>
            <a:off x="14347800" y="28722919"/>
            <a:ext cx="17214840" cy="1102658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86400" tIns="43200" rIns="86400" bIns="43200"/>
          <a:lstStyle/>
          <a:p>
            <a:pPr algn="ctr"/>
            <a:r>
              <a:rPr lang="pt-BR" sz="6000" b="1" dirty="0" smtClean="0">
                <a:solidFill>
                  <a:schemeClr val="tx1"/>
                </a:solidFill>
                <a:ea typeface="Times New Roman"/>
              </a:rPr>
              <a:t> </a:t>
            </a:r>
            <a:r>
              <a:rPr lang="pt-BR" sz="6000" b="1" dirty="0" smtClean="0">
                <a:solidFill>
                  <a:srgbClr val="FF0000"/>
                </a:solidFill>
                <a:ea typeface="Times New Roman"/>
              </a:rPr>
              <a:t>  </a:t>
            </a:r>
            <a:r>
              <a:rPr lang="pt-BR" sz="6000" b="1" dirty="0" smtClean="0">
                <a:solidFill>
                  <a:schemeClr val="tx1"/>
                </a:solidFill>
                <a:ea typeface="Times New Roman"/>
              </a:rPr>
              <a:t>REFERÊNCIAS</a:t>
            </a:r>
            <a:endParaRPr b="1" dirty="0">
              <a:solidFill>
                <a:schemeClr val="tx1"/>
              </a:solidFill>
            </a:endParaRPr>
          </a:p>
          <a:p>
            <a:pPr algn="ctr">
              <a:buFont typeface="Arial"/>
              <a:buChar char="•"/>
            </a:pPr>
            <a:endParaRPr b="1" dirty="0">
              <a:solidFill>
                <a:schemeClr val="tx1"/>
              </a:solidFill>
            </a:endParaRPr>
          </a:p>
        </p:txBody>
      </p:sp>
      <p:sp>
        <p:nvSpPr>
          <p:cNvPr id="13" name="CustomShape 7"/>
          <p:cNvSpPr/>
          <p:nvPr/>
        </p:nvSpPr>
        <p:spPr>
          <a:xfrm>
            <a:off x="768240" y="10565187"/>
            <a:ext cx="11761920" cy="7130736"/>
          </a:xfrm>
          <a:prstGeom prst="rect">
            <a:avLst/>
          </a:prstGeom>
        </p:spPr>
        <p:txBody>
          <a:bodyPr lIns="79200" tIns="39600" rIns="79200" bIns="39600"/>
          <a:lstStyle/>
          <a:p>
            <a:pPr algn="just"/>
            <a:r>
              <a:rPr lang="pt-BR" sz="4000" dirty="0">
                <a:ea typeface="Calibri" panose="020F0502020204030204" pitchFamily="34" charset="0"/>
                <a:cs typeface="Times New Roman" panose="02020603050405020304" pitchFamily="18" charset="0"/>
              </a:rPr>
              <a:t>A Didática é o principal ramo de estudo da Pedagogia. Ela investiga os fundamentos, as condições e os modos de realização da instrução e do ensino Libâneo (</a:t>
            </a:r>
            <a:r>
              <a:rPr lang="pt-BR" sz="4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2017). </a:t>
            </a:r>
            <a:r>
              <a:rPr lang="pt-BR" sz="4000" dirty="0">
                <a:ea typeface="Calibri" panose="020F0502020204030204" pitchFamily="34" charset="0"/>
                <a:cs typeface="Times New Roman" panose="02020603050405020304" pitchFamily="18" charset="0"/>
              </a:rPr>
              <a:t>A História é uma ciência que estuda o homem no tempo Bloch (2010), mediada pelo objeto não deixa escapar a memória da humanidade, como um todo. Didática e História convergem no aprendizado e desaperta o interesse do aluno na busca por compreensão dessa Ciência, tão relevante no seu processo de formação. </a:t>
            </a:r>
            <a:endParaRPr sz="4000" dirty="0"/>
          </a:p>
        </p:txBody>
      </p:sp>
      <p:sp>
        <p:nvSpPr>
          <p:cNvPr id="14" name="CustomShape 1"/>
          <p:cNvSpPr/>
          <p:nvPr/>
        </p:nvSpPr>
        <p:spPr>
          <a:xfrm>
            <a:off x="768240" y="18110161"/>
            <a:ext cx="10978283" cy="1812212"/>
          </a:xfrm>
          <a:prstGeom prst="rect">
            <a:avLst/>
          </a:prstGeom>
        </p:spPr>
        <p:txBody>
          <a:bodyPr lIns="79200" tIns="39600" rIns="79200" bIns="39600"/>
          <a:lstStyle/>
          <a:p>
            <a:pPr algn="just">
              <a:buFont typeface="Arial"/>
              <a:buChar char="•"/>
            </a:pPr>
            <a:endParaRPr dirty="0"/>
          </a:p>
        </p:txBody>
      </p:sp>
      <p:sp>
        <p:nvSpPr>
          <p:cNvPr id="15" name="CustomShape 8"/>
          <p:cNvSpPr/>
          <p:nvPr/>
        </p:nvSpPr>
        <p:spPr>
          <a:xfrm>
            <a:off x="863640" y="26062176"/>
            <a:ext cx="11666520" cy="4017893"/>
          </a:xfrm>
          <a:prstGeom prst="rect">
            <a:avLst/>
          </a:prstGeom>
        </p:spPr>
        <p:txBody>
          <a:bodyPr lIns="79200" tIns="39600" rIns="79200" bIns="39600"/>
          <a:lstStyle/>
          <a:p>
            <a:pPr algn="just"/>
            <a:r>
              <a:rPr lang="pt-BR" sz="4000" dirty="0" smtClean="0"/>
              <a:t>Como </a:t>
            </a:r>
            <a:r>
              <a:rPr lang="pt-BR" sz="4000" dirty="0"/>
              <a:t>metodologia </a:t>
            </a:r>
            <a:r>
              <a:rPr lang="pt-BR" sz="4000" dirty="0" smtClean="0"/>
              <a:t>foi utilizado a observação em salas de aulas da educação básica e superior. Também foram realizadas leituras </a:t>
            </a:r>
            <a:r>
              <a:rPr lang="pt-BR" sz="4000" dirty="0"/>
              <a:t>bibliográficas </a:t>
            </a:r>
            <a:r>
              <a:rPr lang="pt-BR" sz="4000" dirty="0" smtClean="0"/>
              <a:t>sobre a temática em vários autores, como </a:t>
            </a:r>
            <a:r>
              <a:rPr lang="pt-BR" sz="4000" dirty="0"/>
              <a:t>Vasconcelos (2014), Dutra de Paiva (2015), Araújo Silva (2015</a:t>
            </a:r>
            <a:r>
              <a:rPr lang="pt-BR" sz="4000" dirty="0" smtClean="0"/>
              <a:t>), Libâneo (2017) e Bloch (2010).</a:t>
            </a:r>
            <a:endParaRPr sz="4000" dirty="0"/>
          </a:p>
        </p:txBody>
      </p:sp>
      <p:sp>
        <p:nvSpPr>
          <p:cNvPr id="16" name="CustomShape 14"/>
          <p:cNvSpPr/>
          <p:nvPr/>
        </p:nvSpPr>
        <p:spPr>
          <a:xfrm>
            <a:off x="900000" y="34478401"/>
            <a:ext cx="11736360" cy="4351352"/>
          </a:xfrm>
          <a:prstGeom prst="rect">
            <a:avLst/>
          </a:prstGeom>
        </p:spPr>
        <p:txBody>
          <a:bodyPr lIns="90000" tIns="46800" rIns="90000" bIns="46800"/>
          <a:lstStyle/>
          <a:p>
            <a:pPr algn="just"/>
            <a:r>
              <a:rPr lang="pt-BR" sz="4000" dirty="0" smtClean="0"/>
              <a:t>As discussões pressupõem que </a:t>
            </a:r>
            <a:r>
              <a:rPr lang="pt-BR" sz="4000" dirty="0"/>
              <a:t>as práticas </a:t>
            </a:r>
            <a:r>
              <a:rPr lang="pt-BR" sz="4000" dirty="0" smtClean="0"/>
              <a:t>educativas quando alicerçadas nas didáticas facilitam o </a:t>
            </a:r>
            <a:r>
              <a:rPr lang="pt-BR" sz="4000" dirty="0"/>
              <a:t>processo de </a:t>
            </a:r>
            <a:r>
              <a:rPr lang="pt-BR" sz="4000" dirty="0" smtClean="0"/>
              <a:t>ensino-aprendizagem</a:t>
            </a:r>
            <a:r>
              <a:rPr lang="pt-BR" sz="4000" dirty="0" smtClean="0">
                <a:solidFill>
                  <a:srgbClr val="000000"/>
                </a:solidFill>
              </a:rPr>
              <a:t> do aluno.</a:t>
            </a:r>
            <a:r>
              <a:rPr lang="pt-BR" sz="4000" dirty="0" smtClean="0"/>
              <a:t> Logo, a História, como Memória social perpassada nos espaços sociais interagem com os </a:t>
            </a:r>
            <a:r>
              <a:rPr lang="pt-BR" sz="4000" dirty="0"/>
              <a:t>limites </a:t>
            </a:r>
            <a:r>
              <a:rPr lang="pt-BR" sz="4000" dirty="0" smtClean="0"/>
              <a:t>das salas de aulas. </a:t>
            </a:r>
            <a:endParaRPr sz="4000" dirty="0"/>
          </a:p>
        </p:txBody>
      </p:sp>
      <p:sp>
        <p:nvSpPr>
          <p:cNvPr id="17" name="CustomShape 16"/>
          <p:cNvSpPr/>
          <p:nvPr/>
        </p:nvSpPr>
        <p:spPr>
          <a:xfrm>
            <a:off x="14184360" y="24741607"/>
            <a:ext cx="17378280" cy="6086735"/>
          </a:xfrm>
          <a:prstGeom prst="rect">
            <a:avLst/>
          </a:prstGeom>
        </p:spPr>
        <p:txBody>
          <a:bodyPr lIns="79200" tIns="39600" rIns="79200" bIns="39600"/>
          <a:lstStyle/>
          <a:p>
            <a:pPr algn="just"/>
            <a:r>
              <a:rPr lang="pt-BR" sz="4000" dirty="0" smtClean="0"/>
              <a:t>Nota-se </a:t>
            </a:r>
            <a:r>
              <a:rPr lang="pt-BR" sz="4000" dirty="0"/>
              <a:t>que a </a:t>
            </a:r>
            <a:r>
              <a:rPr lang="pt-BR" sz="4000" dirty="0" smtClean="0"/>
              <a:t>Didática e a didática específica de História possuem relevância e </a:t>
            </a:r>
            <a:r>
              <a:rPr lang="pt-BR" sz="4000" dirty="0"/>
              <a:t>papel fundamental </a:t>
            </a:r>
            <a:r>
              <a:rPr lang="pt-BR" sz="4000" dirty="0" smtClean="0"/>
              <a:t>no </a:t>
            </a:r>
            <a:r>
              <a:rPr lang="pt-BR" sz="4000" dirty="0"/>
              <a:t>processo de </a:t>
            </a:r>
            <a:r>
              <a:rPr lang="pt-BR" sz="4000" dirty="0" smtClean="0"/>
              <a:t>ensino-aprendizagem contribuindo para a assimilação do </a:t>
            </a:r>
            <a:r>
              <a:rPr lang="pt-BR" sz="4000" dirty="0"/>
              <a:t>conhecimento </a:t>
            </a:r>
            <a:r>
              <a:rPr lang="pt-BR" sz="4000" dirty="0" smtClean="0"/>
              <a:t>social da História. Possibilita maneiras </a:t>
            </a:r>
            <a:r>
              <a:rPr lang="pt-BR" sz="4000" dirty="0"/>
              <a:t>de como o professor </a:t>
            </a:r>
            <a:r>
              <a:rPr lang="pt-BR" sz="4000" dirty="0" smtClean="0"/>
              <a:t>deverá interagir na </a:t>
            </a:r>
            <a:r>
              <a:rPr lang="pt-BR" sz="4000" dirty="0"/>
              <a:t>sala de aula</a:t>
            </a:r>
            <a:r>
              <a:rPr lang="pt-BR" sz="4000" dirty="0" smtClean="0"/>
              <a:t>, afim de facilitar </a:t>
            </a:r>
            <a:r>
              <a:rPr lang="pt-BR" sz="4000" dirty="0"/>
              <a:t>a compreensão dos </a:t>
            </a:r>
            <a:r>
              <a:rPr lang="pt-BR" sz="4000" dirty="0" smtClean="0"/>
              <a:t>estudantes. Sendo a História, de </a:t>
            </a:r>
            <a:r>
              <a:rPr lang="pt-BR" sz="4000" dirty="0"/>
              <a:t>extrema importância na formação do </a:t>
            </a:r>
            <a:r>
              <a:rPr lang="pt-BR" sz="4000" dirty="0" smtClean="0"/>
              <a:t>aluno</a:t>
            </a:r>
            <a:r>
              <a:rPr lang="pt-BR" sz="4000" dirty="0"/>
              <a:t>.   </a:t>
            </a:r>
          </a:p>
        </p:txBody>
      </p:sp>
      <p:sp>
        <p:nvSpPr>
          <p:cNvPr id="18" name="CustomShape 9"/>
          <p:cNvSpPr/>
          <p:nvPr/>
        </p:nvSpPr>
        <p:spPr>
          <a:xfrm>
            <a:off x="14325480" y="30080069"/>
            <a:ext cx="17150040" cy="5031093"/>
          </a:xfrm>
          <a:prstGeom prst="rect">
            <a:avLst/>
          </a:prstGeom>
        </p:spPr>
        <p:txBody>
          <a:bodyPr lIns="79200" tIns="39600" rIns="79200" bIns="39600"/>
          <a:lstStyle/>
          <a:p>
            <a:pPr marL="571500" indent="-571500" algn="just">
              <a:buFont typeface="Arial" pitchFamily="34" charset="0"/>
              <a:buChar char="•"/>
            </a:pPr>
            <a:r>
              <a:rPr lang="pt-BR" sz="4000" dirty="0" smtClean="0">
                <a:ea typeface="Calibri"/>
              </a:rPr>
              <a:t>MARC, BLOCK, apologia da historia oficio do historiador, </a:t>
            </a:r>
            <a:r>
              <a:rPr lang="pt-BR" sz="4000" dirty="0"/>
              <a:t>https://</a:t>
            </a:r>
            <a:r>
              <a:rPr lang="pt-BR" sz="4000" dirty="0" smtClean="0"/>
              <a:t>bibliotecaonlinedahisfj.files.wordpress.com/2015/02/bloch-m-apologia-da-histc3b3ria.pdf  acesso em 10/ 09/2019 ás 20:45:30 horas.</a:t>
            </a:r>
          </a:p>
          <a:p>
            <a:pPr marL="571500" indent="-571500" algn="just">
              <a:buFont typeface="Arial" pitchFamily="34" charset="0"/>
              <a:buChar char="•"/>
            </a:pPr>
            <a:r>
              <a:rPr lang="pt-BR" sz="4000" dirty="0" smtClean="0"/>
              <a:t>LIBANEO, JOSÉ CAELOS, didática, </a:t>
            </a:r>
            <a:r>
              <a:rPr lang="pt-BR" sz="4000" dirty="0"/>
              <a:t>http://</a:t>
            </a:r>
            <a:r>
              <a:rPr lang="pt-BR" sz="4000" dirty="0" smtClean="0"/>
              <a:t>pedagogiaparaconcursos.blogspot.com/2017/04/download-do-livro-didatica-jose-carlos.html  acesso em 10 /09/2019 ás 20:49:20 horas.</a:t>
            </a:r>
            <a:endParaRPr lang="pt-BR" sz="4000" dirty="0" smtClean="0">
              <a:ea typeface="Calibri"/>
            </a:endParaRPr>
          </a:p>
          <a:p>
            <a:pPr marL="571500" indent="-571500" algn="just">
              <a:buFont typeface="Arial" pitchFamily="34" charset="0"/>
              <a:buChar char="•"/>
            </a:pPr>
            <a:r>
              <a:rPr lang="pt-BR" sz="4000" dirty="0" smtClean="0">
                <a:ea typeface="Calibri"/>
              </a:rPr>
              <a:t>VASCONCELOS </a:t>
            </a:r>
            <a:r>
              <a:rPr lang="pt-BR" sz="4000" dirty="0" smtClean="0">
                <a:ea typeface="Calibri"/>
              </a:rPr>
              <a:t>, KARLA COLARES , práticas educativas, didática e o ensino da história uma analise sobre o processo de ensino e aprendizagem nas séries iniciais </a:t>
            </a:r>
          </a:p>
          <a:p>
            <a:pPr algn="just"/>
            <a:r>
              <a:rPr lang="pt-BR" sz="4000" dirty="0"/>
              <a:t>http://www.uece.br/endipe2014/ebooks/livro1/431-_PR%C3%81TICAS_EDUCATIVAS__</a:t>
            </a:r>
            <a:r>
              <a:rPr lang="pt-BR" sz="4000" dirty="0" smtClean="0"/>
              <a:t>DID%C3%81TICA_E_O_ENSINO_DA_HIST%C3%93RIA_UMA_AN%C3%81LISE_SOBRE_O_PROCESSO_DE_ENSINO_E_APRENDIZAGEM_NAS_S%C3%89RIES_INICIAIS.pdf   </a:t>
            </a:r>
          </a:p>
          <a:p>
            <a:pPr algn="just"/>
            <a:r>
              <a:rPr lang="pt-BR" sz="4000" dirty="0" smtClean="0"/>
              <a:t>acesso em 09 / 09/2019 ás 14:11:15 horas.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pt-BR" sz="4000" dirty="0" smtClean="0"/>
              <a:t>DUTRA DE PAIVA , RITA DOS IMPOSSÍVEIS, a importância da didática no processo de ensino e aprendizagem : a pr</a:t>
            </a:r>
            <a:r>
              <a:rPr lang="pt-BR" sz="4000" dirty="0"/>
              <a:t>á</a:t>
            </a:r>
            <a:r>
              <a:rPr lang="pt-BR" sz="4000" dirty="0" smtClean="0"/>
              <a:t>tica do professor em foco</a:t>
            </a:r>
          </a:p>
          <a:p>
            <a:pPr algn="just"/>
            <a:r>
              <a:rPr lang="pt-BR" sz="4000" dirty="0"/>
              <a:t>http://</a:t>
            </a:r>
            <a:r>
              <a:rPr lang="pt-BR" sz="4000" dirty="0" smtClean="0"/>
              <a:t>periodicos.uern.br/index.php/RECEI/article/download/1488/840</a:t>
            </a:r>
          </a:p>
          <a:p>
            <a:pPr algn="just"/>
            <a:r>
              <a:rPr lang="pt-BR" sz="4000" dirty="0"/>
              <a:t>a</a:t>
            </a:r>
            <a:r>
              <a:rPr lang="pt-BR" sz="4000" dirty="0" smtClean="0"/>
              <a:t>cesso em 09/ 09/ 2019 ás 14: 20: 30 horas.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pt-BR" sz="4000" dirty="0" smtClean="0"/>
              <a:t>IMAGEM. </a:t>
            </a:r>
            <a:r>
              <a:rPr lang="pt-BR" sz="4000" dirty="0"/>
              <a:t>http://didaticadoensinodehistoria.blogspot.com</a:t>
            </a:r>
            <a:r>
              <a:rPr lang="pt-BR" sz="4000" dirty="0" smtClean="0"/>
              <a:t>/ acesso em 09/09/2019 ás 14: 39: 10 horas</a:t>
            </a:r>
            <a:r>
              <a:rPr lang="pt-BR" sz="4000" dirty="0" smtClean="0">
                <a:solidFill>
                  <a:srgbClr val="FF0000"/>
                </a:solidFill>
              </a:rPr>
              <a:t>.</a:t>
            </a:r>
          </a:p>
          <a:p>
            <a:pPr algn="just"/>
            <a:endParaRPr lang="pt-BR" sz="4000" dirty="0" smtClean="0"/>
          </a:p>
          <a:p>
            <a:endParaRPr lang="pt-BR" sz="4000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424309" cy="3535982"/>
          </a:xfrm>
          <a:prstGeom prst="rect">
            <a:avLst/>
          </a:prstGeom>
        </p:spPr>
      </p:pic>
      <p:sp>
        <p:nvSpPr>
          <p:cNvPr id="19" name="Retângulo 18"/>
          <p:cNvSpPr/>
          <p:nvPr/>
        </p:nvSpPr>
        <p:spPr>
          <a:xfrm>
            <a:off x="768240" y="20196029"/>
            <a:ext cx="12465997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4000" dirty="0"/>
              <a:t>A </a:t>
            </a:r>
            <a:r>
              <a:rPr lang="pt-BR" sz="4000" dirty="0" smtClean="0"/>
              <a:t> </a:t>
            </a:r>
            <a:r>
              <a:rPr lang="pt-BR" sz="4000" dirty="0"/>
              <a:t>finalidade desse trabalho </a:t>
            </a:r>
            <a:r>
              <a:rPr lang="pt-BR" sz="4000" dirty="0" smtClean="0"/>
              <a:t>é discutir sobre a </a:t>
            </a:r>
            <a:r>
              <a:rPr lang="pt-BR" sz="4000" dirty="0"/>
              <a:t>relevância da Didática e da didática específica de </a:t>
            </a:r>
            <a:r>
              <a:rPr lang="pt-BR" sz="4000" dirty="0" smtClean="0"/>
              <a:t>História </a:t>
            </a:r>
            <a:r>
              <a:rPr lang="pt-BR" sz="4000" dirty="0"/>
              <a:t>na discussão sobre a prática educativa reunindo meios e recursos de como tornar o processo de aprendizado escolar mais significativo aos alunos</a:t>
            </a:r>
            <a:endParaRPr lang="pt-BR" dirty="0"/>
          </a:p>
        </p:txBody>
      </p:sp>
      <p:pic>
        <p:nvPicPr>
          <p:cNvPr id="20" name="Imagem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4465" y="9507602"/>
            <a:ext cx="14911750" cy="11765646"/>
          </a:xfrm>
          <a:prstGeom prst="rect">
            <a:avLst/>
          </a:prstGeom>
        </p:spPr>
      </p:pic>
      <p:sp>
        <p:nvSpPr>
          <p:cNvPr id="22" name="Retângulo 21"/>
          <p:cNvSpPr/>
          <p:nvPr/>
        </p:nvSpPr>
        <p:spPr>
          <a:xfrm>
            <a:off x="15691437" y="21541370"/>
            <a:ext cx="1269609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4000" dirty="0" smtClean="0"/>
              <a:t>FONTE</a:t>
            </a:r>
            <a:r>
              <a:rPr lang="pt-BR" sz="4000" dirty="0"/>
              <a:t>: </a:t>
            </a:r>
            <a:r>
              <a:rPr lang="pt-BR" sz="4000" dirty="0" smtClean="0"/>
              <a:t>http</a:t>
            </a:r>
            <a:r>
              <a:rPr lang="pt-BR" sz="4000" dirty="0"/>
              <a:t>://</a:t>
            </a:r>
            <a:r>
              <a:rPr lang="pt-BR" sz="4000" dirty="0" smtClean="0"/>
              <a:t>didaticadoensinodehistoria.blogspot.com (acesso: em 09/09/2019</a:t>
            </a:r>
            <a:r>
              <a:rPr lang="pt-BR" sz="4000" dirty="0" smtClean="0"/>
              <a:t>)</a:t>
            </a:r>
          </a:p>
          <a:p>
            <a:pPr algn="just"/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2437184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492</Words>
  <Application>Microsoft Office PowerPoint</Application>
  <PresentationFormat>Personalizar</PresentationFormat>
  <Paragraphs>28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Office Theme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Cleibe</dc:creator>
  <cp:lastModifiedBy>ueg</cp:lastModifiedBy>
  <cp:revision>28</cp:revision>
  <cp:lastPrinted>2019-09-10T20:09:40Z</cp:lastPrinted>
  <dcterms:modified xsi:type="dcterms:W3CDTF">2019-09-10T23:52:15Z</dcterms:modified>
</cp:coreProperties>
</file>