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2399288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7059" autoAdjust="0"/>
    <p:restoredTop sz="99283" autoAdjust="0"/>
  </p:normalViewPr>
  <p:slideViewPr>
    <p:cSldViewPr snapToGrid="0">
      <p:cViewPr>
        <p:scale>
          <a:sx n="20" d="100"/>
          <a:sy n="20" d="100"/>
        </p:scale>
        <p:origin x="-1320" y="804"/>
      </p:cViewPr>
      <p:guideLst>
        <p:guide orient="horz" pos="12472"/>
        <p:guide pos="10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FAA3-D583-47BB-A33E-1B48E807E441}" type="datetimeFigureOut">
              <a:rPr lang="pt-BR" smtClean="0"/>
              <a:pPr/>
              <a:t>03/04/2019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3BF-3C21-4581-B6F9-98E62ACBC47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7560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FAA3-D583-47BB-A33E-1B48E807E441}" type="datetimeFigureOut">
              <a:rPr lang="pt-BR" smtClean="0"/>
              <a:pPr/>
              <a:t>03/04/2019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B3BF-3C21-4581-B6F9-98E62ACBC47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349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1">
            <a:extLst>
              <a:ext uri="{FF2B5EF4-FFF2-40B4-BE49-F238E27FC236}">
                <a16:creationId xmlns:a16="http://schemas.microsoft.com/office/drawing/2014/main" xmlns="" id="{356F9AB2-8B72-4095-8E6E-6E2B8FA81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289" y="19825560"/>
            <a:ext cx="6402852" cy="2433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" name="Text Box 4">
            <a:extLst>
              <a:ext uri="{FF2B5EF4-FFF2-40B4-BE49-F238E27FC236}">
                <a16:creationId xmlns:a16="http://schemas.microsoft.com/office/drawing/2014/main" xmlns="" id="{F073BDA9-6A40-46A5-83E6-B416C078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7103" y="6922357"/>
            <a:ext cx="13200063" cy="74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989" tIns="50159" rIns="99989" bIns="50159">
            <a:spAutoFit/>
          </a:bodyPr>
          <a:lstStyle>
            <a:lvl1pPr eaLnBrk="0" hangingPunct="0"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4825" algn="l"/>
                <a:tab pos="86344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1228388" algn="l"/>
                <a:tab pos="11677650" algn="l"/>
                <a:tab pos="12126913" algn="l"/>
                <a:tab pos="12576175" algn="l"/>
                <a:tab pos="13025438" algn="l"/>
                <a:tab pos="13474700" algn="l"/>
                <a:tab pos="13923963" algn="l"/>
                <a:tab pos="14373225" algn="l"/>
                <a:tab pos="14374813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6234" baseline="30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xmlns="" id="{E77C20F4-C7D1-468E-ACC8-6FAF0C54B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041" y="26174571"/>
            <a:ext cx="9345254" cy="771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3" name="Text Box 7">
            <a:extLst>
              <a:ext uri="{FF2B5EF4-FFF2-40B4-BE49-F238E27FC236}">
                <a16:creationId xmlns:a16="http://schemas.microsoft.com/office/drawing/2014/main" xmlns="" id="{95AAC584-4407-41CA-AA56-E795BB6C0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7103" y="29166449"/>
            <a:ext cx="13200063" cy="579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4" name="Text Box 9">
            <a:extLst>
              <a:ext uri="{FF2B5EF4-FFF2-40B4-BE49-F238E27FC236}">
                <a16:creationId xmlns:a16="http://schemas.microsoft.com/office/drawing/2014/main" xmlns="" id="{141F6EA3-B637-4BC3-9B86-518F8C366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4831" y="33975864"/>
            <a:ext cx="12938127" cy="125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5" name="Text Box 11">
            <a:extLst>
              <a:ext uri="{FF2B5EF4-FFF2-40B4-BE49-F238E27FC236}">
                <a16:creationId xmlns:a16="http://schemas.microsoft.com/office/drawing/2014/main" xmlns="" id="{6D2741C9-7738-458E-9D1F-3575338D4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383" y="5537013"/>
            <a:ext cx="8053042" cy="1258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 dirty="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8" name="Text Box 15">
            <a:extLst>
              <a:ext uri="{FF2B5EF4-FFF2-40B4-BE49-F238E27FC236}">
                <a16:creationId xmlns:a16="http://schemas.microsoft.com/office/drawing/2014/main" xmlns="" id="{429A9040-AB47-4850-9EAC-629A063C1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6811" y="595175"/>
            <a:ext cx="14982675" cy="1102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2499" tIns="42900" rIns="82499" bIns="429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6600" b="1" dirty="0">
                <a:solidFill>
                  <a:srgbClr val="FFFFFF"/>
                </a:solidFill>
                <a:cs typeface="Arial" panose="020B0604020202020204" pitchFamily="34" charset="0"/>
              </a:rPr>
              <a:t>TÍTULO DO TRABALHO</a:t>
            </a:r>
          </a:p>
        </p:txBody>
      </p:sp>
      <p:grpSp>
        <p:nvGrpSpPr>
          <p:cNvPr id="79" name="Group 16">
            <a:extLst>
              <a:ext uri="{FF2B5EF4-FFF2-40B4-BE49-F238E27FC236}">
                <a16:creationId xmlns:a16="http://schemas.microsoft.com/office/drawing/2014/main" xmlns="" id="{C8D0477E-7316-4942-96A0-41ACB50218A3}"/>
              </a:ext>
            </a:extLst>
          </p:cNvPr>
          <p:cNvGrpSpPr>
            <a:grpSpLocks noRot="1"/>
          </p:cNvGrpSpPr>
          <p:nvPr/>
        </p:nvGrpSpPr>
        <p:grpSpPr bwMode="auto">
          <a:xfrm>
            <a:off x="5578185" y="33447629"/>
            <a:ext cx="9273950" cy="0"/>
            <a:chOff x="1772" y="22174"/>
            <a:chExt cx="6372" cy="7208"/>
          </a:xfrm>
        </p:grpSpPr>
        <p:sp>
          <p:nvSpPr>
            <p:cNvPr id="80" name="Rectangle 17">
              <a:extLst>
                <a:ext uri="{FF2B5EF4-FFF2-40B4-BE49-F238E27FC236}">
                  <a16:creationId xmlns:a16="http://schemas.microsoft.com/office/drawing/2014/main" xmlns="" id="{AB115F95-B67E-4EEA-955A-F3A73CAA8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" y="22174"/>
              <a:ext cx="2124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endParaRPr lang="pt-BR" altLang="pt-BR" sz="5134" b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18">
              <a:extLst>
                <a:ext uri="{FF2B5EF4-FFF2-40B4-BE49-F238E27FC236}">
                  <a16:creationId xmlns:a16="http://schemas.microsoft.com/office/drawing/2014/main" xmlns="" id="{2AD33E10-A9C9-4C7C-885B-2A219F026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2174"/>
              <a:ext cx="2124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endParaRPr lang="pt-BR" altLang="pt-BR" sz="5134" b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19">
              <a:extLst>
                <a:ext uri="{FF2B5EF4-FFF2-40B4-BE49-F238E27FC236}">
                  <a16:creationId xmlns:a16="http://schemas.microsoft.com/office/drawing/2014/main" xmlns="" id="{FB8C2552-3864-4DFF-9B59-7C1BC5016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0" y="22174"/>
              <a:ext cx="2124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endParaRPr lang="pt-BR" altLang="pt-BR" sz="5134" b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20">
              <a:extLst>
                <a:ext uri="{FF2B5EF4-FFF2-40B4-BE49-F238E27FC236}">
                  <a16:creationId xmlns:a16="http://schemas.microsoft.com/office/drawing/2014/main" xmlns="" id="{24320D1C-D83A-4DD5-8F33-B25E5B2C9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" y="13193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1</a:t>
              </a:r>
            </a:p>
          </p:txBody>
        </p:sp>
        <p:sp>
          <p:nvSpPr>
            <p:cNvPr id="84" name="Rectangle 21">
              <a:extLst>
                <a:ext uri="{FF2B5EF4-FFF2-40B4-BE49-F238E27FC236}">
                  <a16:creationId xmlns:a16="http://schemas.microsoft.com/office/drawing/2014/main" xmlns="" id="{5C908384-4E27-49E7-BC3D-314056597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13193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2</a:t>
              </a:r>
            </a:p>
          </p:txBody>
        </p:sp>
        <p:sp>
          <p:nvSpPr>
            <p:cNvPr id="85" name="Rectangle 22">
              <a:extLst>
                <a:ext uri="{FF2B5EF4-FFF2-40B4-BE49-F238E27FC236}">
                  <a16:creationId xmlns:a16="http://schemas.microsoft.com/office/drawing/2014/main" xmlns="" id="{51934C31-FC05-4155-90C4-A820FA1F3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0" y="13193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3</a:t>
              </a:r>
            </a:p>
          </p:txBody>
        </p:sp>
        <p:sp>
          <p:nvSpPr>
            <p:cNvPr id="86" name="Rectangle 23">
              <a:extLst>
                <a:ext uri="{FF2B5EF4-FFF2-40B4-BE49-F238E27FC236}">
                  <a16:creationId xmlns:a16="http://schemas.microsoft.com/office/drawing/2014/main" xmlns="" id="{133AB377-E8B2-4AD7-9024-B1BF148E2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" y="13784"/>
              <a:ext cx="2124" cy="591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1b</a:t>
              </a:r>
            </a:p>
          </p:txBody>
        </p:sp>
        <p:sp>
          <p:nvSpPr>
            <p:cNvPr id="87" name="Rectangle 24">
              <a:extLst>
                <a:ext uri="{FF2B5EF4-FFF2-40B4-BE49-F238E27FC236}">
                  <a16:creationId xmlns:a16="http://schemas.microsoft.com/office/drawing/2014/main" xmlns="" id="{2522123A-A5AF-449E-BF1C-AA138F5C5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13784"/>
              <a:ext cx="2124" cy="591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2b</a:t>
              </a:r>
            </a:p>
          </p:txBody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xmlns="" id="{84CA64D0-F414-4A93-9461-AD1E20A6A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0" y="13784"/>
              <a:ext cx="2124" cy="591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3b</a:t>
              </a:r>
            </a:p>
          </p:txBody>
        </p:sp>
        <p:sp>
          <p:nvSpPr>
            <p:cNvPr id="89" name="Rectangle 26">
              <a:extLst>
                <a:ext uri="{FF2B5EF4-FFF2-40B4-BE49-F238E27FC236}">
                  <a16:creationId xmlns:a16="http://schemas.microsoft.com/office/drawing/2014/main" xmlns="" id="{EBE2D6CF-9728-4BBA-B02E-1D5907397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" y="14375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1c</a:t>
              </a:r>
            </a:p>
          </p:txBody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xmlns="" id="{9BA24CA6-59B5-4594-A0AA-7FA91FB79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14375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2c</a:t>
              </a:r>
            </a:p>
          </p:txBody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xmlns="" id="{0AE7C13E-3F18-488A-A3B9-5BB0858EF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0" y="14375"/>
              <a:ext cx="2124" cy="591"/>
            </a:xfrm>
            <a:prstGeom prst="rect">
              <a:avLst/>
            </a:prstGeom>
            <a:solidFill>
              <a:srgbClr val="3D6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9" tIns="53459" rIns="92069" bIns="53459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  <a:tab pos="8985250" algn="l"/>
                  <a:tab pos="9434513" algn="l"/>
                  <a:tab pos="9883775" algn="l"/>
                </a:tabLst>
                <a:defRPr sz="8500"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defTabSz="411839" eaLnBrk="1" fontAlgn="base" hangingPunct="1">
                <a:lnSpc>
                  <a:spcPct val="102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pt-BR" altLang="pt-BR" sz="4217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Info 3c</a:t>
              </a:r>
            </a:p>
          </p:txBody>
        </p:sp>
        <p:sp>
          <p:nvSpPr>
            <p:cNvPr id="92" name="Line 29">
              <a:extLst>
                <a:ext uri="{FF2B5EF4-FFF2-40B4-BE49-F238E27FC236}">
                  <a16:creationId xmlns:a16="http://schemas.microsoft.com/office/drawing/2014/main" xmlns="" id="{C5766BEB-98D5-4E4A-9E8B-3E8FF1CEA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2" y="13193"/>
              <a:ext cx="2124" cy="0"/>
            </a:xfrm>
            <a:prstGeom prst="line">
              <a:avLst/>
            </a:prstGeom>
            <a:noFill/>
            <a:ln w="288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11839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7792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3" name="Line 30">
              <a:extLst>
                <a:ext uri="{FF2B5EF4-FFF2-40B4-BE49-F238E27FC236}">
                  <a16:creationId xmlns:a16="http://schemas.microsoft.com/office/drawing/2014/main" xmlns="" id="{4C411794-498C-4332-B002-A81558D88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13193"/>
              <a:ext cx="2124" cy="0"/>
            </a:xfrm>
            <a:prstGeom prst="line">
              <a:avLst/>
            </a:prstGeom>
            <a:noFill/>
            <a:ln w="288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11839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7792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4" name="Line 31">
              <a:extLst>
                <a:ext uri="{FF2B5EF4-FFF2-40B4-BE49-F238E27FC236}">
                  <a16:creationId xmlns:a16="http://schemas.microsoft.com/office/drawing/2014/main" xmlns="" id="{1DAEFA6E-E3D1-408C-B510-113D10AAB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0" y="13193"/>
              <a:ext cx="2124" cy="0"/>
            </a:xfrm>
            <a:prstGeom prst="line">
              <a:avLst/>
            </a:prstGeom>
            <a:noFill/>
            <a:ln w="288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11839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7792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95" name="Text Box 32">
            <a:extLst>
              <a:ext uri="{FF2B5EF4-FFF2-40B4-BE49-F238E27FC236}">
                <a16:creationId xmlns:a16="http://schemas.microsoft.com/office/drawing/2014/main" xmlns="" id="{BDDA15C8-2DA0-42C2-9400-9DEC6611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586" y="7210923"/>
            <a:ext cx="14409683" cy="3682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9989" tIns="50159" rIns="99989" bIns="501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5500" b="1" dirty="0">
                <a:solidFill>
                  <a:srgbClr val="000000"/>
                </a:solidFill>
                <a:cs typeface="Arial" panose="020B0604020202020204" pitchFamily="34" charset="0"/>
              </a:rPr>
              <a:t>Introdução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cs typeface="Arial" panose="020B0604020202020204" pitchFamily="34" charset="0"/>
              </a:rPr>
              <a:t>         </a:t>
            </a:r>
            <a:r>
              <a:rPr lang="pt-BR" altLang="pt-B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Brasil e no mundo, a população LGBT (lésbicas, gays, bissexuais, travestis e transexuais), sofrem diariamente violência em relação aos direitos humanos básicos, como exclusão social, preconceito e discriminação. Sendo esses fatores determinantes que afastam esse público da assistência básica de saúde. Os profissionais de saúde ainda têm dificuldade de romper preconceitos diante da diversidade sexual e identidade de gênero, levando em consideração cultura e modo de vida, em que a sociedade impõe que o padrão de normalidade heterossexual deve ser adotado, repudiando os que </a:t>
            </a:r>
            <a:r>
              <a:rPr lang="pt-BR" altLang="pt-BR" sz="32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que</a:t>
            </a:r>
            <a:r>
              <a:rPr lang="pt-BR" altLang="pt-B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 não seguem esse perfil idealizado. Causando o afastamento da população LGBT dos serviços de saúde, tendo como </a:t>
            </a:r>
            <a:r>
              <a:rPr lang="pt-BR" altLang="pt-BR" sz="32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consequência</a:t>
            </a:r>
            <a:r>
              <a:rPr lang="pt-BR" altLang="pt-B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 o adoecimento desse público (BORGES; SOUZA, 2012). Perante isso constatou-se uma grande necessidade de orientação e promoção, que prepare o profissional Enfermeiro ainda no processo de graduação, sobre a Política Integral de Saúde LGBT, esclarecendo todos os direitos e especificidades do público LGBT, auxiliando em um atendimento e acolhimento humanizado de acordo com os princípios do SUS. Tendo como o objetivo de estudo preparar o futuro profissional Enfermeiro, através de uma ação educativa com a temática Política Nacional de Saúde Integral LGBT, com discentes de bacharelado em enfermagem, alcançando a aproximação da população LGBT nos serviços de saúde, impactando positivamente na saúde pública .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54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Método</a:t>
            </a:r>
          </a:p>
          <a:p>
            <a:pPr algn="just"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3200" dirty="0" smtClean="0">
                <a:solidFill>
                  <a:schemeClr val="tx1"/>
                </a:solidFill>
                <a:cs typeface="Arial" pitchFamily="34" charset="0"/>
              </a:rPr>
              <a:t>              Este estudo consiste em um relato de experiência vivenciado pelos acadêmicos de Enfermagem da Faculdade Metropolitana da Amazônia – FAMAZ, que foi realizado através de uma ação educativa, em uma instituição de ensino superior privada, localizada na avenida visconde de Souza franco, Belém- PA, na data, 27 de outubro 2017. Com público alvo os calouros de bacharelado em enfermagem noturno.</a:t>
            </a:r>
            <a:r>
              <a:rPr lang="pt-BR" sz="3200" dirty="0" smtClean="0">
                <a:solidFill>
                  <a:schemeClr val="tx1"/>
                </a:solidFill>
                <a:cs typeface="Arial" pitchFamily="34" charset="0"/>
              </a:rPr>
              <a:t>Ação educativa teve como metodologia um jogo, a turma foi dividida em dois grupos A e B, o jogo teve como instrumento um ‘’Dado’’ grande confeccionado de papelão, cada grupo teve a chance de jogar o dado três vezes, assim de acordo com o lado em que o dado caia, respondiam uma pergunta, com direito a duas alternativas de respostas, sobre a Política Nacional Integral de Saúde LGBT, sendo disponível um minuto para responder à pergunta e conversar com o grupo, e assim apenas um integrante do grupo responde à pergunta sem ajuda, cada pergunta valeu um ponto. Cada lado do dado terá uma das seis perguntas a ser feita, o grupo que acumular mais pontos ganhará o jogo, e cada grupo </a:t>
            </a:r>
            <a:r>
              <a:rPr lang="pt-BR" sz="3200" dirty="0" err="1" smtClean="0">
                <a:solidFill>
                  <a:schemeClr val="tx1"/>
                </a:solidFill>
                <a:cs typeface="Arial" pitchFamily="34" charset="0"/>
              </a:rPr>
              <a:t>precebeu</a:t>
            </a:r>
            <a:r>
              <a:rPr lang="pt-BR" sz="3200" dirty="0" smtClean="0">
                <a:solidFill>
                  <a:schemeClr val="tx1"/>
                </a:solidFill>
                <a:cs typeface="Arial" pitchFamily="34" charset="0"/>
              </a:rPr>
              <a:t> uma premiação. </a:t>
            </a:r>
            <a:endParaRPr lang="pt-BR" altLang="pt-BR" sz="3200" b="1" dirty="0">
              <a:solidFill>
                <a:schemeClr val="tx1"/>
              </a:solidFill>
              <a:cs typeface="Arial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3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pt-BR" altLang="pt-BR" sz="32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4400" b="1" dirty="0">
                <a:solidFill>
                  <a:srgbClr val="000000"/>
                </a:solidFill>
                <a:cs typeface="Arial" panose="020B0604020202020204" pitchFamily="34" charset="0"/>
              </a:rPr>
              <a:t>Resultado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3200" dirty="0">
                <a:solidFill>
                  <a:schemeClr val="tx1"/>
                </a:solidFill>
                <a:cs typeface="Arial" panose="020B0604020202020204" pitchFamily="34" charset="0"/>
              </a:rPr>
              <a:t>         </a:t>
            </a:r>
            <a:r>
              <a:rPr lang="pt-BR" altLang="pt-BR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Os grupos empataram 2x2 e assim cada grupo errou uma pergunta, em seguida cada grupo recebeu um bolo acompanhado de um refrigerante. </a:t>
            </a:r>
            <a:r>
              <a:rPr lang="pt-BR" sz="3200" dirty="0" smtClean="0">
                <a:solidFill>
                  <a:schemeClr val="tx1"/>
                </a:solidFill>
              </a:rPr>
              <a:t>Então após o jogo fizemos uma roda de conversa com o objetivo de ouvir as experiências dos participantes em relação a temática. A maioria da turma nunca tinha lido ou ouvido falar da política nacional integral da saúde LGBT, mais já tinham um conhecimento básico a respeito à população LGBT, relataram que devido a terem amigos ou familiares LGBT já entendiam o básico . Também relataram a experiência de atender um LGBT, alguns disseram ter agido normal sem nenhum problema, e outros com um pouco de vergonha ou medo de constranger o paciente, pelo fato de não saber como </a:t>
            </a:r>
            <a:r>
              <a:rPr lang="pt-BR" sz="3200" dirty="0" err="1" smtClean="0">
                <a:solidFill>
                  <a:schemeClr val="tx1"/>
                </a:solidFill>
              </a:rPr>
              <a:t>aborda-lo</a:t>
            </a:r>
            <a:r>
              <a:rPr lang="pt-BR" sz="3200" dirty="0" smtClean="0">
                <a:solidFill>
                  <a:schemeClr val="tx1"/>
                </a:solidFill>
              </a:rPr>
              <a:t> de uma forma que não o agrida. Todos os participantes ressaltaram a importância da ação educativa, e se sentiram mais preparados para o acolhimento a um paciente LGBT, entenderam a importância da aproximação dessa população aos serviços básicos de saúde e o quanto irão impactar na saúde pública em geral. Para os acadêmicos a ação educativa foi muito positiva, acrescentado imensamente no desenvolvimento profissional.</a:t>
            </a:r>
            <a:endParaRPr lang="pt-BR" altLang="pt-BR" sz="3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sz="28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xmlns="" id="{4FCCEB66-513F-485F-A909-2C7822EDF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6801" y="15918365"/>
            <a:ext cx="13267002" cy="2230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2499" tIns="42900" rIns="82499" bIns="429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483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483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483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483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xmlns="" id="{1ED8E71E-7683-4282-AD2F-CF85173F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2883" y="7060724"/>
            <a:ext cx="13842124" cy="2134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2499" tIns="42900" rIns="82499" bIns="429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11839" fontAlgn="base">
              <a:spcBef>
                <a:spcPts val="3483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5500" b="1" dirty="0">
                <a:solidFill>
                  <a:srgbClr val="000000"/>
                </a:solidFill>
                <a:cs typeface="Arial" panose="020B0604020202020204" pitchFamily="34" charset="0"/>
              </a:rPr>
              <a:t>Discussão 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3483" dirty="0">
                <a:solidFill>
                  <a:srgbClr val="000000"/>
                </a:solidFill>
                <a:cs typeface="Arial" panose="020B0604020202020204" pitchFamily="34" charset="0"/>
              </a:rPr>
              <a:t>    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A maioria dos discentes participantes da ação educativa, não tinham conhecimento da existência da Política Nacional Integral de Saúde LGBT, mais demonstraram um conhecimento básico em relação a população LGBT. Evidenciou-se que grande parte dos discentes entendiam da temática através da própria relação de vida com LGBT, mais quando se trata de que forma a abordagem deveria ser nos serviços básicos em geral, sem agredir ou constranger o cliente, não demonstraram conhecimento suficiente. Em 2013 o Ministério da Saúde lança a portaria nº 2.803 de 19 de novembro de 2013, que redefine o processo </a:t>
            </a:r>
            <a:r>
              <a:rPr lang="pt-BR" altLang="pt-BR" sz="28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transexualizador</a:t>
            </a:r>
            <a:r>
              <a:rPr lang="pt-BR" altLang="pt-BR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 no SUS, estabelecendo normas e protocolos específicos a população transexual que necessita de atendimento  multiprofissional, devido a não compatibilidade da identidade de gênero e sexo biológico. Assim a portaria institui que o transexual tenha direito ao atendimento no SUS para tal adequação sexual, com uso do nome social em todas as esferas, e acompanhando em todas as fases de transição, também oferecendo uma rede de serviços para tal processo. Existem no </a:t>
            </a:r>
            <a:r>
              <a:rPr lang="pt-BR" altLang="pt-BR" sz="28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brasil</a:t>
            </a:r>
            <a:r>
              <a:rPr lang="pt-BR" altLang="pt-BR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 ambulatórios específicos, em Belém do Pará temos um ambulatório </a:t>
            </a:r>
            <a:r>
              <a:rPr lang="pt-BR" altLang="pt-BR" sz="28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transexualizador</a:t>
            </a:r>
            <a:r>
              <a:rPr lang="pt-BR" altLang="pt-BR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, está localizado e anexado ao prédio da (Unidade de Referência de Doenças Infectocontagiosas) UREDIP por falta de local próprio (BRASIL, 2016).</a:t>
            </a: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pt-BR" altLang="pt-BR" sz="55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Conclusão</a:t>
            </a:r>
            <a:r>
              <a:rPr lang="pt-BR" altLang="pt-BR" sz="3483" dirty="0" smtClean="0">
                <a:solidFill>
                  <a:srgbClr val="000000"/>
                </a:solidFill>
                <a:cs typeface="Arial" panose="020B0604020202020204" pitchFamily="34" charset="0"/>
              </a:rPr>
              <a:t>    </a:t>
            </a:r>
            <a:endParaRPr lang="pt-BR" altLang="pt-BR" sz="3483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solidFill>
                  <a:schemeClr val="tx1"/>
                </a:solidFill>
              </a:rPr>
              <a:t>       Verificamos que a população LGBT precisa de atendimento específico com o objetivo de melhor acolher e com o intuito de aproximar essas pessoas aos serviços básicos de saúde. A qualificação dos profissionais de saúde é imprescindível para tal abordagem de cuidado, assim entendemos a importância da promoção e educação em saúde sobre a temática LGBT, tanto para profissionais da saúde e também para a comunidade em geral. Identificamos que a maioria dos profissionais de saúde ainda tem dúvidas sobre o atendimento ao cliente LGBT, o que ressalta a importância desse tipo de ação educativa ainda no processo de graduação, promover a política nacional integral de saúde LGBT em todas as etapas de educação, é de total importância para aquele futuro profissional. O enfermeiro deve promover essas ações afim de preparar os profissionais da saúde para o acolhimento sem constrangimento, devido a condição do LGBT, seja em relação ao gênero ou sexualidade, com o objetivo de trazer essa população aos serviços de saúde, atribuir do uso do nome social, respeitar sexualidade e gênero, acolher de forma integral abordando os diversos problemas possíveis de saúde, como qualquer outro indivíduo da </a:t>
            </a:r>
            <a:r>
              <a:rPr lang="pt-BR" sz="3200" dirty="0" smtClean="0">
                <a:solidFill>
                  <a:schemeClr val="tx1"/>
                </a:solidFill>
              </a:rPr>
              <a:t>sociedade .</a:t>
            </a:r>
            <a:endParaRPr lang="pt-BR" altLang="pt-BR" sz="3483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483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55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3208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3483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xmlns="" id="{8578FE6D-B246-45ED-8E15-50082F7E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5718" y="38411294"/>
            <a:ext cx="4222972" cy="66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989" tIns="50159" rIns="99989" bIns="501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3667" dirty="0">
                <a:solidFill>
                  <a:srgbClr val="FFFFFF"/>
                </a:solidFill>
                <a:cs typeface="Arial" panose="020B0604020202020204" pitchFamily="34" charset="0"/>
              </a:rPr>
              <a:t>E-mail do relator:</a:t>
            </a:r>
          </a:p>
        </p:txBody>
      </p:sp>
      <p:sp>
        <p:nvSpPr>
          <p:cNvPr id="99" name="Text Box 37">
            <a:extLst>
              <a:ext uri="{FF2B5EF4-FFF2-40B4-BE49-F238E27FC236}">
                <a16:creationId xmlns:a16="http://schemas.microsoft.com/office/drawing/2014/main" xmlns="" id="{679C7965-C3D7-4761-B8B8-0C3F1FD39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3863" y="38417115"/>
            <a:ext cx="6257333" cy="66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989" tIns="50159" rIns="99989" bIns="501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3667">
                <a:solidFill>
                  <a:srgbClr val="FFFFFF"/>
                </a:solidFill>
                <a:cs typeface="Arial" panose="020B0604020202020204" pitchFamily="34" charset="0"/>
              </a:rPr>
              <a:t>Xxxxxx</a:t>
            </a:r>
          </a:p>
        </p:txBody>
      </p:sp>
      <p:sp>
        <p:nvSpPr>
          <p:cNvPr id="100" name="Text Box 13">
            <a:extLst>
              <a:ext uri="{FF2B5EF4-FFF2-40B4-BE49-F238E27FC236}">
                <a16:creationId xmlns:a16="http://schemas.microsoft.com/office/drawing/2014/main" xmlns="" id="{321AD65F-A3DA-4D2C-9336-ECE77070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5160"/>
            <a:ext cx="32399288" cy="22865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9989" tIns="50159" rIns="99989" bIns="501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5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PROMOÇÃO DA SAÚDE Á POPULAÇÃO LGBT NA ASSISTÊNCIA DE ENFERMAGEM </a:t>
            </a:r>
            <a:endParaRPr lang="pt-BR" altLang="pt-BR" sz="44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4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RELATO DE EXPERIÊNCIA</a:t>
            </a:r>
          </a:p>
          <a:p>
            <a:pPr algn="ctr" defTabSz="411839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altLang="pt-BR" sz="4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pt-BR" altLang="pt-BR" sz="4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07" name="Imagem 106">
            <a:extLst>
              <a:ext uri="{FF2B5EF4-FFF2-40B4-BE49-F238E27FC236}">
                <a16:creationId xmlns:a16="http://schemas.microsoft.com/office/drawing/2014/main" xmlns="" id="{F4BFD193-2E14-4C86-9715-D57B7C36B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897" y="52447"/>
            <a:ext cx="32399288" cy="4134874"/>
          </a:xfrm>
          <a:prstGeom prst="rect">
            <a:avLst/>
          </a:prstGeom>
        </p:spPr>
      </p:pic>
      <p:sp>
        <p:nvSpPr>
          <p:cNvPr id="2" name="Text Box 11">
            <a:extLst>
              <a:ext uri="{FF2B5EF4-FFF2-40B4-BE49-F238E27FC236}">
                <a16:creationId xmlns:a16="http://schemas.microsoft.com/office/drawing/2014/main" xmlns="" id="{3B289CA4-A62D-6E43-9BF4-C1B21830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3123" y="19170723"/>
            <a:ext cx="8053042" cy="1258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 dirty="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xmlns="" id="{A81578A9-8BF7-2649-9AF2-D38C429EF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523" y="19323123"/>
            <a:ext cx="8053042" cy="1258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1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pt-BR" altLang="pt-BR" sz="7792" dirty="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890BA83E-8C13-6D40-82C0-7276552D3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94525"/>
            <a:ext cx="32399288" cy="1147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9989" tIns="50159" rIns="99989" bIns="501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pt-BR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pt-BR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3200" dirty="0" smtClean="0">
                <a:solidFill>
                  <a:schemeClr val="tx1"/>
                </a:solidFill>
              </a:rPr>
              <a:t>FIGUEIREDO,</a:t>
            </a:r>
            <a:r>
              <a:rPr lang="pt-BR" sz="3200" dirty="0" err="1" smtClean="0">
                <a:solidFill>
                  <a:schemeClr val="tx1"/>
                </a:solidFill>
              </a:rPr>
              <a:t>Cristianede</a:t>
            </a:r>
            <a:r>
              <a:rPr lang="pt-BR" sz="3200" dirty="0" smtClean="0">
                <a:solidFill>
                  <a:schemeClr val="tx1"/>
                </a:solidFill>
              </a:rPr>
              <a:t> de Melo1 ; SARDINHA ,Daniele Melo</a:t>
            </a:r>
            <a:r>
              <a:rPr lang="pt-BR" sz="3200" dirty="0" smtClean="0">
                <a:solidFill>
                  <a:prstClr val="black"/>
                </a:solidFill>
                <a:latin typeface="Calibri"/>
                <a:ea typeface="+mn-ea"/>
              </a:rPr>
              <a:t>1</a:t>
            </a:r>
            <a:r>
              <a:rPr lang="pt-BR" sz="3200" dirty="0" smtClean="0">
                <a:solidFill>
                  <a:schemeClr val="tx1"/>
                </a:solidFill>
              </a:rPr>
              <a:t>  PAMPLONA,</a:t>
            </a:r>
            <a:r>
              <a:rPr lang="pt-BR" sz="3200" dirty="0" err="1" smtClean="0">
                <a:solidFill>
                  <a:schemeClr val="tx1"/>
                </a:solidFill>
              </a:rPr>
              <a:t>Fabrícia</a:t>
            </a:r>
            <a:r>
              <a:rPr lang="pt-BR" sz="3200" dirty="0" smtClean="0">
                <a:solidFill>
                  <a:schemeClr val="tx1"/>
                </a:solidFill>
              </a:rPr>
              <a:t> Carvalho1 CARVALHO,Milena  do Socorro Bastos 2.</a:t>
            </a:r>
            <a:endParaRPr lang="pt-BR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17058290" y="32130124"/>
            <a:ext cx="14931094" cy="7075808"/>
          </a:xfrm>
          <a:prstGeom prst="rect">
            <a:avLst/>
          </a:prstGeom>
        </p:spPr>
        <p:txBody>
          <a:bodyPr wrap="square" anchor="ctr">
            <a:normAutofit lnSpcReduction="10000"/>
          </a:bodyPr>
          <a:lstStyle/>
          <a:p>
            <a:endParaRPr lang="pt-BR" sz="3200" dirty="0" smtClean="0"/>
          </a:p>
          <a:p>
            <a:r>
              <a:rPr lang="pt-BR" altLang="pt-BR" sz="54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Referência</a:t>
            </a:r>
          </a:p>
          <a:p>
            <a:endParaRPr lang="pt-BR" sz="3200" dirty="0" smtClean="0"/>
          </a:p>
          <a:p>
            <a:r>
              <a:rPr lang="vi-VN" sz="2800" dirty="0" smtClean="0"/>
              <a:t>Enfermagem .BITTENCOURT, Danielle; FONSECA, Vanessa; SEGUNDO, Márcio. </a:t>
            </a:r>
            <a:r>
              <a:rPr lang="vi-VN" sz="2800" b="1" dirty="0" smtClean="0"/>
              <a:t>Acesso da população LGBT moradora de favelas aos serviços públicos de saúde</a:t>
            </a:r>
            <a:r>
              <a:rPr lang="vi-VN" sz="2800" dirty="0" smtClean="0"/>
              <a:t>. p. 60–85, 2014.</a:t>
            </a:r>
            <a:endParaRPr lang="pt-BR" sz="2800" dirty="0" smtClean="0"/>
          </a:p>
          <a:p>
            <a:endParaRPr lang="vi-VN" sz="2800" dirty="0" smtClean="0"/>
          </a:p>
          <a:p>
            <a:r>
              <a:rPr lang="vi-VN" sz="2800" dirty="0" smtClean="0"/>
              <a:t>BORGES, Carolina; SOUZA, Martha. Saúde Das Travestis : </a:t>
            </a:r>
            <a:r>
              <a:rPr lang="vi-VN" sz="2800" b="1" dirty="0" smtClean="0"/>
              <a:t>Um Desafio Para a Enfermagem</a:t>
            </a:r>
            <a:r>
              <a:rPr lang="vi-VN" sz="2800" dirty="0" smtClean="0"/>
              <a:t>. p. 1–8, 2012.</a:t>
            </a:r>
            <a:endParaRPr lang="pt-BR" sz="2800" dirty="0" smtClean="0"/>
          </a:p>
          <a:p>
            <a:endParaRPr lang="vi-VN" sz="2800" dirty="0" smtClean="0"/>
          </a:p>
          <a:p>
            <a:r>
              <a:rPr lang="vi-VN" sz="2800" dirty="0" smtClean="0"/>
              <a:t>BRASIL, Minstério da Saúde. </a:t>
            </a:r>
            <a:r>
              <a:rPr lang="vi-VN" sz="2800" b="1" dirty="0" smtClean="0"/>
              <a:t>Atenção integral à saúde da população Trans. </a:t>
            </a:r>
            <a:r>
              <a:rPr lang="vi-VN" sz="2800" dirty="0" smtClean="0"/>
              <a:t>p. 1–24,2016.Disponível em:&lt;http://portalsaude.saude.gov.br/index.php/o- ministerio/principal/secretarias/1174-sgep-raiz/lgbt/19320-sobre-a-campanha&gt;.</a:t>
            </a:r>
            <a:endParaRPr lang="pt-BR" sz="2800" dirty="0" smtClean="0"/>
          </a:p>
          <a:p>
            <a:endParaRPr lang="vi-VN" sz="2800" dirty="0" smtClean="0"/>
          </a:p>
          <a:p>
            <a:r>
              <a:rPr lang="vi-VN" sz="2800" dirty="0" smtClean="0"/>
              <a:t>CARDOSO, Michelle; FERRO, Luís. Saúde e População LGBT</a:t>
            </a:r>
            <a:r>
              <a:rPr lang="vi-VN" sz="2800" b="1" dirty="0" smtClean="0"/>
              <a:t>: Demandas e Especificidades em Questão.</a:t>
            </a:r>
            <a:r>
              <a:rPr lang="vi-VN" sz="2800" dirty="0" smtClean="0"/>
              <a:t> Psicologia: Ciência e Profissão, p. 552–563, 2012.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1047242" y="37524261"/>
            <a:ext cx="14781337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1  Docentes do Centro Universitário Metropolitano da Amazônia;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 2 Discentes do Curso de Bacharelado em enfermagem Centro Universitário Metropolitano da Amazônia.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Imagem 39" descr="lgb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58234" y="25918510"/>
            <a:ext cx="10775978" cy="72303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422341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1269</Words>
  <Application>Microsoft Office PowerPoint</Application>
  <PresentationFormat>Personalizar</PresentationFormat>
  <Paragraphs>61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nadile de castro</dc:creator>
  <cp:lastModifiedBy>win</cp:lastModifiedBy>
  <cp:revision>20</cp:revision>
  <dcterms:created xsi:type="dcterms:W3CDTF">2019-03-07T15:57:24Z</dcterms:created>
  <dcterms:modified xsi:type="dcterms:W3CDTF">2019-04-03T12:41:05Z</dcterms:modified>
</cp:coreProperties>
</file>