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84" r:id="rId1"/>
  </p:sldMasterIdLst>
  <p:sldIdLst>
    <p:sldId id="280" r:id="rId2"/>
  </p:sldIdLst>
  <p:sldSz cx="5145088" cy="9145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adile de castro" initials="ndc" lastIdx="2" clrIdx="0">
    <p:extLst>
      <p:ext uri="{19B8F6BF-5375-455C-9EA6-DF929625EA0E}">
        <p15:presenceInfo xmlns="" xmlns:p15="http://schemas.microsoft.com/office/powerpoint/2012/main" userId="56a762a9b9dd1a78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Estilo Mé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7042" autoAdjust="0"/>
    <p:restoredTop sz="94660"/>
  </p:normalViewPr>
  <p:slideViewPr>
    <p:cSldViewPr snapToGrid="0">
      <p:cViewPr>
        <p:scale>
          <a:sx n="110" d="100"/>
          <a:sy n="110" d="100"/>
        </p:scale>
        <p:origin x="-1734" y="-78"/>
      </p:cViewPr>
      <p:guideLst>
        <p:guide orient="horz" pos="2881"/>
        <p:guide pos="162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5882" y="1496744"/>
            <a:ext cx="4373325" cy="3184020"/>
          </a:xfrm>
        </p:spPr>
        <p:txBody>
          <a:bodyPr anchor="b"/>
          <a:lstStyle>
            <a:lvl1pPr algn="ctr">
              <a:defRPr sz="37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3136" y="4803551"/>
            <a:ext cx="3858816" cy="2208066"/>
          </a:xfrm>
        </p:spPr>
        <p:txBody>
          <a:bodyPr/>
          <a:lstStyle>
            <a:lvl1pPr marL="0" indent="0" algn="ctr">
              <a:buNone/>
              <a:defRPr sz="1512"/>
            </a:lvl1pPr>
            <a:lvl2pPr marL="287990" indent="0" algn="ctr">
              <a:buNone/>
              <a:defRPr sz="1260"/>
            </a:lvl2pPr>
            <a:lvl3pPr marL="575981" indent="0" algn="ctr">
              <a:buNone/>
              <a:defRPr sz="1134"/>
            </a:lvl3pPr>
            <a:lvl4pPr marL="863971" indent="0" algn="ctr">
              <a:buNone/>
              <a:defRPr sz="1008"/>
            </a:lvl4pPr>
            <a:lvl5pPr marL="1151961" indent="0" algn="ctr">
              <a:buNone/>
              <a:defRPr sz="1008"/>
            </a:lvl5pPr>
            <a:lvl6pPr marL="1439951" indent="0" algn="ctr">
              <a:buNone/>
              <a:defRPr sz="1008"/>
            </a:lvl6pPr>
            <a:lvl7pPr marL="1727942" indent="0" algn="ctr">
              <a:buNone/>
              <a:defRPr sz="1008"/>
            </a:lvl7pPr>
            <a:lvl8pPr marL="2015932" indent="0" algn="ctr">
              <a:buNone/>
              <a:defRPr sz="1008"/>
            </a:lvl8pPr>
            <a:lvl9pPr marL="2303922" indent="0" algn="ctr">
              <a:buNone/>
              <a:defRPr sz="1008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610186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99411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681956" y="486918"/>
            <a:ext cx="1109409" cy="7750463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3727" y="486918"/>
            <a:ext cx="3263915" cy="7750463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90633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35280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1045" y="2280054"/>
            <a:ext cx="4437639" cy="3804310"/>
          </a:xfrm>
        </p:spPr>
        <p:txBody>
          <a:bodyPr anchor="b"/>
          <a:lstStyle>
            <a:lvl1pPr>
              <a:defRPr sz="3779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045" y="6120354"/>
            <a:ext cx="4437639" cy="2000597"/>
          </a:xfrm>
        </p:spPr>
        <p:txBody>
          <a:bodyPr/>
          <a:lstStyle>
            <a:lvl1pPr marL="0" indent="0">
              <a:buNone/>
              <a:defRPr sz="1512">
                <a:solidFill>
                  <a:schemeClr val="tx1"/>
                </a:solidFill>
              </a:defRPr>
            </a:lvl1pPr>
            <a:lvl2pPr marL="287990" indent="0">
              <a:buNone/>
              <a:defRPr sz="1260">
                <a:solidFill>
                  <a:schemeClr val="tx1">
                    <a:tint val="75000"/>
                  </a:schemeClr>
                </a:solidFill>
              </a:defRPr>
            </a:lvl2pPr>
            <a:lvl3pPr marL="575981" indent="0">
              <a:buNone/>
              <a:defRPr sz="1134">
                <a:solidFill>
                  <a:schemeClr val="tx1">
                    <a:tint val="75000"/>
                  </a:schemeClr>
                </a:solidFill>
              </a:defRPr>
            </a:lvl3pPr>
            <a:lvl4pPr marL="86397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4pPr>
            <a:lvl5pPr marL="115196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5pPr>
            <a:lvl6pPr marL="1439951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6pPr>
            <a:lvl7pPr marL="172794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7pPr>
            <a:lvl8pPr marL="201593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8pPr>
            <a:lvl9pPr marL="2303922" indent="0">
              <a:buNone/>
              <a:defRPr sz="100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41192368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3725" y="2434589"/>
            <a:ext cx="2186662" cy="58027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4701" y="2434589"/>
            <a:ext cx="2186662" cy="5802792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895306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5" y="486924"/>
            <a:ext cx="4437639" cy="1767724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4397" y="2241940"/>
            <a:ext cx="2176613" cy="1098740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54397" y="3340680"/>
            <a:ext cx="2176613" cy="49136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4701" y="2241940"/>
            <a:ext cx="2187332" cy="1098740"/>
          </a:xfrm>
        </p:spPr>
        <p:txBody>
          <a:bodyPr anchor="b"/>
          <a:lstStyle>
            <a:lvl1pPr marL="0" indent="0">
              <a:buNone/>
              <a:defRPr sz="1512" b="1"/>
            </a:lvl1pPr>
            <a:lvl2pPr marL="287990" indent="0">
              <a:buNone/>
              <a:defRPr sz="1260" b="1"/>
            </a:lvl2pPr>
            <a:lvl3pPr marL="575981" indent="0">
              <a:buNone/>
              <a:defRPr sz="1134" b="1"/>
            </a:lvl3pPr>
            <a:lvl4pPr marL="863971" indent="0">
              <a:buNone/>
              <a:defRPr sz="1008" b="1"/>
            </a:lvl4pPr>
            <a:lvl5pPr marL="1151961" indent="0">
              <a:buNone/>
              <a:defRPr sz="1008" b="1"/>
            </a:lvl5pPr>
            <a:lvl6pPr marL="1439951" indent="0">
              <a:buNone/>
              <a:defRPr sz="1008" b="1"/>
            </a:lvl6pPr>
            <a:lvl7pPr marL="1727942" indent="0">
              <a:buNone/>
              <a:defRPr sz="1008" b="1"/>
            </a:lvl7pPr>
            <a:lvl8pPr marL="2015932" indent="0">
              <a:buNone/>
              <a:defRPr sz="1008" b="1"/>
            </a:lvl8pPr>
            <a:lvl9pPr marL="2303922" indent="0">
              <a:buNone/>
              <a:defRPr sz="1008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4701" y="3340680"/>
            <a:ext cx="2187332" cy="4913637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41297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542684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25346078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6" y="609706"/>
            <a:ext cx="1659425" cy="2133971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87332" y="1316803"/>
            <a:ext cx="2604701" cy="6499295"/>
          </a:xfrm>
        </p:spPr>
        <p:txBody>
          <a:bodyPr/>
          <a:lstStyle>
            <a:lvl1pPr>
              <a:defRPr sz="2016"/>
            </a:lvl1pPr>
            <a:lvl2pPr>
              <a:defRPr sz="1764"/>
            </a:lvl2pPr>
            <a:lvl3pPr>
              <a:defRPr sz="1512"/>
            </a:lvl3pPr>
            <a:lvl4pPr>
              <a:defRPr sz="1260"/>
            </a:lvl4pPr>
            <a:lvl5pPr>
              <a:defRPr sz="1260"/>
            </a:lvl5pPr>
            <a:lvl6pPr>
              <a:defRPr sz="1260"/>
            </a:lvl6pPr>
            <a:lvl7pPr>
              <a:defRPr sz="1260"/>
            </a:lvl7pPr>
            <a:lvl8pPr>
              <a:defRPr sz="1260"/>
            </a:lvl8pPr>
            <a:lvl9pPr>
              <a:defRPr sz="126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6" y="2743676"/>
            <a:ext cx="1659425" cy="5083000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7228458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4396" y="609706"/>
            <a:ext cx="1659425" cy="2133971"/>
          </a:xfrm>
        </p:spPr>
        <p:txBody>
          <a:bodyPr anchor="b"/>
          <a:lstStyle>
            <a:lvl1pPr>
              <a:defRPr sz="2016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187332" y="1316803"/>
            <a:ext cx="2604701" cy="6499295"/>
          </a:xfrm>
        </p:spPr>
        <p:txBody>
          <a:bodyPr anchor="t"/>
          <a:lstStyle>
            <a:lvl1pPr marL="0" indent="0">
              <a:buNone/>
              <a:defRPr sz="2016"/>
            </a:lvl1pPr>
            <a:lvl2pPr marL="287990" indent="0">
              <a:buNone/>
              <a:defRPr sz="1764"/>
            </a:lvl2pPr>
            <a:lvl3pPr marL="575981" indent="0">
              <a:buNone/>
              <a:defRPr sz="1512"/>
            </a:lvl3pPr>
            <a:lvl4pPr marL="863971" indent="0">
              <a:buNone/>
              <a:defRPr sz="1260"/>
            </a:lvl4pPr>
            <a:lvl5pPr marL="1151961" indent="0">
              <a:buNone/>
              <a:defRPr sz="1260"/>
            </a:lvl5pPr>
            <a:lvl6pPr marL="1439951" indent="0">
              <a:buNone/>
              <a:defRPr sz="1260"/>
            </a:lvl6pPr>
            <a:lvl7pPr marL="1727942" indent="0">
              <a:buNone/>
              <a:defRPr sz="1260"/>
            </a:lvl7pPr>
            <a:lvl8pPr marL="2015932" indent="0">
              <a:buNone/>
              <a:defRPr sz="1260"/>
            </a:lvl8pPr>
            <a:lvl9pPr marL="2303922" indent="0">
              <a:buNone/>
              <a:defRPr sz="126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54396" y="2743676"/>
            <a:ext cx="1659425" cy="5083000"/>
          </a:xfrm>
        </p:spPr>
        <p:txBody>
          <a:bodyPr/>
          <a:lstStyle>
            <a:lvl1pPr marL="0" indent="0">
              <a:buNone/>
              <a:defRPr sz="1008"/>
            </a:lvl1pPr>
            <a:lvl2pPr marL="287990" indent="0">
              <a:buNone/>
              <a:defRPr sz="882"/>
            </a:lvl2pPr>
            <a:lvl3pPr marL="575981" indent="0">
              <a:buNone/>
              <a:defRPr sz="756"/>
            </a:lvl3pPr>
            <a:lvl4pPr marL="863971" indent="0">
              <a:buNone/>
              <a:defRPr sz="630"/>
            </a:lvl4pPr>
            <a:lvl5pPr marL="1151961" indent="0">
              <a:buNone/>
              <a:defRPr sz="630"/>
            </a:lvl5pPr>
            <a:lvl6pPr marL="1439951" indent="0">
              <a:buNone/>
              <a:defRPr sz="630"/>
            </a:lvl6pPr>
            <a:lvl7pPr marL="1727942" indent="0">
              <a:buNone/>
              <a:defRPr sz="630"/>
            </a:lvl7pPr>
            <a:lvl8pPr marL="2015932" indent="0">
              <a:buNone/>
              <a:defRPr sz="630"/>
            </a:lvl8pPr>
            <a:lvl9pPr marL="2303922" indent="0">
              <a:buNone/>
              <a:defRPr sz="63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1573355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3725" y="486924"/>
            <a:ext cx="4437639" cy="176772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3725" y="2434589"/>
            <a:ext cx="4437639" cy="5802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53725" y="8476612"/>
            <a:ext cx="1157645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703F4-D8B7-45AF-96BC-E56D24A714B7}" type="datetimeFigureOut">
              <a:rPr lang="pt-BR" smtClean="0"/>
              <a:pPr/>
              <a:t>25/09/2019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04311" y="8476612"/>
            <a:ext cx="1736467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33719" y="8476612"/>
            <a:ext cx="1157645" cy="486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2C4BE6-7180-4808-8D78-896F03A4E88C}" type="slidenum">
              <a:rPr lang="pt-BR" smtClean="0"/>
              <a:pPr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xmlns="" val="3810911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575981" rtl="0" eaLnBrk="1" latinLnBrk="0" hangingPunct="1">
        <a:lnSpc>
          <a:spcPct val="90000"/>
        </a:lnSpc>
        <a:spcBef>
          <a:spcPct val="0"/>
        </a:spcBef>
        <a:buNone/>
        <a:defRPr sz="277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3995" indent="-143995" algn="l" defTabSz="575981" rtl="0" eaLnBrk="1" latinLnBrk="0" hangingPunct="1">
        <a:lnSpc>
          <a:spcPct val="90000"/>
        </a:lnSpc>
        <a:spcBef>
          <a:spcPts val="630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1pPr>
      <a:lvl2pPr marL="431985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1997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3pPr>
      <a:lvl4pPr marL="100796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295956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58394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87193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15992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447917" indent="-143995" algn="l" defTabSz="575981" rtl="0" eaLnBrk="1" latinLnBrk="0" hangingPunct="1">
        <a:lnSpc>
          <a:spcPct val="90000"/>
        </a:lnSpc>
        <a:spcBef>
          <a:spcPts val="315"/>
        </a:spcBef>
        <a:buFont typeface="Arial" panose="020B0604020202020204" pitchFamily="34" charset="0"/>
        <a:buChar char="•"/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1pPr>
      <a:lvl2pPr marL="287990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2pPr>
      <a:lvl3pPr marL="57598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3pPr>
      <a:lvl4pPr marL="86397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4pPr>
      <a:lvl5pPr marL="115196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5pPr>
      <a:lvl6pPr marL="1439951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6pPr>
      <a:lvl7pPr marL="172794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7pPr>
      <a:lvl8pPr marL="201593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8pPr>
      <a:lvl9pPr marL="2303922" algn="l" defTabSz="575981" rtl="0" eaLnBrk="1" latinLnBrk="0" hangingPunct="1">
        <a:defRPr sz="113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cielo.br/pdf/abcd/v20n3/a12v20n3.pdf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="" xmlns:a16="http://schemas.microsoft.com/office/drawing/2014/main" id="{0B0C8B61-01F4-468F-AA5B-C939CA593A8A}"/>
              </a:ext>
            </a:extLst>
          </p:cNvPr>
          <p:cNvSpPr/>
          <p:nvPr/>
        </p:nvSpPr>
        <p:spPr>
          <a:xfrm>
            <a:off x="0" y="120770"/>
            <a:ext cx="5145081" cy="9575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>
            <a:extLst>
              <a:ext uri="{FF2B5EF4-FFF2-40B4-BE49-F238E27FC236}">
                <a16:creationId xmlns="" xmlns:a16="http://schemas.microsoft.com/office/drawing/2014/main" id="{BE2A055A-E43E-4681-B8D0-91056EE77638}"/>
              </a:ext>
            </a:extLst>
          </p:cNvPr>
          <p:cNvSpPr/>
          <p:nvPr/>
        </p:nvSpPr>
        <p:spPr>
          <a:xfrm>
            <a:off x="-1720116" y="125550"/>
            <a:ext cx="8639523" cy="646331"/>
          </a:xfrm>
          <a:prstGeom prst="rect">
            <a:avLst/>
          </a:prstGeom>
          <a:noFill/>
          <a:effectLst>
            <a:outerShdw blurRad="50800" dist="38100" dir="5400000" algn="t" rotWithShape="0">
              <a:schemeClr val="accent2">
                <a:alpha val="59000"/>
              </a:schemeClr>
            </a:outerShdw>
          </a:effectLst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pt-BR" sz="1200" b="1" dirty="0">
                <a:latin typeface="Arial Narrow" panose="020B0606020202030204" pitchFamily="34" charset="0"/>
                <a:cs typeface="Aharoni" panose="02010803020104030203" pitchFamily="2" charset="-79"/>
              </a:rPr>
              <a:t>3º SIMPÓSIO PARAENSE </a:t>
            </a:r>
            <a:r>
              <a:rPr lang="pt-BR" sz="1200" b="1" dirty="0" smtClean="0">
                <a:latin typeface="Arial Narrow" panose="020B0606020202030204" pitchFamily="34" charset="0"/>
                <a:cs typeface="Aharoni" panose="02010803020104030203" pitchFamily="2" charset="-79"/>
              </a:rPr>
              <a:t>DE </a:t>
            </a:r>
          </a:p>
          <a:p>
            <a:pPr algn="ctr"/>
            <a:r>
              <a:rPr lang="pt-BR" sz="1200" b="1" dirty="0" smtClean="0">
                <a:latin typeface="Arial Narrow" panose="020B0606020202030204" pitchFamily="34" charset="0"/>
                <a:cs typeface="Aharoni" panose="02010803020104030203" pitchFamily="2" charset="-79"/>
              </a:rPr>
              <a:t>SISTEMATIZAÇÃO DA </a:t>
            </a:r>
            <a:r>
              <a:rPr lang="pt-BR" sz="1200" b="1" dirty="0">
                <a:latin typeface="Arial Narrow" panose="020B0606020202030204" pitchFamily="34" charset="0"/>
                <a:cs typeface="Aharoni" panose="02010803020104030203" pitchFamily="2" charset="-79"/>
              </a:rPr>
              <a:t>ASSISTÊNCIA DE ENFERMAGEM</a:t>
            </a:r>
          </a:p>
          <a:p>
            <a:pPr algn="ctr"/>
            <a:endParaRPr lang="pt-BR" sz="1200" b="1" dirty="0">
              <a:ln/>
              <a:solidFill>
                <a:srgbClr val="C00000"/>
              </a:solidFill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="" xmlns:a16="http://schemas.microsoft.com/office/drawing/2014/main" id="{6CE9204C-44BC-4B5C-9076-8E7D263D55B6}"/>
              </a:ext>
            </a:extLst>
          </p:cNvPr>
          <p:cNvSpPr txBox="1"/>
          <p:nvPr/>
        </p:nvSpPr>
        <p:spPr>
          <a:xfrm>
            <a:off x="73990" y="524493"/>
            <a:ext cx="4942459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100" b="1" dirty="0" smtClean="0"/>
              <a:t>3ª SPSAE: “O </a:t>
            </a:r>
            <a:r>
              <a:rPr lang="pt-BR" sz="1100" b="1" dirty="0"/>
              <a:t>Processo de Enfermagem na </a:t>
            </a:r>
            <a:r>
              <a:rPr lang="pt-BR" sz="1100" b="1" dirty="0" smtClean="0"/>
              <a:t>visibilidade </a:t>
            </a:r>
            <a:r>
              <a:rPr lang="pt-BR" sz="1100" b="1" dirty="0"/>
              <a:t>técnico-política do </a:t>
            </a:r>
            <a:r>
              <a:rPr lang="pt-BR" sz="1100" b="1" dirty="0" smtClean="0"/>
              <a:t>cuidado</a:t>
            </a:r>
            <a:r>
              <a:rPr lang="pt-BR" sz="1100" dirty="0" smtClean="0"/>
              <a:t>”</a:t>
            </a:r>
          </a:p>
          <a:p>
            <a:pPr algn="ctr"/>
            <a:r>
              <a:rPr lang="pt-BR" sz="1100" dirty="0" smtClean="0"/>
              <a:t>Belém-PA, 02 a 04 de outubro de 2019</a:t>
            </a:r>
            <a:endParaRPr lang="pt-BR" sz="1100" b="1" dirty="0">
              <a:latin typeface="Kaufmann BT" panose="03080502030307080303" pitchFamily="66" charset="0"/>
            </a:endParaRPr>
          </a:p>
        </p:txBody>
      </p:sp>
      <p:pic>
        <p:nvPicPr>
          <p:cNvPr id="6" name="Imagem 5">
            <a:extLst>
              <a:ext uri="{FF2B5EF4-FFF2-40B4-BE49-F238E27FC236}">
                <a16:creationId xmlns="" xmlns:a16="http://schemas.microsoft.com/office/drawing/2014/main" id="{ACE46937-F4C9-449F-9031-5A5AB557CD7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11004" y="728206"/>
            <a:ext cx="639824" cy="324217"/>
          </a:xfrm>
          <a:prstGeom prst="rect">
            <a:avLst/>
          </a:prstGeom>
        </p:spPr>
      </p:pic>
      <p:cxnSp>
        <p:nvCxnSpPr>
          <p:cNvPr id="21" name="Conector reto 20">
            <a:extLst>
              <a:ext uri="{FF2B5EF4-FFF2-40B4-BE49-F238E27FC236}">
                <a16:creationId xmlns="" xmlns:a16="http://schemas.microsoft.com/office/drawing/2014/main" id="{13A7A334-87E2-44F8-931F-A3593C897C37}"/>
              </a:ext>
            </a:extLst>
          </p:cNvPr>
          <p:cNvCxnSpPr>
            <a:cxnSpLocks/>
          </p:cNvCxnSpPr>
          <p:nvPr/>
        </p:nvCxnSpPr>
        <p:spPr>
          <a:xfrm>
            <a:off x="-2936" y="1135180"/>
            <a:ext cx="5145088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Conector reto 12">
            <a:extLst>
              <a:ext uri="{FF2B5EF4-FFF2-40B4-BE49-F238E27FC236}">
                <a16:creationId xmlns="" xmlns:a16="http://schemas.microsoft.com/office/drawing/2014/main" id="{13A7A334-87E2-44F8-931F-A3593C897C37}"/>
              </a:ext>
            </a:extLst>
          </p:cNvPr>
          <p:cNvCxnSpPr>
            <a:cxnSpLocks/>
          </p:cNvCxnSpPr>
          <p:nvPr/>
        </p:nvCxnSpPr>
        <p:spPr>
          <a:xfrm>
            <a:off x="-6361" y="55347"/>
            <a:ext cx="5145088" cy="0"/>
          </a:xfrm>
          <a:prstGeom prst="line">
            <a:avLst/>
          </a:prstGeom>
          <a:ln w="254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aixaDeTexto 13"/>
          <p:cNvSpPr txBox="1"/>
          <p:nvPr/>
        </p:nvSpPr>
        <p:spPr>
          <a:xfrm>
            <a:off x="103517" y="1192151"/>
            <a:ext cx="4929659" cy="55399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pt-BR" sz="1000" b="1" dirty="0" smtClean="0">
                <a:latin typeface="Arial" pitchFamily="34" charset="0"/>
                <a:cs typeface="Arial" pitchFamily="34" charset="0"/>
              </a:rPr>
              <a:t>SISTEMATIZAÇÃO DA ASSISTÊNCIA DE ENFERMAGEM A UMA PACIENTE COM NEOPLASIA BENIGNA DA GLÂNDULA SUPRARRENAL: RELATO DE EXPERIÊNCIA</a:t>
            </a:r>
            <a:endParaRPr lang="pt-BR" sz="1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CaixaDeTexto 24"/>
          <p:cNvSpPr txBox="1"/>
          <p:nvPr/>
        </p:nvSpPr>
        <p:spPr>
          <a:xfrm>
            <a:off x="1915064" y="2326762"/>
            <a:ext cx="3110835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900" b="1" dirty="0" smtClean="0">
                <a:latin typeface="Arial" pitchFamily="34" charset="0"/>
                <a:cs typeface="Arial" pitchFamily="34" charset="0"/>
              </a:rPr>
              <a:t>METODOLOGIA: </a:t>
            </a:r>
            <a:r>
              <a:rPr lang="pt-BR" sz="900" dirty="0" smtClean="0">
                <a:latin typeface="Arial" pitchFamily="34" charset="0"/>
                <a:cs typeface="Arial" pitchFamily="34" charset="0"/>
              </a:rPr>
              <a:t>Estudo qualitativo, descritivo, do tipo relato de experiência realizado a partir de cuidados prestados a uma paciente internada em enfermaria de clínica médica/cirúrgica ginecológica de um hospital de referência na capital do estado do Pará, no mês de junho de 2019.</a:t>
            </a:r>
          </a:p>
        </p:txBody>
      </p:sp>
      <p:sp>
        <p:nvSpPr>
          <p:cNvPr id="26" name="CaixaDeTexto 25"/>
          <p:cNvSpPr txBox="1"/>
          <p:nvPr/>
        </p:nvSpPr>
        <p:spPr>
          <a:xfrm>
            <a:off x="124523" y="1784793"/>
            <a:ext cx="1730156" cy="230832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900" b="1" dirty="0" smtClean="0">
                <a:latin typeface="Arial" pitchFamily="34" charset="0"/>
                <a:cs typeface="Arial" pitchFamily="34" charset="0"/>
              </a:rPr>
              <a:t>INTRODUÇÃO: </a:t>
            </a:r>
            <a:r>
              <a:rPr lang="pt-BR" sz="900" dirty="0" smtClean="0">
                <a:latin typeface="Arial" pitchFamily="34" charset="0"/>
                <a:cs typeface="Arial" pitchFamily="34" charset="0"/>
              </a:rPr>
              <a:t>As neoplasias das glândulas </a:t>
            </a:r>
            <a:r>
              <a:rPr lang="pt-BR" sz="900" dirty="0" err="1" smtClean="0">
                <a:latin typeface="Arial" pitchFamily="34" charset="0"/>
                <a:cs typeface="Arial" pitchFamily="34" charset="0"/>
              </a:rPr>
              <a:t>suprarrenais</a:t>
            </a:r>
            <a:r>
              <a:rPr lang="pt-BR" sz="900" dirty="0" smtClean="0">
                <a:latin typeface="Arial" pitchFamily="34" charset="0"/>
                <a:cs typeface="Arial" pitchFamily="34" charset="0"/>
              </a:rPr>
              <a:t> são oriundas de diversos tipos histológicos, apresentam manifestação clínica variada, dependendo da produção ou não de hormônios. Sua incidência é de um a dois casos por 1,7 milhões da população e é discretamente mais freqüente em mulheres, tornando-se potencial alvo de metastização, nomeadamente pulmão, mama, rim, cólon e melanoma. ¹ </a:t>
            </a:r>
          </a:p>
        </p:txBody>
      </p:sp>
      <p:sp>
        <p:nvSpPr>
          <p:cNvPr id="27" name="CaixaDeTexto 26"/>
          <p:cNvSpPr txBox="1"/>
          <p:nvPr/>
        </p:nvSpPr>
        <p:spPr>
          <a:xfrm>
            <a:off x="1915064" y="1782503"/>
            <a:ext cx="3112497" cy="5078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900" b="1" dirty="0" smtClean="0">
                <a:latin typeface="Arial" pitchFamily="34" charset="0"/>
                <a:cs typeface="Arial" pitchFamily="34" charset="0"/>
              </a:rPr>
              <a:t>OBJETIVO: </a:t>
            </a:r>
            <a:r>
              <a:rPr lang="pt-BR" sz="900" dirty="0" smtClean="0">
                <a:latin typeface="Arial" pitchFamily="34" charset="0"/>
                <a:cs typeface="Arial" pitchFamily="34" charset="0"/>
              </a:rPr>
              <a:t>Elaborar um plano de cuidados baseado na Sistematização da Assistência de Enfermagem (SAE) do manual NANDA (2018-2020).</a:t>
            </a:r>
            <a:endParaRPr lang="pt-BR" sz="900" b="1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8" name="CaixaDeTexto 27"/>
          <p:cNvSpPr txBox="1"/>
          <p:nvPr/>
        </p:nvSpPr>
        <p:spPr>
          <a:xfrm>
            <a:off x="112144" y="4129400"/>
            <a:ext cx="492568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900" b="1" dirty="0" smtClean="0">
                <a:latin typeface="Arial" pitchFamily="34" charset="0"/>
                <a:cs typeface="Arial" pitchFamily="34" charset="0"/>
              </a:rPr>
              <a:t>RESULTADOS E </a:t>
            </a:r>
            <a:r>
              <a:rPr lang="pt-BR" sz="900" b="1" dirty="0" smtClean="0">
                <a:latin typeface="Arial" pitchFamily="34" charset="0"/>
                <a:cs typeface="Arial" pitchFamily="34" charset="0"/>
              </a:rPr>
              <a:t>DISCUSSÃO: </a:t>
            </a:r>
            <a:r>
              <a:rPr lang="pt-BR" sz="900" dirty="0" smtClean="0">
                <a:latin typeface="Arial" pitchFamily="34" charset="0"/>
                <a:cs typeface="Arial" pitchFamily="34" charset="0"/>
              </a:rPr>
              <a:t>Com a identificação dos problemas de enfermagem foi possível traçar  um plano assistencial baseado no diagnóstico de enfermagem da </a:t>
            </a:r>
            <a:r>
              <a:rPr lang="pt-BR" sz="900" dirty="0" err="1" smtClean="0">
                <a:latin typeface="Arial" pitchFamily="34" charset="0"/>
                <a:cs typeface="Arial" pitchFamily="34" charset="0"/>
              </a:rPr>
              <a:t>NANDA²</a:t>
            </a:r>
            <a:r>
              <a:rPr lang="pt-BR" sz="9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9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CaixaDeTexto 28"/>
          <p:cNvSpPr txBox="1"/>
          <p:nvPr/>
        </p:nvSpPr>
        <p:spPr>
          <a:xfrm>
            <a:off x="1915064" y="3278041"/>
            <a:ext cx="3114135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700" dirty="0" smtClean="0">
                <a:latin typeface="Arial" pitchFamily="34" charset="0"/>
                <a:cs typeface="Arial" pitchFamily="34" charset="0"/>
              </a:rPr>
              <a:t>DESCRITORES: Glândulas </a:t>
            </a:r>
            <a:r>
              <a:rPr lang="pt-BR" sz="700" dirty="0" err="1" smtClean="0">
                <a:latin typeface="Arial" pitchFamily="34" charset="0"/>
                <a:cs typeface="Arial" pitchFamily="34" charset="0"/>
              </a:rPr>
              <a:t>suprarrenais</a:t>
            </a:r>
            <a:r>
              <a:rPr lang="pt-BR" sz="700" dirty="0" smtClean="0">
                <a:latin typeface="Arial" pitchFamily="34" charset="0"/>
                <a:cs typeface="Arial" pitchFamily="34" charset="0"/>
              </a:rPr>
              <a:t>, Cuidados de enfermagem, Diagnóstico de </a:t>
            </a:r>
            <a:r>
              <a:rPr lang="pt-BR" sz="700" dirty="0" err="1" smtClean="0">
                <a:latin typeface="Arial" pitchFamily="34" charset="0"/>
                <a:cs typeface="Arial" pitchFamily="34" charset="0"/>
              </a:rPr>
              <a:t>enfermaggem</a:t>
            </a:r>
            <a:r>
              <a:rPr lang="pt-BR" sz="700" dirty="0" smtClean="0">
                <a:latin typeface="Arial" pitchFamily="34" charset="0"/>
                <a:cs typeface="Arial" pitchFamily="34" charset="0"/>
              </a:rPr>
              <a:t>.</a:t>
            </a:r>
            <a:endParaRPr lang="pt-BR" sz="7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CaixaDeTexto 30"/>
          <p:cNvSpPr txBox="1"/>
          <p:nvPr/>
        </p:nvSpPr>
        <p:spPr>
          <a:xfrm>
            <a:off x="1915064" y="3624063"/>
            <a:ext cx="3114135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600" dirty="0" smtClean="0"/>
              <a:t>SILVA, </a:t>
            </a:r>
            <a:r>
              <a:rPr lang="pt-BR" sz="600" dirty="0" err="1" smtClean="0"/>
              <a:t>Adria</a:t>
            </a:r>
            <a:r>
              <a:rPr lang="pt-BR" sz="600" dirty="0" smtClean="0"/>
              <a:t> Daiane </a:t>
            </a:r>
            <a:r>
              <a:rPr lang="pt-BR" sz="600" dirty="0" err="1" smtClean="0"/>
              <a:t>Silva¹</a:t>
            </a:r>
            <a:r>
              <a:rPr lang="pt-BR" sz="600" dirty="0" smtClean="0"/>
              <a:t> (AUTOR RELATOR)¹ ; ALVES, Alessandra Cristina Costa ² (AUTOR)²; SOUSA, </a:t>
            </a:r>
            <a:r>
              <a:rPr lang="pt-BR" sz="600" dirty="0" err="1" smtClean="0"/>
              <a:t>Alciléia</a:t>
            </a:r>
            <a:r>
              <a:rPr lang="pt-BR" sz="600" dirty="0" smtClean="0"/>
              <a:t> Dias da </a:t>
            </a:r>
            <a:r>
              <a:rPr lang="pt-BR" sz="600" dirty="0" err="1" smtClean="0"/>
              <a:t>Fonseca³</a:t>
            </a:r>
            <a:r>
              <a:rPr lang="pt-BR" sz="600" dirty="0" smtClean="0"/>
              <a:t>  (AUTOR)³ ; ROSÁRIO, Ingrid Cristina Ribeiro</a:t>
            </a:r>
            <a:r>
              <a:rPr lang="pt-BR" sz="600" baseline="30000" dirty="0" smtClean="0"/>
              <a:t> 4</a:t>
            </a:r>
            <a:r>
              <a:rPr lang="pt-BR" sz="600" dirty="0" smtClean="0"/>
              <a:t> (AUTOR)</a:t>
            </a:r>
            <a:r>
              <a:rPr lang="pt-BR" sz="600" baseline="30000" dirty="0" smtClean="0"/>
              <a:t> 4</a:t>
            </a:r>
            <a:r>
              <a:rPr lang="pt-BR" sz="600" dirty="0" smtClean="0"/>
              <a:t>CORRÊA, </a:t>
            </a:r>
            <a:r>
              <a:rPr lang="pt-BR" sz="600" dirty="0" err="1" smtClean="0"/>
              <a:t>Suyanne</a:t>
            </a:r>
            <a:r>
              <a:rPr lang="pt-BR" sz="600" dirty="0" smtClean="0"/>
              <a:t> </a:t>
            </a:r>
            <a:r>
              <a:rPr lang="pt-BR" sz="600" dirty="0" err="1" smtClean="0"/>
              <a:t>Siloti</a:t>
            </a:r>
            <a:r>
              <a:rPr lang="pt-BR" sz="600" dirty="0" smtClean="0"/>
              <a:t> Lucas </a:t>
            </a:r>
            <a:r>
              <a:rPr lang="pt-BR" sz="600" baseline="30000" dirty="0" smtClean="0"/>
              <a:t>5</a:t>
            </a:r>
            <a:r>
              <a:rPr lang="pt-BR" sz="600" dirty="0" smtClean="0"/>
              <a:t> (AUTOR)</a:t>
            </a:r>
            <a:r>
              <a:rPr lang="pt-BR" sz="600" baseline="30000" dirty="0" smtClean="0"/>
              <a:t> 5;</a:t>
            </a:r>
            <a:r>
              <a:rPr lang="pt-BR" sz="600" dirty="0" smtClean="0"/>
              <a:t> ; Gomes, </a:t>
            </a:r>
            <a:r>
              <a:rPr lang="pt-BR" sz="600" dirty="0" err="1" smtClean="0"/>
              <a:t>Valquiria</a:t>
            </a:r>
            <a:r>
              <a:rPr lang="pt-BR" sz="600" dirty="0" smtClean="0"/>
              <a:t> Rodrigues</a:t>
            </a:r>
            <a:r>
              <a:rPr lang="pt-BR" sz="600" baseline="30000" dirty="0" smtClean="0"/>
              <a:t>6</a:t>
            </a:r>
            <a:r>
              <a:rPr lang="pt-BR" sz="600" dirty="0" smtClean="0"/>
              <a:t> (AUTOR, ORIENTADOR)</a:t>
            </a:r>
            <a:r>
              <a:rPr lang="pt-BR" sz="600" baseline="30000" dirty="0" smtClean="0"/>
              <a:t> 6</a:t>
            </a:r>
            <a:endParaRPr lang="pt-BR" sz="600" dirty="0" smtClean="0"/>
          </a:p>
        </p:txBody>
      </p:sp>
      <p:sp>
        <p:nvSpPr>
          <p:cNvPr id="33" name="CaixaDeTexto 32"/>
          <p:cNvSpPr txBox="1"/>
          <p:nvPr/>
        </p:nvSpPr>
        <p:spPr>
          <a:xfrm>
            <a:off x="135172" y="7920011"/>
            <a:ext cx="4895035" cy="7848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900" b="1" dirty="0" smtClean="0">
                <a:latin typeface="Arial" pitchFamily="34" charset="0"/>
                <a:cs typeface="Arial" pitchFamily="34" charset="0"/>
              </a:rPr>
              <a:t>CONTRIBUIÇÕES OU IMPLICAÇÕES PARA A ENFERMAGEM: </a:t>
            </a:r>
            <a:r>
              <a:rPr lang="pt-BR" sz="900" dirty="0" smtClean="0">
                <a:latin typeface="Arial" pitchFamily="34" charset="0"/>
                <a:cs typeface="Arial" pitchFamily="34" charset="0"/>
              </a:rPr>
              <a:t>O manual possibilita ao enfermeiro a elaboração dos diagnósticos de enfermagem de forma sistemática com linguagem dinâmica, facilitando o registro profissional e a tomada de decisão, bem como a comunicação entre enfermeiros e demais profissionais de saúde, promovendo a qualidade no cuidado ao paciente.</a:t>
            </a:r>
          </a:p>
        </p:txBody>
      </p:sp>
      <p:sp>
        <p:nvSpPr>
          <p:cNvPr id="34" name="CaixaDeTexto 33"/>
          <p:cNvSpPr txBox="1"/>
          <p:nvPr/>
        </p:nvSpPr>
        <p:spPr>
          <a:xfrm>
            <a:off x="143123" y="8735109"/>
            <a:ext cx="489005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just"/>
            <a:r>
              <a:rPr lang="pt-BR" sz="600" b="1" dirty="0" smtClean="0">
                <a:latin typeface="Arial" pitchFamily="34" charset="0"/>
                <a:cs typeface="Arial" pitchFamily="34" charset="0"/>
              </a:rPr>
              <a:t>REFERÊNCIAS:</a:t>
            </a:r>
            <a:r>
              <a:rPr lang="pt-BR" sz="600" dirty="0" smtClean="0">
                <a:latin typeface="Arial" pitchFamily="34" charset="0"/>
                <a:cs typeface="Arial" pitchFamily="34" charset="0"/>
              </a:rPr>
              <a:t>1.Freitas ACT. Carcinoma da glândula supra-renal. ABCD, </a:t>
            </a:r>
            <a:r>
              <a:rPr lang="pt-BR" sz="600" dirty="0" err="1" smtClean="0">
                <a:latin typeface="Arial" pitchFamily="34" charset="0"/>
                <a:cs typeface="Arial" pitchFamily="34" charset="0"/>
              </a:rPr>
              <a:t>arq</a:t>
            </a:r>
            <a:r>
              <a:rPr lang="pt-BR" sz="600" dirty="0" smtClean="0">
                <a:latin typeface="Arial" pitchFamily="34" charset="0"/>
                <a:cs typeface="Arial" pitchFamily="34" charset="0"/>
              </a:rPr>
              <a:t>. bras. cir. </a:t>
            </a:r>
            <a:r>
              <a:rPr lang="pt-BR" sz="600" dirty="0" err="1" smtClean="0">
                <a:latin typeface="Arial" pitchFamily="34" charset="0"/>
                <a:cs typeface="Arial" pitchFamily="34" charset="0"/>
              </a:rPr>
              <a:t>dig</a:t>
            </a:r>
            <a:r>
              <a:rPr lang="pt-BR" sz="600" dirty="0" smtClean="0">
                <a:latin typeface="Arial" pitchFamily="34" charset="0"/>
                <a:cs typeface="Arial" pitchFamily="34" charset="0"/>
              </a:rPr>
              <a:t>. [internet]. 2007 [Acesso em 2019 set 15]; 20(3): 195-200.</a:t>
            </a:r>
            <a:r>
              <a:rPr lang="pt-BR" sz="6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600" dirty="0" smtClean="0">
                <a:latin typeface="Arial" pitchFamily="34" charset="0"/>
                <a:cs typeface="Arial" pitchFamily="34" charset="0"/>
              </a:rPr>
              <a:t>Disponível em</a:t>
            </a:r>
            <a:r>
              <a:rPr lang="pt-BR" sz="6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600" u="sng" dirty="0" smtClean="0">
                <a:latin typeface="Arial" pitchFamily="34" charset="0"/>
                <a:cs typeface="Arial" pitchFamily="34" charset="0"/>
                <a:hlinkClick r:id="rId3"/>
              </a:rPr>
              <a:t>http://www.scielo.br/pdf/abcd/v20n3/a12v20n3.pdf</a:t>
            </a:r>
            <a:r>
              <a:rPr lang="pt-BR" sz="600" u="sng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pt-BR" sz="600" dirty="0" smtClean="0">
                <a:latin typeface="Arial" pitchFamily="34" charset="0"/>
                <a:cs typeface="Arial" pitchFamily="34" charset="0"/>
              </a:rPr>
              <a:t>2. Diagnósticos de Enfermagem da Nanda. 11.</a:t>
            </a:r>
            <a:r>
              <a:rPr lang="pt-BR" sz="600" dirty="0" err="1" smtClean="0">
                <a:latin typeface="Arial" pitchFamily="34" charset="0"/>
                <a:cs typeface="Arial" pitchFamily="34" charset="0"/>
              </a:rPr>
              <a:t>ed</a:t>
            </a:r>
            <a:r>
              <a:rPr lang="pt-BR" sz="600" dirty="0" smtClean="0">
                <a:latin typeface="Arial" pitchFamily="34" charset="0"/>
                <a:cs typeface="Arial" pitchFamily="34" charset="0"/>
              </a:rPr>
              <a:t> - Definições e Classificação 2018-20120. Porto Alegre: ARTMED, 2018.</a:t>
            </a:r>
            <a:endParaRPr lang="pt-BR" sz="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3" name="Tabela 22"/>
          <p:cNvGraphicFramePr>
            <a:graphicFrameLocks noGrp="1"/>
          </p:cNvGraphicFramePr>
          <p:nvPr/>
        </p:nvGraphicFramePr>
        <p:xfrm>
          <a:off x="120770" y="4548467"/>
          <a:ext cx="4908487" cy="331160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79130"/>
                <a:gridCol w="1455543"/>
                <a:gridCol w="1873814"/>
              </a:tblGrid>
              <a:tr h="324000"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Diagnósticos de enfermagem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Resultados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de enfermagem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Intervenções de enfermagem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85527"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Risco para infecção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 relacionado a procedimentos invasivos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- Prevenir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infecção evitável.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Higienização das mãos antes e após do procedimento.</a:t>
                      </a:r>
                    </a:p>
                  </a:txBody>
                  <a:tcPr/>
                </a:tc>
              </a:tr>
              <a:tr h="385527"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Dor aguda relacionada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a patologia de base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 Controlar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dor;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Promover conforto.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 Avaliar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características, intensidade e local da dor.</a:t>
                      </a:r>
                    </a:p>
                  </a:txBody>
                  <a:tcPr/>
                </a:tc>
              </a:tr>
              <a:tr h="466691"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Distúrbio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no padrão de sono relacionado à mudança de ambiente e horários de medicações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 Promoção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 do conforto físico;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Controle do ambiente . 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Evitar interrupções desnecessárias e permitir período de descanso.</a:t>
                      </a:r>
                    </a:p>
                  </a:txBody>
                  <a:tcPr/>
                </a:tc>
              </a:tr>
              <a:tr h="385527"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Mobilidade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no leito prejudicada  relacionada à presença de drenos e sondas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 Prevenir complicações;</a:t>
                      </a:r>
                    </a:p>
                    <a:p>
                      <a:pPr algn="just">
                        <a:buFontTx/>
                        <a:buChar char="-"/>
                      </a:pPr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Prevenir dor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por posicionamento incorreto.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 Proporcionar alinhamento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do corpo da paciente.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Risco de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glicemia instável relacionada à efeitos secundários aos tratamentos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- Prevenir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ocorrência de hiperglicemia e hipoglicemia.</a:t>
                      </a:r>
                      <a:endParaRPr lang="pt-BR" sz="9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buFontTx/>
                        <a:buChar char="-"/>
                      </a:pPr>
                      <a:r>
                        <a:rPr lang="pt-BR" sz="900" b="1" dirty="0" smtClean="0">
                          <a:latin typeface="Arial" pitchFamily="34" charset="0"/>
                          <a:cs typeface="Arial" pitchFamily="34" charset="0"/>
                        </a:rPr>
                        <a:t> Verificar resultados</a:t>
                      </a:r>
                      <a:r>
                        <a:rPr lang="pt-BR" sz="900" b="1" baseline="0" dirty="0" smtClean="0">
                          <a:latin typeface="Arial" pitchFamily="34" charset="0"/>
                          <a:cs typeface="Arial" pitchFamily="34" charset="0"/>
                        </a:rPr>
                        <a:t> de glicemia capilar.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916404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8611</TotalTime>
  <Words>540</Words>
  <Application>Microsoft Office PowerPoint</Application>
  <PresentationFormat>Personalizar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1_Tema do Office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nadile de castro</dc:creator>
  <cp:lastModifiedBy>adria</cp:lastModifiedBy>
  <cp:revision>74</cp:revision>
  <dcterms:created xsi:type="dcterms:W3CDTF">2019-04-16T00:40:26Z</dcterms:created>
  <dcterms:modified xsi:type="dcterms:W3CDTF">2019-09-26T01:00:25Z</dcterms:modified>
</cp:coreProperties>
</file>