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D6C895"/>
    <a:srgbClr val="99CCFF"/>
    <a:srgbClr val="CC99FF"/>
    <a:srgbClr val="99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1200" y="-355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7D6F-7046-46B2-9394-A5FC5F617BE5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287-E62D-4996-A4C4-83FF75E2A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43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7D6F-7046-46B2-9394-A5FC5F617BE5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287-E62D-4996-A4C4-83FF75E2A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60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51544" y="10901365"/>
            <a:ext cx="725725" cy="2322490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3154" y="10901365"/>
            <a:ext cx="164834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7D6F-7046-46B2-9394-A5FC5F617BE5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287-E62D-4996-A4C4-83FF75E2A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82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7D6F-7046-46B2-9394-A5FC5F617BE5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287-E62D-4996-A4C4-83FF75E2A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58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86" y="27763474"/>
            <a:ext cx="27543443" cy="85810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86" y="18312295"/>
            <a:ext cx="27543443" cy="94511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7D6F-7046-46B2-9394-A5FC5F617BE5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287-E62D-4996-A4C4-83FF75E2A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49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3154" y="63507941"/>
            <a:ext cx="1187015" cy="1796424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90236" y="63507941"/>
            <a:ext cx="1187015" cy="1796424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7D6F-7046-46B2-9394-A5FC5F617BE5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287-E62D-4996-A4C4-83FF75E2A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83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20" y="9671213"/>
            <a:ext cx="14317423" cy="40305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20" y="13701713"/>
            <a:ext cx="14317423" cy="248931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90" y="9671213"/>
            <a:ext cx="14323058" cy="40305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90" y="13701713"/>
            <a:ext cx="14323058" cy="248931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7D6F-7046-46B2-9394-A5FC5F617BE5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287-E62D-4996-A4C4-83FF75E2A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96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7D6F-7046-46B2-9394-A5FC5F617BE5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287-E62D-4996-A4C4-83FF75E2A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32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7D6F-7046-46B2-9394-A5FC5F617BE5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287-E62D-4996-A4C4-83FF75E2A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6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20" y="1720216"/>
            <a:ext cx="10660699" cy="7320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101" y="1720218"/>
            <a:ext cx="18114764" cy="368746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20" y="9041133"/>
            <a:ext cx="10660699" cy="295536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7D6F-7046-46B2-9394-A5FC5F617BE5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287-E62D-4996-A4C4-83FF75E2A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7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8" y="30243781"/>
            <a:ext cx="19442430" cy="35704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8" y="3860483"/>
            <a:ext cx="19442430" cy="2592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8" y="33814230"/>
            <a:ext cx="19442430" cy="50706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7D6F-7046-46B2-9394-A5FC5F617BE5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8287-E62D-4996-A4C4-83FF75E2A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00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4"/>
            <a:ext cx="29163645" cy="2851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7D6F-7046-46B2-9394-A5FC5F617BE5}" type="datetimeFigureOut">
              <a:rPr lang="pt-BR" smtClean="0"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A8287-E62D-4996-A4C4-83FF75E2A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4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76489" y="720380"/>
            <a:ext cx="27543443" cy="6120680"/>
          </a:xfrm>
          <a:solidFill>
            <a:schemeClr val="accent1">
              <a:lumMod val="50000"/>
            </a:schemeClr>
          </a:solidFill>
          <a:ln>
            <a:solidFill>
              <a:srgbClr val="FFCC99"/>
            </a:solidFill>
          </a:ln>
        </p:spPr>
        <p:txBody>
          <a:bodyPr>
            <a:normAutofit/>
          </a:bodyPr>
          <a:lstStyle/>
          <a:p>
            <a:r>
              <a:rPr lang="pt-BR" sz="8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ASSISTÊNCIA AMBULATORIAL AO PACIENTE DIABÉTICO RECÉM AMPUTADO: UM RELATO DE CASO</a:t>
            </a:r>
            <a:endParaRPr lang="pt-BR" sz="8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76489" y="7501906"/>
            <a:ext cx="276510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Autora: Larissa Houly de Almeida </a:t>
            </a:r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Melo</a:t>
            </a:r>
          </a:p>
          <a:p>
            <a:pPr algn="just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Instituições: Universidade Federal de Alagoas; Prefeitura Municipal de Arapiraca</a:t>
            </a:r>
          </a:p>
          <a:p>
            <a:pPr algn="just"/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67659" y="9621496"/>
            <a:ext cx="14334366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Introdução </a:t>
            </a:r>
            <a:endParaRPr lang="pt-BR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00425" y="10945516"/>
            <a:ext cx="14401600" cy="1160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latin typeface="Trebuchet MS" panose="020B0603020202020204" pitchFamily="34" charset="0"/>
              </a:rPr>
              <a:t>Segundo as Diretrizes da Sociedade Brasileira do Diabetes (2015-2016), uma epidemia de diabetes mellitus (DM) está em curso. Atualmente, estima-se que a população mundial com DM seja da ordem de 387 milhões e que alcance 471 milhões em 2035. Cerca de 10% dos portadores de DM desenvolvem lesões nos membros inferiores e passa por 15 vezes mais chances de sofrer amputação do que aquele que não é diabético (GEOVANINI, 2014). Dentro desse contexto, o paciente amputado, por possuir características tão singulares, precisa de uma assistência individualizada, globalizada e holística, que contemple não apenas suas limitações, e a enfermagem tem que realizar no seu âmbito de cuidar, diagnósticos sobre as alterações que podem ocorrer no diabético amputado, buscando eliminar alterações e melhorar a vida deste indivíduo (GEOVANINI, 2014; PEREIRA, 2014).</a:t>
            </a:r>
            <a:endParaRPr lang="pt-BR" sz="4400" dirty="0">
              <a:latin typeface="Trebuchet MS" panose="020B06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800425" y="22668294"/>
            <a:ext cx="1383031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Objetivo</a:t>
            </a:r>
            <a:endParaRPr lang="pt-BR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56409" y="23986509"/>
            <a:ext cx="139743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 smtClean="0">
                <a:latin typeface="Trebuchet MS" panose="020B0603020202020204" pitchFamily="34" charset="0"/>
              </a:rPr>
              <a:t>O presente estudo tem como objetivo descrever como ocorreu a </a:t>
            </a:r>
            <a:r>
              <a:rPr lang="pt-BR" sz="4400" dirty="0" err="1" smtClean="0">
                <a:latin typeface="Trebuchet MS" panose="020B0603020202020204" pitchFamily="34" charset="0"/>
              </a:rPr>
              <a:t>epitelização</a:t>
            </a:r>
            <a:r>
              <a:rPr lang="pt-BR" sz="4400" dirty="0" smtClean="0">
                <a:latin typeface="Trebuchet MS" panose="020B0603020202020204" pitchFamily="34" charset="0"/>
              </a:rPr>
              <a:t> da lesão de um paciente diabético, recém amputado, atendido no </a:t>
            </a:r>
            <a:r>
              <a:rPr lang="pt-BR" sz="4400" dirty="0" smtClean="0">
                <a:latin typeface="Trebuchet MS" panose="020B0603020202020204" pitchFamily="34" charset="0"/>
              </a:rPr>
              <a:t>serviço especializado</a:t>
            </a:r>
            <a:endParaRPr lang="pt-BR" sz="4400" dirty="0">
              <a:latin typeface="Trebuchet MS" panose="020B0603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656409" y="26921302"/>
            <a:ext cx="14406527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Metodologia</a:t>
            </a:r>
            <a:endParaRPr lang="pt-B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84987" y="28159175"/>
            <a:ext cx="142611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 smtClean="0">
                <a:latin typeface="Trebuchet MS" panose="020B0603020202020204" pitchFamily="34" charset="0"/>
              </a:rPr>
              <a:t>Trata-se de estudo descritivo, do tipo relato de caso, realizado </a:t>
            </a:r>
            <a:r>
              <a:rPr lang="pt-BR" sz="4400" dirty="0" smtClean="0">
                <a:latin typeface="Trebuchet MS" panose="020B0603020202020204" pitchFamily="34" charset="0"/>
              </a:rPr>
              <a:t>no serviço ambulatorial em Alagoas. </a:t>
            </a:r>
            <a:r>
              <a:rPr lang="pt-BR" sz="4400" dirty="0" smtClean="0">
                <a:latin typeface="Trebuchet MS" panose="020B0603020202020204" pitchFamily="34" charset="0"/>
              </a:rPr>
              <a:t>Os dados foram coletados a partir do prontuário, da observação direta do paciente e por meio da avaliação, acompanhamento e evolução da lesão. </a:t>
            </a:r>
            <a:endParaRPr lang="pt-BR" sz="4400" dirty="0">
              <a:latin typeface="Trebuchet MS" panose="020B0603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7282145" y="9641815"/>
            <a:ext cx="14218547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Resultados e Discussões </a:t>
            </a:r>
            <a:endParaRPr lang="pt-BR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282145" y="10691640"/>
            <a:ext cx="14184534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latin typeface="Trebuchet MS" panose="020B0603020202020204" pitchFamily="34" charset="0"/>
              </a:rPr>
              <a:t>Após avaliação, o paciente foi admitido no serviço ambulatorial. Foi instituído para irrigação e limpeza, o soro fisiológico 0,9% e para tratamento tópico, o gel com PHMB 0,2%, com tempo de troca do curativo a cada 72h. O paciente teve uma resposta muito positiva logo nas primeiras trocas. O gel com PHMB 0,2% demonstrou boa ação no processo de reparo cicatricial e o cliente apresentou significativa melhora já no primeiro mês de tratamento. O acompanhamento foi contínuo e fundamentado nos princípios apropriados de intervenções para o cuidado de feridas. O tratamento tópico instituído foi modificado de acordo com as características e com o momento evolutivo em que se encontrava a lesão. E a </a:t>
            </a:r>
            <a:r>
              <a:rPr lang="pt-BR" sz="4400" dirty="0" err="1">
                <a:latin typeface="Trebuchet MS" panose="020B0603020202020204" pitchFamily="34" charset="0"/>
              </a:rPr>
              <a:t>epitelização</a:t>
            </a:r>
            <a:r>
              <a:rPr lang="pt-BR" sz="4400" dirty="0">
                <a:latin typeface="Trebuchet MS" panose="020B0603020202020204" pitchFamily="34" charset="0"/>
              </a:rPr>
              <a:t> completa ocorreu após 9 meses e 23 dias com a utilização de terapia tópica do gel com PHMB 0,2% em associação com espuma de poliuretano com PHMB, sendo feito troca a cada 5 dias.</a:t>
            </a:r>
            <a:endParaRPr lang="pt-BR" sz="4400" dirty="0">
              <a:latin typeface="Trebuchet MS" panose="020B0603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337357" y="22818551"/>
            <a:ext cx="14257584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Conclusão </a:t>
            </a:r>
            <a:endParaRPr lang="pt-BR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264307" y="23903329"/>
            <a:ext cx="14202372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latin typeface="Trebuchet MS" panose="020B0603020202020204" pitchFamily="34" charset="0"/>
              </a:rPr>
              <a:t>É fundamental conhecermos a dinâmica do processo </a:t>
            </a:r>
            <a:r>
              <a:rPr lang="pt-BR" sz="4400" dirty="0" smtClean="0">
                <a:latin typeface="Trebuchet MS" panose="020B0603020202020204" pitchFamily="34" charset="0"/>
              </a:rPr>
              <a:t>cicatricial. A </a:t>
            </a:r>
            <a:r>
              <a:rPr lang="pt-BR" sz="4400" dirty="0">
                <a:latin typeface="Trebuchet MS" panose="020B0603020202020204" pitchFamily="34" charset="0"/>
              </a:rPr>
              <a:t>escolha do tratamento tópico adequado, bem como a qualidade da assistência prestada, mostraram-se adequados para a </a:t>
            </a:r>
            <a:r>
              <a:rPr lang="pt-BR" sz="4400" dirty="0" err="1">
                <a:latin typeface="Trebuchet MS" panose="020B0603020202020204" pitchFamily="34" charset="0"/>
              </a:rPr>
              <a:t>epitelização</a:t>
            </a:r>
            <a:r>
              <a:rPr lang="pt-BR" sz="4400" dirty="0">
                <a:latin typeface="Trebuchet MS" panose="020B0603020202020204" pitchFamily="34" charset="0"/>
              </a:rPr>
              <a:t> </a:t>
            </a:r>
            <a:r>
              <a:rPr lang="pt-BR" sz="4400" dirty="0" smtClean="0">
                <a:latin typeface="Trebuchet MS" panose="020B0603020202020204" pitchFamily="34" charset="0"/>
              </a:rPr>
              <a:t>da lesão </a:t>
            </a:r>
            <a:r>
              <a:rPr lang="pt-BR" sz="4400" dirty="0">
                <a:latin typeface="Trebuchet MS" panose="020B0603020202020204" pitchFamily="34" charset="0"/>
              </a:rPr>
              <a:t>em tempo hábil. Podemos concluir que o enfermeiro tem papel fundamental no planejamento do cuidado e na evolução do tratamento de feridas. Espera-se que este trabalho possa contribuir para o fortalecimento das discussões e reflexões acerca da importância de uma avaliação eficaz e escolha da cobertura ideal para lesões pacientes diabéticos e recém amputados.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16247" y="41851464"/>
            <a:ext cx="31610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Referências: 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Diretrizes 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da Sociedade Brasileira de Diabetes (2015-2016) / Adolfo </a:t>
            </a:r>
            <a:r>
              <a:rPr lang="pt-B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Milech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...[et. al.]; organização José </a:t>
            </a:r>
            <a:r>
              <a:rPr lang="pt-B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Egidio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Paulo de Oliveira, Sérgio </a:t>
            </a:r>
            <a:r>
              <a:rPr lang="pt-B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Vencio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- São Paulo: A.C. Farmacêutica, 2016. GEOVANINI, Telma. Tratado de feridas e curativos: enfoque multiprofissional. São Paulo: </a:t>
            </a:r>
            <a:r>
              <a:rPr lang="pt-B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Rideel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2014. </a:t>
            </a:r>
          </a:p>
          <a:p>
            <a:pPr algn="ctr"/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89" y="38199896"/>
            <a:ext cx="3528392" cy="3430154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017" y="38313948"/>
            <a:ext cx="3770527" cy="3420942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1773810" y="37488908"/>
            <a:ext cx="276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latin typeface="Trebuchet MS" panose="020B0603020202020204" pitchFamily="34" charset="0"/>
              </a:rPr>
              <a:t>Palavras - chaves: </a:t>
            </a:r>
            <a:r>
              <a:rPr lang="pt-BR" sz="4800" dirty="0" smtClean="0">
                <a:latin typeface="Trebuchet MS" panose="020B0603020202020204" pitchFamily="34" charset="0"/>
              </a:rPr>
              <a:t>Lesão traumática; Assistência ambulatorial; Relato de Caso</a:t>
            </a:r>
            <a:endParaRPr lang="pt-BR" sz="4800" dirty="0"/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8793" l="2727" r="93939">
                        <a14:foregroundMark x1="10606" y1="47414" x2="88788" y2="47414"/>
                        <a14:foregroundMark x1="24242" y1="77586" x2="76364" y2="758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1577" y="38734026"/>
            <a:ext cx="8820494" cy="3100538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99" b="96620" l="9211" r="95395">
                        <a14:backgroundMark x1="4605" y1="80845" x2="4605" y2="80845"/>
                        <a14:backgroundMark x1="5592" y1="83380" x2="5592" y2="83944"/>
                        <a14:backgroundMark x1="5592" y1="86197" x2="5592" y2="86197"/>
                        <a14:backgroundMark x1="4605" y1="89296" x2="4605" y2="89296"/>
                        <a14:backgroundMark x1="99013" y1="82535" x2="99013" y2="82535"/>
                        <a14:backgroundMark x1="98026" y1="85634" x2="98026" y2="856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5880" y="38598072"/>
            <a:ext cx="3314331" cy="3870353"/>
          </a:xfrm>
          <a:prstGeom prst="rect">
            <a:avLst/>
          </a:prstGeom>
        </p:spPr>
      </p:pic>
      <p:pic>
        <p:nvPicPr>
          <p:cNvPr id="36" name="Espaço Reservado para Conteúdo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" r="17280" b="-1"/>
          <a:stretch/>
        </p:blipFill>
        <p:spPr>
          <a:xfrm rot="5400000">
            <a:off x="1232952" y="31970097"/>
            <a:ext cx="5798176" cy="5239450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" r="16953"/>
          <a:stretch/>
        </p:blipFill>
        <p:spPr>
          <a:xfrm rot="5400000">
            <a:off x="7494782" y="32159389"/>
            <a:ext cx="5666636" cy="4992402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8" r="14668"/>
          <a:stretch/>
        </p:blipFill>
        <p:spPr>
          <a:xfrm rot="5400000">
            <a:off x="13666606" y="32066612"/>
            <a:ext cx="5551362" cy="497715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" r="18379"/>
          <a:stretch/>
        </p:blipFill>
        <p:spPr>
          <a:xfrm rot="5400000">
            <a:off x="19782781" y="32068714"/>
            <a:ext cx="5651434" cy="492551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17355" y="31705754"/>
            <a:ext cx="4386269" cy="5614423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3192353" y="31900383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29/05/17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9236230" y="31867337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14/06/17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4820817" y="32084176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02/08/17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21131479" y="32119564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19/09/17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27442316" y="3199053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22/03/18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586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Trebuchet MS</vt:lpstr>
      <vt:lpstr>Tema do Office</vt:lpstr>
      <vt:lpstr>ASSISTÊNCIA AMBULATORIAL AO PACIENTE DIABÉTICO RECÉM AMPUTADO: UM RELATO DE CASO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RELATO DE CASO: EVOLUÇÃO DE LESÃO TRAUMÁTICA EM PACIENTE ATENDIDO NO AMBULATÓRIO DE FERIDAS E PÉ DIABÉTICO DE ARAPIRACA (AFPDA)</dc:title>
  <dc:creator>Gilberto Junior</dc:creator>
  <cp:lastModifiedBy>Larissa Houly</cp:lastModifiedBy>
  <cp:revision>20</cp:revision>
  <dcterms:created xsi:type="dcterms:W3CDTF">2017-10-29T19:43:21Z</dcterms:created>
  <dcterms:modified xsi:type="dcterms:W3CDTF">2019-04-16T01:22:29Z</dcterms:modified>
</cp:coreProperties>
</file>