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7315200" cx="9753600"/>
  <p:notesSz cx="6858000" cy="9144000"/>
  <p:embeddedFontLst>
    <p:embeddedFont>
      <p:font typeface="Rubik"/>
      <p:bold r:id="rId7"/>
      <p:boldItalic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9" roundtripDataSignature="AMtx7mhVxyrsOK/hjVLVkYchnNtw86l7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bold.fntdata"/><Relationship Id="rId8" Type="http://schemas.openxmlformats.org/officeDocument/2006/relationships/font" Target="fonts/Rubi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3.png"/><Relationship Id="rId5" Type="http://schemas.openxmlformats.org/officeDocument/2006/relationships/image" Target="../media/image1.jp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6233713" y="1946738"/>
            <a:ext cx="1624856" cy="1179852"/>
            <a:chOff x="0" y="0"/>
            <a:chExt cx="39746225" cy="28860809"/>
          </a:xfrm>
        </p:grpSpPr>
        <p:sp>
          <p:nvSpPr>
            <p:cNvPr id="85" name="Google Shape;85;p1"/>
            <p:cNvSpPr/>
            <p:nvPr/>
          </p:nvSpPr>
          <p:spPr>
            <a:xfrm>
              <a:off x="72390" y="72390"/>
              <a:ext cx="39601443" cy="28716030"/>
            </a:xfrm>
            <a:custGeom>
              <a:rect b="b" l="l" r="r" t="t"/>
              <a:pathLst>
                <a:path extrusionOk="0" h="28716030" w="39601443">
                  <a:moveTo>
                    <a:pt x="0" y="0"/>
                  </a:moveTo>
                  <a:lnTo>
                    <a:pt x="39601443" y="0"/>
                  </a:lnTo>
                  <a:lnTo>
                    <a:pt x="39601443" y="28716030"/>
                  </a:lnTo>
                  <a:lnTo>
                    <a:pt x="0" y="287160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>
              <a:noFill/>
            </a:ln>
          </p:spPr>
        </p:sp>
        <p:sp>
          <p:nvSpPr>
            <p:cNvPr id="86" name="Google Shape;86;p1"/>
            <p:cNvSpPr/>
            <p:nvPr/>
          </p:nvSpPr>
          <p:spPr>
            <a:xfrm>
              <a:off x="0" y="0"/>
              <a:ext cx="39746225" cy="28860809"/>
            </a:xfrm>
            <a:custGeom>
              <a:rect b="b" l="l" r="r" t="t"/>
              <a:pathLst>
                <a:path extrusionOk="0" h="28860809" w="39746225">
                  <a:moveTo>
                    <a:pt x="39601443" y="28716027"/>
                  </a:moveTo>
                  <a:lnTo>
                    <a:pt x="39746225" y="28716027"/>
                  </a:lnTo>
                  <a:lnTo>
                    <a:pt x="39746225" y="28860809"/>
                  </a:lnTo>
                  <a:lnTo>
                    <a:pt x="39601443" y="28860809"/>
                  </a:lnTo>
                  <a:lnTo>
                    <a:pt x="39601443" y="2871602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28716027"/>
                  </a:lnTo>
                  <a:lnTo>
                    <a:pt x="0" y="28716027"/>
                  </a:lnTo>
                  <a:lnTo>
                    <a:pt x="0" y="144780"/>
                  </a:lnTo>
                  <a:close/>
                  <a:moveTo>
                    <a:pt x="0" y="28716027"/>
                  </a:moveTo>
                  <a:lnTo>
                    <a:pt x="144780" y="28716027"/>
                  </a:lnTo>
                  <a:lnTo>
                    <a:pt x="144780" y="28860809"/>
                  </a:lnTo>
                  <a:lnTo>
                    <a:pt x="0" y="28860809"/>
                  </a:lnTo>
                  <a:lnTo>
                    <a:pt x="0" y="28716027"/>
                  </a:lnTo>
                  <a:close/>
                  <a:moveTo>
                    <a:pt x="39601443" y="144780"/>
                  </a:moveTo>
                  <a:lnTo>
                    <a:pt x="39746225" y="144780"/>
                  </a:lnTo>
                  <a:lnTo>
                    <a:pt x="39746225" y="28716027"/>
                  </a:lnTo>
                  <a:lnTo>
                    <a:pt x="39601443" y="28716027"/>
                  </a:lnTo>
                  <a:lnTo>
                    <a:pt x="39601443" y="144780"/>
                  </a:lnTo>
                  <a:close/>
                  <a:moveTo>
                    <a:pt x="144780" y="28716027"/>
                  </a:moveTo>
                  <a:lnTo>
                    <a:pt x="39601443" y="28716027"/>
                  </a:lnTo>
                  <a:lnTo>
                    <a:pt x="39601443" y="28860809"/>
                  </a:lnTo>
                  <a:lnTo>
                    <a:pt x="144780" y="28860809"/>
                  </a:lnTo>
                  <a:lnTo>
                    <a:pt x="144780" y="28716027"/>
                  </a:lnTo>
                  <a:close/>
                  <a:moveTo>
                    <a:pt x="39601443" y="0"/>
                  </a:moveTo>
                  <a:lnTo>
                    <a:pt x="39746225" y="0"/>
                  </a:lnTo>
                  <a:lnTo>
                    <a:pt x="39746225" y="144780"/>
                  </a:lnTo>
                  <a:lnTo>
                    <a:pt x="39601443" y="144780"/>
                  </a:lnTo>
                  <a:lnTo>
                    <a:pt x="39601443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39601443" y="0"/>
                  </a:lnTo>
                  <a:lnTo>
                    <a:pt x="39601443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pic>
        <p:nvPicPr>
          <p:cNvPr id="87" name="Google Shape;8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3488" y="3545799"/>
            <a:ext cx="1325250" cy="93957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8120395" y="343440"/>
            <a:ext cx="1363029" cy="908118"/>
          </a:xfrm>
          <a:custGeom>
            <a:rect b="b" l="l" r="r" t="t"/>
            <a:pathLst>
              <a:path extrusionOk="0" h="908118" w="1363029">
                <a:moveTo>
                  <a:pt x="0" y="0"/>
                </a:moveTo>
                <a:lnTo>
                  <a:pt x="1363029" y="0"/>
                </a:lnTo>
                <a:lnTo>
                  <a:pt x="1363029" y="908119"/>
                </a:lnTo>
                <a:lnTo>
                  <a:pt x="0" y="9081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"/>
          <p:cNvSpPr/>
          <p:nvPr/>
        </p:nvSpPr>
        <p:spPr>
          <a:xfrm>
            <a:off x="8120395" y="2033317"/>
            <a:ext cx="1363793" cy="998978"/>
          </a:xfrm>
          <a:custGeom>
            <a:rect b="b" l="l" r="r" t="t"/>
            <a:pathLst>
              <a:path extrusionOk="0" h="998978" w="1363793">
                <a:moveTo>
                  <a:pt x="0" y="0"/>
                </a:moveTo>
                <a:lnTo>
                  <a:pt x="1363793" y="0"/>
                </a:lnTo>
                <a:lnTo>
                  <a:pt x="1363793" y="998979"/>
                </a:lnTo>
                <a:lnTo>
                  <a:pt x="0" y="998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90" name="Google Shape;9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49704" y="4416356"/>
            <a:ext cx="3641203" cy="2054937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3679223" y="6143131"/>
            <a:ext cx="311684" cy="311684"/>
          </a:xfrm>
          <a:custGeom>
            <a:rect b="b" l="l" r="r" t="t"/>
            <a:pathLst>
              <a:path extrusionOk="0" h="311684" w="311684">
                <a:moveTo>
                  <a:pt x="0" y="0"/>
                </a:moveTo>
                <a:lnTo>
                  <a:pt x="311684" y="0"/>
                </a:lnTo>
                <a:lnTo>
                  <a:pt x="311684" y="311684"/>
                </a:lnTo>
                <a:lnTo>
                  <a:pt x="0" y="3116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"/>
          <p:cNvSpPr/>
          <p:nvPr/>
        </p:nvSpPr>
        <p:spPr>
          <a:xfrm>
            <a:off x="8399432" y="4747020"/>
            <a:ext cx="862387" cy="822502"/>
          </a:xfrm>
          <a:custGeom>
            <a:rect b="b" l="l" r="r" t="t"/>
            <a:pathLst>
              <a:path extrusionOk="0" h="822502" w="862387">
                <a:moveTo>
                  <a:pt x="0" y="0"/>
                </a:moveTo>
                <a:lnTo>
                  <a:pt x="862387" y="0"/>
                </a:lnTo>
                <a:lnTo>
                  <a:pt x="862387" y="822502"/>
                </a:lnTo>
                <a:lnTo>
                  <a:pt x="0" y="82250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3" name="Google Shape;93;p1"/>
          <p:cNvGrpSpPr/>
          <p:nvPr/>
        </p:nvGrpSpPr>
        <p:grpSpPr>
          <a:xfrm>
            <a:off x="4531274" y="3477635"/>
            <a:ext cx="3717001" cy="2314740"/>
            <a:chOff x="-103445" y="-38100"/>
            <a:chExt cx="4956000" cy="3086320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0" y="-38100"/>
              <a:ext cx="3860516" cy="2658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49" u="none" cap="none" strike="noStrike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RESULTADOS</a:t>
              </a:r>
              <a:endParaRPr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-103445" y="259120"/>
              <a:ext cx="4956000" cy="278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Mantenha a seção de Resultados concisa, destacando apenas os achados mais importantes.</a:t>
              </a:r>
              <a:endParaRPr/>
            </a:p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Use uma linguagem clara e direta para que os espectadores possam entender facilmente seus resultados.</a:t>
              </a:r>
              <a:endParaRPr/>
            </a:p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Certifique-se de que os dados estatísticos sejam apresentados de forma significativa e relevante para seu estudo</a:t>
              </a:r>
              <a:endParaRPr/>
            </a:p>
            <a:p>
              <a:pPr indent="-107950" lvl="1" marL="215899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Inclua </a:t>
              </a:r>
              <a:r>
                <a:rPr lang="en-US" sz="999">
                  <a:solidFill>
                    <a:srgbClr val="464262"/>
                  </a:solidFill>
                </a:rPr>
                <a:t>imagens</a:t>
              </a: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 que apoiem o estudo e mostrem uma análise visual dos dados.</a:t>
              </a:r>
              <a:endParaRPr/>
            </a:p>
            <a:p>
              <a:pPr indent="0" lvl="0" marL="0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999">
                  <a:solidFill>
                    <a:srgbClr val="464262"/>
                  </a:solidFill>
                </a:rPr>
                <a:t>   </a:t>
              </a:r>
              <a:r>
                <a:rPr b="1" i="0" lang="en-US" sz="999" u="none" cap="none" strike="noStrike">
                  <a:solidFill>
                    <a:srgbClr val="464262"/>
                  </a:solidFill>
                </a:rPr>
                <a:t>ATÉ 80 PALAVRAS</a:t>
              </a:r>
              <a:endParaRPr b="1"/>
            </a:p>
          </p:txBody>
        </p:sp>
      </p:grpSp>
      <p:grpSp>
        <p:nvGrpSpPr>
          <p:cNvPr id="96" name="Google Shape;96;p1"/>
          <p:cNvGrpSpPr/>
          <p:nvPr/>
        </p:nvGrpSpPr>
        <p:grpSpPr>
          <a:xfrm>
            <a:off x="8111086" y="5968312"/>
            <a:ext cx="1650060" cy="314619"/>
            <a:chOff x="0" y="-47625"/>
            <a:chExt cx="2200080" cy="419491"/>
          </a:xfrm>
        </p:grpSpPr>
        <p:sp>
          <p:nvSpPr>
            <p:cNvPr id="97" name="Google Shape;97;p1"/>
            <p:cNvSpPr txBox="1"/>
            <p:nvPr/>
          </p:nvSpPr>
          <p:spPr>
            <a:xfrm>
              <a:off x="0" y="-47625"/>
              <a:ext cx="1535100" cy="23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49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REFERÊNCIAS</a:t>
              </a:r>
              <a:endParaRPr b="1"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0" y="157106"/>
              <a:ext cx="2200080" cy="214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71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"/>
          <p:cNvGrpSpPr/>
          <p:nvPr/>
        </p:nvGrpSpPr>
        <p:grpSpPr>
          <a:xfrm>
            <a:off x="4608858" y="6055803"/>
            <a:ext cx="3111596" cy="1101881"/>
            <a:chOff x="0" y="-38100"/>
            <a:chExt cx="4148795" cy="1469175"/>
          </a:xfrm>
        </p:grpSpPr>
        <p:sp>
          <p:nvSpPr>
            <p:cNvPr id="100" name="Google Shape;100;p1"/>
            <p:cNvSpPr txBox="1"/>
            <p:nvPr/>
          </p:nvSpPr>
          <p:spPr>
            <a:xfrm>
              <a:off x="0" y="-38100"/>
              <a:ext cx="3645900" cy="23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49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RECOMENDAÇÕES</a:t>
              </a:r>
              <a:endParaRPr/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0" y="233042"/>
              <a:ext cx="4148795" cy="11980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-107950" lvl="1" marL="215899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Resuma as principais conclusões de seu estudo e sua relevância para o campo.</a:t>
              </a:r>
              <a:endParaRPr/>
            </a:p>
            <a:p>
              <a:pPr indent="-107950" lvl="1" marL="215899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Clr>
                  <a:srgbClr val="464262"/>
                </a:buClr>
                <a:buSzPts val="999"/>
                <a:buFont typeface="Arial"/>
                <a:buChar char="•"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Afirme claramente o impacto ou as contribuições de sua pesquisa.</a:t>
              </a:r>
              <a:endParaRPr/>
            </a:p>
            <a:p>
              <a:pPr indent="0" lvl="0" marL="0" marR="0" rtl="0" algn="l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99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2" name="Google Shape;102;p1"/>
          <p:cNvGrpSpPr/>
          <p:nvPr/>
        </p:nvGrpSpPr>
        <p:grpSpPr>
          <a:xfrm>
            <a:off x="4608858" y="2004742"/>
            <a:ext cx="3409426" cy="1216399"/>
            <a:chOff x="0" y="-38100"/>
            <a:chExt cx="4545900" cy="1621865"/>
          </a:xfrm>
        </p:grpSpPr>
        <p:sp>
          <p:nvSpPr>
            <p:cNvPr id="103" name="Google Shape;103;p1"/>
            <p:cNvSpPr txBox="1"/>
            <p:nvPr/>
          </p:nvSpPr>
          <p:spPr>
            <a:xfrm>
              <a:off x="0" y="-38100"/>
              <a:ext cx="4545900" cy="23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3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49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PROBLEMA OU OPORTUNIDADE</a:t>
              </a:r>
              <a:endParaRPr/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0" y="227465"/>
              <a:ext cx="4545900" cy="13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1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Descreva como você conduziu sua pesquisa. Qual é a estratégia da equipe? Quais foram os métodos usados? Foi aplicada alguma tecnologia especial?</a:t>
              </a:r>
              <a:endParaRPr/>
            </a:p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4005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1" u="none" cap="none" strike="noStrike">
                  <a:solidFill>
                    <a:srgbClr val="464262"/>
                  </a:solidFill>
                </a:rPr>
                <a:t>ATÉ 60 palavras</a:t>
              </a:r>
              <a:endParaRPr b="1"/>
            </a:p>
          </p:txBody>
        </p:sp>
      </p:grpSp>
      <p:grpSp>
        <p:nvGrpSpPr>
          <p:cNvPr id="105" name="Google Shape;105;p1"/>
          <p:cNvGrpSpPr/>
          <p:nvPr/>
        </p:nvGrpSpPr>
        <p:grpSpPr>
          <a:xfrm>
            <a:off x="4608858" y="252266"/>
            <a:ext cx="3401775" cy="1437326"/>
            <a:chOff x="0" y="-38100"/>
            <a:chExt cx="4535700" cy="1916435"/>
          </a:xfrm>
        </p:grpSpPr>
        <p:sp>
          <p:nvSpPr>
            <p:cNvPr id="106" name="Google Shape;106;p1"/>
            <p:cNvSpPr txBox="1"/>
            <p:nvPr/>
          </p:nvSpPr>
          <p:spPr>
            <a:xfrm>
              <a:off x="0" y="-38100"/>
              <a:ext cx="3400800" cy="23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6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53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DESCRIÇÃO</a:t>
              </a:r>
              <a:endParaRPr/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0" y="237635"/>
              <a:ext cx="4535700" cy="164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99" u="none" cap="none" strike="noStrike">
                  <a:solidFill>
                    <a:srgbClr val="464262"/>
                  </a:solidFill>
                  <a:latin typeface="Arial"/>
                  <a:ea typeface="Arial"/>
                  <a:cs typeface="Arial"/>
                  <a:sym typeface="Arial"/>
                </a:rPr>
                <a:t>Esta seção dá uma visão geral da pesquisa: o que você está estudando e por quê? Qual é a importância da pesquisa para o campo  e o com que ela pode contribuir para a literatura existente? Qual é o objetivo do seu trabalho? </a:t>
              </a:r>
              <a:endParaRPr/>
            </a:p>
            <a:p>
              <a:pPr indent="0" lvl="0" marL="0" marR="0" rtl="0" algn="just">
                <a:lnSpc>
                  <a:spcPct val="14004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99" u="none" cap="none" strike="noStrike">
                  <a:solidFill>
                    <a:srgbClr val="464262"/>
                  </a:solidFill>
                </a:rPr>
                <a:t>ATÉ 60 palavras</a:t>
              </a:r>
              <a:endParaRPr b="1"/>
            </a:p>
          </p:txBody>
        </p:sp>
      </p:grpSp>
      <p:sp>
        <p:nvSpPr>
          <p:cNvPr id="108" name="Google Shape;108;p1"/>
          <p:cNvSpPr txBox="1"/>
          <p:nvPr/>
        </p:nvSpPr>
        <p:spPr>
          <a:xfrm>
            <a:off x="8120395" y="1263304"/>
            <a:ext cx="1325264" cy="2105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1. Inclua uma legenda curta para descrever a imagem.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1802454" y="3458817"/>
            <a:ext cx="2170800" cy="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356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 txBox="1"/>
          <p:nvPr/>
        </p:nvSpPr>
        <p:spPr>
          <a:xfrm>
            <a:off x="8128896" y="6142872"/>
            <a:ext cx="1480200" cy="41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3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[</a:t>
            </a:r>
            <a:r>
              <a:rPr i="0" lang="en-US" sz="500" u="none" cap="none" strike="noStrike">
                <a:solidFill>
                  <a:srgbClr val="000000"/>
                </a:solidFill>
              </a:rPr>
              <a:t>1] PRIMEIRO AUTOR ET AL. ANO. REVISTA. DOI OU LINK</a:t>
            </a:r>
            <a:endParaRPr sz="500"/>
          </a:p>
          <a:p>
            <a:pPr indent="0" lvl="0" marL="0" marR="0" rtl="0" algn="just">
              <a:lnSpc>
                <a:spcPct val="139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500" u="none" cap="none" strike="noStrike">
                <a:solidFill>
                  <a:srgbClr val="000000"/>
                </a:solidFill>
              </a:rPr>
              <a:t>OPCIONAL: GERA</a:t>
            </a:r>
            <a:r>
              <a:rPr b="0" i="0" lang="en-US" sz="500" u="none" cap="none" strike="noStrike">
                <a:solidFill>
                  <a:srgbClr val="000000"/>
                </a:solidFill>
                <a:latin typeface="Rubik"/>
                <a:ea typeface="Rubik"/>
                <a:cs typeface="Rubik"/>
                <a:sym typeface="Rubik"/>
              </a:rPr>
              <a:t>R QRCODE COM LISTA DE REFERÊNCIAS</a:t>
            </a:r>
            <a:endParaRPr sz="500"/>
          </a:p>
        </p:txBody>
      </p:sp>
      <p:grpSp>
        <p:nvGrpSpPr>
          <p:cNvPr id="111" name="Google Shape;111;p1"/>
          <p:cNvGrpSpPr/>
          <p:nvPr/>
        </p:nvGrpSpPr>
        <p:grpSpPr>
          <a:xfrm>
            <a:off x="7934325" y="6655125"/>
            <a:ext cx="2054387" cy="353957"/>
            <a:chOff x="0" y="-47625"/>
            <a:chExt cx="2526300" cy="471942"/>
          </a:xfrm>
        </p:grpSpPr>
        <p:sp>
          <p:nvSpPr>
            <p:cNvPr id="112" name="Google Shape;112;p1"/>
            <p:cNvSpPr txBox="1"/>
            <p:nvPr/>
          </p:nvSpPr>
          <p:spPr>
            <a:xfrm>
              <a:off x="187408" y="-47625"/>
              <a:ext cx="1762800" cy="23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4002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149">
                  <a:solidFill>
                    <a:srgbClr val="4AAAC5"/>
                  </a:solidFill>
                  <a:latin typeface="Rubik"/>
                  <a:ea typeface="Rubik"/>
                  <a:cs typeface="Rubik"/>
                  <a:sym typeface="Rubik"/>
                </a:rPr>
                <a:t>AGRADECIMENTOS</a:t>
              </a:r>
              <a:endParaRPr b="1" sz="1149">
                <a:solidFill>
                  <a:srgbClr val="4AAAC5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3" name="Google Shape;113;p1"/>
            <p:cNvSpPr txBox="1"/>
            <p:nvPr/>
          </p:nvSpPr>
          <p:spPr>
            <a:xfrm>
              <a:off x="0" y="159717"/>
              <a:ext cx="2526300" cy="26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71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" name="Google Shape;114;p1"/>
          <p:cNvSpPr txBox="1"/>
          <p:nvPr/>
        </p:nvSpPr>
        <p:spPr>
          <a:xfrm>
            <a:off x="718046" y="3771357"/>
            <a:ext cx="2810700" cy="1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2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AUTOR1; AUTOR2; AUTOR³; AUTOR4</a:t>
            </a:r>
            <a:endParaRPr/>
          </a:p>
        </p:txBody>
      </p:sp>
      <p:sp>
        <p:nvSpPr>
          <p:cNvPr id="115" name="Google Shape;115;p1"/>
          <p:cNvSpPr txBox="1"/>
          <p:nvPr/>
        </p:nvSpPr>
        <p:spPr>
          <a:xfrm>
            <a:off x="8008673" y="6823870"/>
            <a:ext cx="1497352" cy="152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9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ÍCONE DAS INSTITUIÇÕES</a:t>
            </a:r>
            <a:endParaRPr/>
          </a:p>
        </p:txBody>
      </p:sp>
      <p:sp>
        <p:nvSpPr>
          <p:cNvPr id="116" name="Google Shape;116;p1"/>
          <p:cNvSpPr txBox="1"/>
          <p:nvPr/>
        </p:nvSpPr>
        <p:spPr>
          <a:xfrm>
            <a:off x="8111086" y="3073564"/>
            <a:ext cx="1325264" cy="2105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2. Inclua uma legenda curta para descrever a imagem.</a:t>
            </a:r>
            <a:endParaRPr/>
          </a:p>
        </p:txBody>
      </p:sp>
      <p:sp>
        <p:nvSpPr>
          <p:cNvPr id="117" name="Google Shape;117;p1"/>
          <p:cNvSpPr txBox="1"/>
          <p:nvPr/>
        </p:nvSpPr>
        <p:spPr>
          <a:xfrm>
            <a:off x="311742" y="3304743"/>
            <a:ext cx="3717000" cy="4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86" u="none" cap="none" strike="noStrike">
                <a:solidFill>
                  <a:srgbClr val="4AAAC5"/>
                </a:solidFill>
                <a:latin typeface="Rubik"/>
                <a:ea typeface="Rubik"/>
                <a:cs typeface="Rubik"/>
                <a:sym typeface="Rubik"/>
              </a:rPr>
              <a:t>INSERIR O TÍTULO AQUI,  TÍTULO DEVE SER CLARO E CONCISO, NÃO ULTRAPASSAR DUAS LINHAS</a:t>
            </a:r>
            <a:endParaRPr b="1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8352390" y="4470795"/>
            <a:ext cx="1283400" cy="2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</a:t>
            </a:r>
            <a:r>
              <a:rPr lang="en-US" sz="581">
                <a:solidFill>
                  <a:srgbClr val="464262"/>
                </a:solidFill>
              </a:rPr>
              <a:t>3</a:t>
            </a: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. Inclua uma legenda curta para descrever a imagem.</a:t>
            </a:r>
            <a:endParaRPr/>
          </a:p>
        </p:txBody>
      </p:sp>
      <p:sp>
        <p:nvSpPr>
          <p:cNvPr id="119" name="Google Shape;119;p1"/>
          <p:cNvSpPr txBox="1"/>
          <p:nvPr/>
        </p:nvSpPr>
        <p:spPr>
          <a:xfrm>
            <a:off x="8370604" y="5639147"/>
            <a:ext cx="1283400" cy="2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1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81" u="none" cap="none" strike="noStrike">
                <a:solidFill>
                  <a:srgbClr val="464262"/>
                </a:solidFill>
                <a:latin typeface="Arial"/>
                <a:ea typeface="Arial"/>
                <a:cs typeface="Arial"/>
                <a:sym typeface="Arial"/>
              </a:rPr>
              <a:t>Fig 4. Inclua uma legenda curta para descrever a imagem.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