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j26br0NINWMizyzDkKH5TmeQC7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9B3E"/>
    <a:srgbClr val="27B5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94660"/>
  </p:normalViewPr>
  <p:slideViewPr>
    <p:cSldViewPr snapToGrid="0">
      <p:cViewPr>
        <p:scale>
          <a:sx n="30" d="100"/>
          <a:sy n="30" d="100"/>
        </p:scale>
        <p:origin x="749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34AAC9A-C132-4A09-AB7E-7764ABC3AA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A604B29-3B48-443D-9237-52FB7EF473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380E0-E332-4501-8742-D3B759E6F65D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AE5D8F8-C17C-46B1-B6CC-88D4FA415A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4A96585-A8ED-4976-90F2-AFDC1CD704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C180B-6BFE-4820-953F-BD54ED74DD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73908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4298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0C364C1-E79C-42C1-98DE-5DF18D33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8153904"/>
            <a:ext cx="32399288" cy="510465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E7301FE6-3707-4419-9A45-10BBC66B11E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1356"/>
            <a:ext cx="32399288" cy="51046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l="-373000" r="-373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hyperlink" Target="mailto:orientador@ufam.edu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3orientador@ufam.edu.br" TargetMode="External"/><Relationship Id="rId5" Type="http://schemas.openxmlformats.org/officeDocument/2006/relationships/hyperlink" Target="mailto:2colaborador@ufam.edu.br" TargetMode="External"/><Relationship Id="rId10" Type="http://schemas.openxmlformats.org/officeDocument/2006/relationships/image" Target="../media/image6.png"/><Relationship Id="rId4" Type="http://schemas.openxmlformats.org/officeDocument/2006/relationships/hyperlink" Target="mailto:1aluno@ufam.edu.br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73000" r="-37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0EF7E8E1-68D5-4F98-921A-CBAB5CF16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451" y="5128885"/>
            <a:ext cx="27944386" cy="312674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00000"/>
              </a:lnSpc>
            </a:pPr>
            <a:r>
              <a:rPr lang="pt-BR" sz="8900" b="1" spc="-1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pt-BR" sz="8900" b="1" spc="-25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pt-BR" sz="8900" b="1" spc="-1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TULO</a:t>
            </a:r>
            <a:r>
              <a:rPr lang="pt-BR" sz="8900" b="1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BR" sz="8900" b="1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6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BANNER</a:t>
            </a:r>
            <a:r>
              <a:rPr lang="pt-BR" sz="8900" b="1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-19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8900" b="1" spc="2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-1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</a:t>
            </a:r>
            <a:r>
              <a:rPr lang="pt-BR" sz="8900" b="1" spc="2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-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8900" b="1" spc="2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-1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Tamanho</a:t>
            </a:r>
            <a:r>
              <a:rPr lang="pt-BR" sz="8900" b="1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-25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</a:t>
            </a:r>
            <a:r>
              <a:rPr lang="pt-BR" sz="8900" b="1" spc="2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900" b="1" spc="-1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Centralizado</a:t>
            </a:r>
            <a:br>
              <a:rPr lang="pt-BR" sz="4800" dirty="0">
                <a:latin typeface="SimSun"/>
                <a:cs typeface="SimSun"/>
              </a:rPr>
            </a:br>
            <a:endParaRPr lang="pt-BR" sz="4800" dirty="0"/>
          </a:p>
        </p:txBody>
      </p:sp>
      <p:sp>
        <p:nvSpPr>
          <p:cNvPr id="12" name="Título 8">
            <a:extLst>
              <a:ext uri="{FF2B5EF4-FFF2-40B4-BE49-F238E27FC236}">
                <a16:creationId xmlns:a16="http://schemas.microsoft.com/office/drawing/2014/main" id="{69D6B085-4B2E-4891-95EC-30A0865A76A7}"/>
              </a:ext>
            </a:extLst>
          </p:cNvPr>
          <p:cNvSpPr txBox="1">
            <a:spLocks/>
          </p:cNvSpPr>
          <p:nvPr/>
        </p:nvSpPr>
        <p:spPr>
          <a:xfrm>
            <a:off x="2024954" y="6996563"/>
            <a:ext cx="27944386" cy="397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pt-BR" sz="4800" spc="-135" baseline="2976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t-BR" sz="4800" b="1" spc="-9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Nome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Completo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do(a)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Aluno(a)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Tipo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bolsa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(CNPq,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FAPEAM,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UFAM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4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7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Voluntário)</a:t>
            </a:r>
            <a:br>
              <a:rPr lang="pt-BR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4800" spc="-135" baseline="2976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4800" b="1" spc="-9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Nome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Completo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14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Colaborador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(se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houver)</a:t>
            </a:r>
            <a:r>
              <a:rPr lang="pt-BR" sz="4800" b="1" spc="15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27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Instituição</a:t>
            </a:r>
            <a:br>
              <a:rPr lang="pt-BR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4800" spc="-135" baseline="2976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t-BR" sz="4800" b="1" spc="-9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Nome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Completo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do(a)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Orientador(a)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4800" b="1" spc="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b="1" spc="-27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Instituição</a:t>
            </a:r>
            <a:br>
              <a:rPr lang="pt-BR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4800" spc="22" baseline="2923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1</a:t>
            </a:r>
            <a:r>
              <a:rPr lang="pt-BR" sz="48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aluno@ufam.edu.br</a:t>
            </a:r>
            <a:r>
              <a:rPr lang="pt-BR" sz="4800" spc="-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pt-BR" sz="4800" spc="-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4800" spc="45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spc="22" baseline="2923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2</a:t>
            </a:r>
            <a:r>
              <a:rPr lang="pt-BR" sz="48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colaborador@ufam.edu.br</a:t>
            </a:r>
            <a:r>
              <a:rPr lang="pt-BR" sz="4800" spc="-26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 </a:t>
            </a:r>
            <a:r>
              <a:rPr lang="pt-BR" sz="4800" spc="-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4800" spc="45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800" spc="22" baseline="2923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3</a:t>
            </a:r>
            <a:r>
              <a:rPr lang="pt-BR" sz="48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orientador@ufam.edu.br</a:t>
            </a:r>
            <a:endParaRPr lang="pt-BR" sz="4800" dirty="0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CA7D7D9A-03F9-4F2C-A749-615EDC112118}"/>
              </a:ext>
            </a:extLst>
          </p:cNvPr>
          <p:cNvGrpSpPr/>
          <p:nvPr/>
        </p:nvGrpSpPr>
        <p:grpSpPr>
          <a:xfrm>
            <a:off x="2202049" y="11087101"/>
            <a:ext cx="13845600" cy="1188000"/>
            <a:chOff x="2227451" y="11099800"/>
            <a:chExt cx="13769697" cy="1447800"/>
          </a:xfrm>
        </p:grpSpPr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20D2315C-B065-4432-9DEB-55FCBA2FB349}"/>
                </a:ext>
              </a:extLst>
            </p:cNvPr>
            <p:cNvSpPr/>
            <p:nvPr/>
          </p:nvSpPr>
          <p:spPr>
            <a:xfrm>
              <a:off x="2227451" y="11099800"/>
              <a:ext cx="13769697" cy="1295400"/>
            </a:xfrm>
            <a:prstGeom prst="rect">
              <a:avLst/>
            </a:prstGeom>
            <a:solidFill>
              <a:srgbClr val="27B5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INTRODUÇÃO</a:t>
              </a:r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D5CBE04E-1FA4-4031-AC21-FC59F7553D6A}"/>
                </a:ext>
              </a:extLst>
            </p:cNvPr>
            <p:cNvSpPr/>
            <p:nvPr/>
          </p:nvSpPr>
          <p:spPr>
            <a:xfrm>
              <a:off x="2227451" y="12395200"/>
              <a:ext cx="13769697" cy="152400"/>
            </a:xfrm>
            <a:prstGeom prst="rect">
              <a:avLst/>
            </a:prstGeom>
            <a:solidFill>
              <a:srgbClr val="E39B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094BD6A8-11A8-4228-9655-36927FF34880}"/>
              </a:ext>
            </a:extLst>
          </p:cNvPr>
          <p:cNvGrpSpPr/>
          <p:nvPr/>
        </p:nvGrpSpPr>
        <p:grpSpPr>
          <a:xfrm>
            <a:off x="2202049" y="18057394"/>
            <a:ext cx="13845600" cy="1188000"/>
            <a:chOff x="2227451" y="11099800"/>
            <a:chExt cx="13769697" cy="1447800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F94F9AA0-080A-4DC1-A04F-D73BF75AC312}"/>
                </a:ext>
              </a:extLst>
            </p:cNvPr>
            <p:cNvSpPr/>
            <p:nvPr/>
          </p:nvSpPr>
          <p:spPr>
            <a:xfrm>
              <a:off x="2227451" y="11099800"/>
              <a:ext cx="13769697" cy="1295400"/>
            </a:xfrm>
            <a:prstGeom prst="rect">
              <a:avLst/>
            </a:prstGeom>
            <a:solidFill>
              <a:srgbClr val="27B5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METODOLOGIA</a:t>
              </a:r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BD375AFE-A1A3-4103-AA3A-6729D7A5D436}"/>
                </a:ext>
              </a:extLst>
            </p:cNvPr>
            <p:cNvSpPr/>
            <p:nvPr/>
          </p:nvSpPr>
          <p:spPr>
            <a:xfrm>
              <a:off x="2227451" y="12395200"/>
              <a:ext cx="13769697" cy="152400"/>
            </a:xfrm>
            <a:prstGeom prst="rect">
              <a:avLst/>
            </a:prstGeom>
            <a:solidFill>
              <a:srgbClr val="E39B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BE71CFD4-2BFF-4754-B34D-71BBA840BCAB}"/>
              </a:ext>
            </a:extLst>
          </p:cNvPr>
          <p:cNvGrpSpPr/>
          <p:nvPr/>
        </p:nvGrpSpPr>
        <p:grpSpPr>
          <a:xfrm>
            <a:off x="2227451" y="28092448"/>
            <a:ext cx="13845600" cy="1188000"/>
            <a:chOff x="2227451" y="11099800"/>
            <a:chExt cx="13769697" cy="1447800"/>
          </a:xfrm>
        </p:grpSpPr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EEF5A133-0933-4E91-8271-B5FFE7C4899C}"/>
                </a:ext>
              </a:extLst>
            </p:cNvPr>
            <p:cNvSpPr/>
            <p:nvPr/>
          </p:nvSpPr>
          <p:spPr>
            <a:xfrm>
              <a:off x="2227451" y="11099800"/>
              <a:ext cx="13769697" cy="1295400"/>
            </a:xfrm>
            <a:prstGeom prst="rect">
              <a:avLst/>
            </a:prstGeom>
            <a:solidFill>
              <a:srgbClr val="27B5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RESULTADOS E DISCUSSÕES</a:t>
              </a:r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EF58CAF2-858B-49B4-8985-26AF6B6074A2}"/>
                </a:ext>
              </a:extLst>
            </p:cNvPr>
            <p:cNvSpPr/>
            <p:nvPr/>
          </p:nvSpPr>
          <p:spPr>
            <a:xfrm>
              <a:off x="2227451" y="12395200"/>
              <a:ext cx="13769697" cy="152400"/>
            </a:xfrm>
            <a:prstGeom prst="rect">
              <a:avLst/>
            </a:prstGeom>
            <a:solidFill>
              <a:srgbClr val="E39B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BA1072BA-00ED-45C8-8CDA-708706ED3A09}"/>
              </a:ext>
            </a:extLst>
          </p:cNvPr>
          <p:cNvGrpSpPr/>
          <p:nvPr/>
        </p:nvGrpSpPr>
        <p:grpSpPr>
          <a:xfrm>
            <a:off x="16376744" y="11099800"/>
            <a:ext cx="13845894" cy="1188000"/>
            <a:chOff x="2227451" y="11099800"/>
            <a:chExt cx="13769697" cy="1447800"/>
          </a:xfrm>
        </p:grpSpPr>
        <p:sp>
          <p:nvSpPr>
            <p:cNvPr id="23" name="Retângulo 22">
              <a:extLst>
                <a:ext uri="{FF2B5EF4-FFF2-40B4-BE49-F238E27FC236}">
                  <a16:creationId xmlns:a16="http://schemas.microsoft.com/office/drawing/2014/main" id="{898CC98F-1CF8-4F26-947C-EDD06E59D1DE}"/>
                </a:ext>
              </a:extLst>
            </p:cNvPr>
            <p:cNvSpPr/>
            <p:nvPr/>
          </p:nvSpPr>
          <p:spPr>
            <a:xfrm>
              <a:off x="2227451" y="11099800"/>
              <a:ext cx="13769697" cy="1295400"/>
            </a:xfrm>
            <a:prstGeom prst="rect">
              <a:avLst/>
            </a:prstGeom>
            <a:solidFill>
              <a:srgbClr val="27B5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CONCLUSÃO</a:t>
              </a:r>
            </a:p>
          </p:txBody>
        </p:sp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2063AE60-B04A-4113-BD2E-876C9DD955A4}"/>
                </a:ext>
              </a:extLst>
            </p:cNvPr>
            <p:cNvSpPr/>
            <p:nvPr/>
          </p:nvSpPr>
          <p:spPr>
            <a:xfrm>
              <a:off x="2227451" y="12395200"/>
              <a:ext cx="13769697" cy="152400"/>
            </a:xfrm>
            <a:prstGeom prst="rect">
              <a:avLst/>
            </a:prstGeom>
            <a:solidFill>
              <a:srgbClr val="E39B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B17E80D-B44C-42FD-BEC6-5E27E7FA60F1}"/>
              </a:ext>
            </a:extLst>
          </p:cNvPr>
          <p:cNvGrpSpPr/>
          <p:nvPr/>
        </p:nvGrpSpPr>
        <p:grpSpPr>
          <a:xfrm>
            <a:off x="16376739" y="19923750"/>
            <a:ext cx="13845600" cy="1188000"/>
            <a:chOff x="2227450" y="11099800"/>
            <a:chExt cx="13845600" cy="1447800"/>
          </a:xfrm>
        </p:grpSpPr>
        <p:sp>
          <p:nvSpPr>
            <p:cNvPr id="26" name="Retângulo 25">
              <a:extLst>
                <a:ext uri="{FF2B5EF4-FFF2-40B4-BE49-F238E27FC236}">
                  <a16:creationId xmlns:a16="http://schemas.microsoft.com/office/drawing/2014/main" id="{811DC972-5796-4E3E-B3FC-6CF91AB36D8F}"/>
                </a:ext>
              </a:extLst>
            </p:cNvPr>
            <p:cNvSpPr/>
            <p:nvPr/>
          </p:nvSpPr>
          <p:spPr>
            <a:xfrm>
              <a:off x="2227450" y="11099800"/>
              <a:ext cx="13845600" cy="1295400"/>
            </a:xfrm>
            <a:prstGeom prst="rect">
              <a:avLst/>
            </a:prstGeom>
            <a:solidFill>
              <a:srgbClr val="27B5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AGRADECIMENTOS</a:t>
              </a:r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D73F083-7ECC-44AC-857F-0E0D367ABCF3}"/>
                </a:ext>
              </a:extLst>
            </p:cNvPr>
            <p:cNvSpPr/>
            <p:nvPr/>
          </p:nvSpPr>
          <p:spPr>
            <a:xfrm>
              <a:off x="2227450" y="12395200"/>
              <a:ext cx="13845600" cy="152400"/>
            </a:xfrm>
            <a:prstGeom prst="rect">
              <a:avLst/>
            </a:prstGeom>
            <a:solidFill>
              <a:srgbClr val="E39B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358C5777-DF1A-482F-AE44-D5FEFD3674E5}"/>
              </a:ext>
            </a:extLst>
          </p:cNvPr>
          <p:cNvGrpSpPr/>
          <p:nvPr/>
        </p:nvGrpSpPr>
        <p:grpSpPr>
          <a:xfrm>
            <a:off x="16376739" y="29272038"/>
            <a:ext cx="13845600" cy="1188000"/>
            <a:chOff x="2227451" y="11099800"/>
            <a:chExt cx="13769697" cy="1447800"/>
          </a:xfrm>
        </p:grpSpPr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B170C0BB-7ED2-451F-9056-ADBFA1DF125F}"/>
                </a:ext>
              </a:extLst>
            </p:cNvPr>
            <p:cNvSpPr/>
            <p:nvPr/>
          </p:nvSpPr>
          <p:spPr>
            <a:xfrm>
              <a:off x="2227451" y="11099800"/>
              <a:ext cx="13769697" cy="1295400"/>
            </a:xfrm>
            <a:prstGeom prst="rect">
              <a:avLst/>
            </a:prstGeom>
            <a:solidFill>
              <a:srgbClr val="27B5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4000" b="1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REFERÊNCIAS</a:t>
              </a:r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B4132C6-34CC-4CCE-A6DB-4D2B15C0EB9C}"/>
                </a:ext>
              </a:extLst>
            </p:cNvPr>
            <p:cNvSpPr/>
            <p:nvPr/>
          </p:nvSpPr>
          <p:spPr>
            <a:xfrm>
              <a:off x="2227451" y="12395200"/>
              <a:ext cx="13769697" cy="152400"/>
            </a:xfrm>
            <a:prstGeom prst="rect">
              <a:avLst/>
            </a:prstGeom>
            <a:solidFill>
              <a:srgbClr val="E39B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394A24E8-2235-48B8-BFF4-8D2BC7C90248}"/>
              </a:ext>
            </a:extLst>
          </p:cNvPr>
          <p:cNvSpPr txBox="1"/>
          <p:nvPr/>
        </p:nvSpPr>
        <p:spPr>
          <a:xfrm>
            <a:off x="2202049" y="12579409"/>
            <a:ext cx="1379509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introdução deve contextualizar o trabalho e  justificar sua importância. Elementos importantes para incluir: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Tema: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Definir claramente o tema central;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Problema de pesquisa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Explicitar qual questão ou problema que será abordado;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Delimitar os objetivos geral e específicos;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Justificativa: 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Explicar a relevância do estudo no contexto acadêmico ou prático. Por </a:t>
            </a:r>
            <a:r>
              <a:rPr lang="pt-BR" sz="3600" spc="-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lang="pt-BR" sz="36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3600" spc="-1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</a:t>
            </a:r>
            <a:r>
              <a:rPr lang="pt-BR" sz="36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3600" spc="-10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estudo</a:t>
            </a:r>
            <a:r>
              <a:rPr lang="pt-BR" sz="36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3600" spc="-70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</a:t>
            </a:r>
            <a:r>
              <a:rPr lang="pt-BR" sz="36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t-BR" sz="3600" spc="-10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pt-BR" sz="3600" spc="-7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t-BR" sz="3600" spc="-13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sz="3600" spc="-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rtante?</a:t>
            </a:r>
          </a:p>
          <a:p>
            <a:pPr algn="just"/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(Fonte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mínimo absoluto: 24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B1EBD72D-2248-4BCB-BF22-6EC73ECCD0FC}"/>
              </a:ext>
            </a:extLst>
          </p:cNvPr>
          <p:cNvSpPr txBox="1"/>
          <p:nvPr/>
        </p:nvSpPr>
        <p:spPr>
          <a:xfrm>
            <a:off x="2202048" y="19536874"/>
            <a:ext cx="13845599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Descrever como o estudo foi conduzido. Detalhar a metodologia é essencial  para que outros pesquisadores possam replicar ou entender o processo. O que pode ser  abordado: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Tipo de pesquisa: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Explicitar se é uma pesquisa qualitativa, quantitativa, estudo de caso, pesquisa-ação, </a:t>
            </a:r>
            <a:r>
              <a:rPr lang="pt-BR" sz="3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Amostra/Participantes: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Quem ou o que foi objeto de estudo? Detalhar os participantes, caso tenha havido;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Instrumentos: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Descrever as ferramentas utilizadas, como questionários, entrevistas software, experimentos, entre outros;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Procedimentos de coleta de dados: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Explicar como os dados foram coletados, em que condições e durante qual período;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Análise de dados: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Indicar as técnicas de análise utilizadas, como estatísticas, análise de conteúdo, etc.</a:t>
            </a:r>
          </a:p>
          <a:p>
            <a:pPr algn="just"/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(Fonte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mínimo absoluto: 24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FD38B31F-62C6-400D-9B37-92AA8D05BB02}"/>
              </a:ext>
            </a:extLst>
          </p:cNvPr>
          <p:cNvSpPr txBox="1"/>
          <p:nvPr/>
        </p:nvSpPr>
        <p:spPr>
          <a:xfrm>
            <a:off x="2227451" y="29425890"/>
            <a:ext cx="1382019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Nesta seção, você apresentará os achados do estudo de forma clara e objetiva. Lembre-se de ser conciso, utilizando tabelas, gráficos ou imagens para ajudar na visualização dos dados. Pontos a considerar: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Dados quantitativos/qualitativos: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Apresentar os resultados obtidos, que podem incluir estatísticas, transcrições de entrevistas, observações, </a:t>
            </a:r>
            <a:r>
              <a:rPr lang="pt-BR" sz="3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Comparações: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for relevante, comparar os resultados com a literatura existente ou com a hipótese inicial;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Ilustrações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Gráficos, tabelas e figuras são ótimas formas de sintetizar os dados;</a:t>
            </a:r>
          </a:p>
          <a:p>
            <a:pPr algn="just"/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(Fonte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mínimo absoluto: 24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3AD78C11-0E0A-4CF6-AEF1-5890171147F1}"/>
              </a:ext>
            </a:extLst>
          </p:cNvPr>
          <p:cNvSpPr txBox="1"/>
          <p:nvPr/>
        </p:nvSpPr>
        <p:spPr>
          <a:xfrm>
            <a:off x="16402140" y="12602633"/>
            <a:ext cx="138201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conclusão deve retomar os objetivos iniciais e verificar se eles foram atingidos. Aqui também pode-se discutir as implicações do trabalho e sugerir futuras pesquisas. Pontos a serem abordados: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Alinhamento com os objetivos: Os objetivos foram alcançados? Se sim, como? Se não, o que foi descoberto?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Contribuições: Qual é a contribuição do trabalho para o campo? A pesquisa trouxe novos insights?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Limitações: Quais foram as limitações do estudo? Algo ficou de fora ou pode ser melhorado?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Sugestões para trabalhos futuros: Indicar áreas que podem ser exploradas em novas pesquisas.</a:t>
            </a:r>
          </a:p>
          <a:p>
            <a:pPr algn="just"/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(Fonte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mínimo absoluto: 24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239553D8-5882-41C8-8870-E9DF6A47E4DC}"/>
              </a:ext>
            </a:extLst>
          </p:cNvPr>
          <p:cNvSpPr txBox="1"/>
          <p:nvPr/>
        </p:nvSpPr>
        <p:spPr>
          <a:xfrm>
            <a:off x="16376739" y="21246791"/>
            <a:ext cx="1376969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Aqui, você pode agradecer às instituições, agências de fomento, orientadores ou qualquer pessoa que tenha colaborado direta ou indiretamente com o trabalho. Exemplos comuns incluem: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Instituições: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Universidades, escolas, programas, instituições ou centros de pesquisa;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Apoio financeiro: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Agências de fomento à pesquisa, como CAPES, CNPq, FAPEAM etc.;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Colaboradores: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Colegas de pesquisa, orientadores, revisores, etc..</a:t>
            </a:r>
          </a:p>
          <a:p>
            <a:pPr algn="just"/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(Fonte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mínimo absoluto: 24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D56686FF-7791-4372-A9ED-2F0248E0DF5F}"/>
              </a:ext>
            </a:extLst>
          </p:cNvPr>
          <p:cNvSpPr txBox="1"/>
          <p:nvPr/>
        </p:nvSpPr>
        <p:spPr>
          <a:xfrm>
            <a:off x="16376739" y="30714948"/>
            <a:ext cx="138456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ALVES, A. P. Desmistificando o Teorema Fundamental da Álgebra. 2015. 81f. Dissertação de Mestrado Profissional em Matemática, Universidade Estadual de Campinas, Campinas, São Paulo, 2015.</a:t>
            </a:r>
          </a:p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CERRI, C.; MONTEIRO, M. S. História dos números complexos. Instituto de Matemática e Estatística da USP, 2001.</a:t>
            </a:r>
          </a:p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COSTA, E. O. Teorema Fundamental da Álgebra e o Software TFA: Atividades investigativas no ensino/aprendizagem pelas TICs. 2013. 205f. Dissertação de Mestrado Profissional em Matemática, Universidade Federal de Juiz de Fora, Juiz de Fora, 2013.</a:t>
            </a:r>
          </a:p>
          <a:p>
            <a:pPr algn="just"/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PINHO, M. R.; FERREIRA, M. M. Análise matemática 3: números complexos. 16f. Faculdade de Engenharia da Universidade do Porto, 1998. </a:t>
            </a:r>
          </a:p>
          <a:p>
            <a:pPr algn="just"/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(Fonte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mínimo absoluto: 24 </a:t>
            </a:r>
            <a:r>
              <a:rPr lang="pt-BR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– Normas da ABNT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8E51FE67-29F1-43EC-956F-F0D52439BF98}"/>
              </a:ext>
            </a:extLst>
          </p:cNvPr>
          <p:cNvSpPr txBox="1"/>
          <p:nvPr/>
        </p:nvSpPr>
        <p:spPr>
          <a:xfrm>
            <a:off x="16427543" y="26855334"/>
            <a:ext cx="137696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ATENÇÃO: </a:t>
            </a:r>
            <a:r>
              <a:rPr lang="pt-BR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seção Referências, você deve listar todas as fontes citadas ao longo do trabalho, utilizando o estilo de citação recomendado (ABNT, APA, etc.). 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C780DE9-6693-46E9-A021-B06080A3092F}"/>
              </a:ext>
            </a:extLst>
          </p:cNvPr>
          <p:cNvSpPr txBox="1"/>
          <p:nvPr/>
        </p:nvSpPr>
        <p:spPr>
          <a:xfrm>
            <a:off x="2176648" y="35845580"/>
            <a:ext cx="137696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ATENÇÃO: </a:t>
            </a:r>
            <a:r>
              <a:rPr lang="pt-BR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Inclua legendas claras e informativas em todas as imagens, indicando o que está sendo mostrado. Sempre mencione a fonte dos dados ou da imagem, quando aplicável.</a:t>
            </a:r>
          </a:p>
          <a:p>
            <a:pPr algn="just"/>
            <a:endParaRPr lang="pt-BR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23C8A3-3690-4F05-B839-C6769D7A8C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22"/>
          <a:stretch/>
        </p:blipFill>
        <p:spPr bwMode="auto">
          <a:xfrm>
            <a:off x="11609532" y="40600124"/>
            <a:ext cx="4430699" cy="136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3F586B8-C19F-4CED-A179-359EAE000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9781" y="40248296"/>
            <a:ext cx="2570214" cy="237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rquivos Identidade Visual - FAPEAM">
            <a:extLst>
              <a:ext uri="{FF2B5EF4-FFF2-40B4-BE49-F238E27FC236}">
                <a16:creationId xmlns:a16="http://schemas.microsoft.com/office/drawing/2014/main" id="{34E408EA-BD60-49E9-8109-B02F1ADD0C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82"/>
          <a:stretch/>
        </p:blipFill>
        <p:spPr bwMode="auto">
          <a:xfrm>
            <a:off x="23261587" y="40350016"/>
            <a:ext cx="2570213" cy="227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CaixaDeTexto 53">
            <a:extLst>
              <a:ext uri="{FF2B5EF4-FFF2-40B4-BE49-F238E27FC236}">
                <a16:creationId xmlns:a16="http://schemas.microsoft.com/office/drawing/2014/main" id="{524D336E-F9A9-4368-9B1A-0A4400BB254D}"/>
              </a:ext>
            </a:extLst>
          </p:cNvPr>
          <p:cNvSpPr txBox="1"/>
          <p:nvPr/>
        </p:nvSpPr>
        <p:spPr>
          <a:xfrm>
            <a:off x="4964096" y="40629002"/>
            <a:ext cx="45720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 DA UNIDADE</a:t>
            </a:r>
          </a:p>
          <a:p>
            <a:pPr algn="ctr"/>
            <a:r>
              <a:rPr lang="pt-B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AQUI</a:t>
            </a:r>
          </a:p>
        </p:txBody>
      </p:sp>
    </p:spTree>
    <p:extLst>
      <p:ext uri="{BB962C8B-B14F-4D97-AF65-F5344CB8AC3E}">
        <p14:creationId xmlns:p14="http://schemas.microsoft.com/office/powerpoint/2010/main" val="1874523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4064</TotalTime>
  <Words>829</Words>
  <Application>Microsoft Office PowerPoint</Application>
  <PresentationFormat>Personalizar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SimSun</vt:lpstr>
      <vt:lpstr>Arial</vt:lpstr>
      <vt:lpstr>Calibri</vt:lpstr>
      <vt:lpstr>Wingdings</vt:lpstr>
      <vt:lpstr>Tema do Office</vt:lpstr>
      <vt:lpstr>TÍTULO DO BANNER - Fonte Calibri Tamanho 80 Centralizado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DP PROPESP</dc:creator>
  <cp:lastModifiedBy>Ivina Miranda</cp:lastModifiedBy>
  <cp:revision>14</cp:revision>
  <dcterms:created xsi:type="dcterms:W3CDTF">2023-10-03T13:14:59Z</dcterms:created>
  <dcterms:modified xsi:type="dcterms:W3CDTF">2025-10-06T15:29:02Z</dcterms:modified>
</cp:coreProperties>
</file>