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2404050" cy="43206988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8500" kern="1200">
        <a:solidFill>
          <a:schemeClr val="bg1"/>
        </a:solidFill>
        <a:latin typeface="Arial" panose="020B0604020202020204" pitchFamily="34" charset="0"/>
        <a:ea typeface="+mn-ea"/>
        <a:cs typeface="DejaVu Sans" panose="020B0603030804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8500" kern="1200">
        <a:solidFill>
          <a:schemeClr val="bg1"/>
        </a:solidFill>
        <a:latin typeface="Arial" panose="020B0604020202020204" pitchFamily="34" charset="0"/>
        <a:ea typeface="+mn-ea"/>
        <a:cs typeface="DejaVu Sans" panose="020B0603030804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8500" kern="1200">
        <a:solidFill>
          <a:schemeClr val="bg1"/>
        </a:solidFill>
        <a:latin typeface="Arial" panose="020B0604020202020204" pitchFamily="34" charset="0"/>
        <a:ea typeface="+mn-ea"/>
        <a:cs typeface="DejaVu Sans" panose="020B0603030804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8500" kern="1200">
        <a:solidFill>
          <a:schemeClr val="bg1"/>
        </a:solidFill>
        <a:latin typeface="Arial" panose="020B0604020202020204" pitchFamily="34" charset="0"/>
        <a:ea typeface="+mn-ea"/>
        <a:cs typeface="DejaVu Sans" panose="020B0603030804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8500" kern="1200">
        <a:solidFill>
          <a:schemeClr val="bg1"/>
        </a:solidFill>
        <a:latin typeface="Arial" panose="020B0604020202020204" pitchFamily="34" charset="0"/>
        <a:ea typeface="+mn-ea"/>
        <a:cs typeface="DejaVu Sans" panose="020B0603030804020204" pitchFamily="34" charset="0"/>
      </a:defRPr>
    </a:lvl5pPr>
    <a:lvl6pPr marL="2286000" algn="l" defTabSz="914400" rtl="0" eaLnBrk="1" latinLnBrk="0" hangingPunct="1">
      <a:defRPr sz="8500" kern="1200">
        <a:solidFill>
          <a:schemeClr val="bg1"/>
        </a:solidFill>
        <a:latin typeface="Arial" panose="020B0604020202020204" pitchFamily="34" charset="0"/>
        <a:ea typeface="+mn-ea"/>
        <a:cs typeface="DejaVu Sans" panose="020B0603030804020204" pitchFamily="34" charset="0"/>
      </a:defRPr>
    </a:lvl6pPr>
    <a:lvl7pPr marL="2743200" algn="l" defTabSz="914400" rtl="0" eaLnBrk="1" latinLnBrk="0" hangingPunct="1">
      <a:defRPr sz="8500" kern="1200">
        <a:solidFill>
          <a:schemeClr val="bg1"/>
        </a:solidFill>
        <a:latin typeface="Arial" panose="020B0604020202020204" pitchFamily="34" charset="0"/>
        <a:ea typeface="+mn-ea"/>
        <a:cs typeface="DejaVu Sans" panose="020B0603030804020204" pitchFamily="34" charset="0"/>
      </a:defRPr>
    </a:lvl7pPr>
    <a:lvl8pPr marL="3200400" algn="l" defTabSz="914400" rtl="0" eaLnBrk="1" latinLnBrk="0" hangingPunct="1">
      <a:defRPr sz="8500" kern="1200">
        <a:solidFill>
          <a:schemeClr val="bg1"/>
        </a:solidFill>
        <a:latin typeface="Arial" panose="020B0604020202020204" pitchFamily="34" charset="0"/>
        <a:ea typeface="+mn-ea"/>
        <a:cs typeface="DejaVu Sans" panose="020B0603030804020204" pitchFamily="34" charset="0"/>
      </a:defRPr>
    </a:lvl8pPr>
    <a:lvl9pPr marL="3657600" algn="l" defTabSz="914400" rtl="0" eaLnBrk="1" latinLnBrk="0" hangingPunct="1">
      <a:defRPr sz="8500" kern="1200">
        <a:solidFill>
          <a:schemeClr val="bg1"/>
        </a:solidFill>
        <a:latin typeface="Arial" panose="020B0604020202020204" pitchFamily="34" charset="0"/>
        <a:ea typeface="+mn-ea"/>
        <a:cs typeface="DejaVu Sans" panose="020B06030308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7" d="100"/>
          <a:sy n="17" d="100"/>
        </p:scale>
        <p:origin x="3096" y="14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1EAC3F1A-770E-0C36-8536-5801AD068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051" name="AutoShape 2">
            <a:extLst>
              <a:ext uri="{FF2B5EF4-FFF2-40B4-BE49-F238E27FC236}">
                <a16:creationId xmlns:a16="http://schemas.microsoft.com/office/drawing/2014/main" id="{1BCF0607-9E8A-5E18-6087-D95E54711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052" name="AutoShape 3">
            <a:extLst>
              <a:ext uri="{FF2B5EF4-FFF2-40B4-BE49-F238E27FC236}">
                <a16:creationId xmlns:a16="http://schemas.microsoft.com/office/drawing/2014/main" id="{C3EC367A-7692-B4B8-104E-82A61129E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053" name="AutoShape 4">
            <a:extLst>
              <a:ext uri="{FF2B5EF4-FFF2-40B4-BE49-F238E27FC236}">
                <a16:creationId xmlns:a16="http://schemas.microsoft.com/office/drawing/2014/main" id="{A29D0772-68E7-5B99-2AAD-33CE0B481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054" name="AutoShape 5">
            <a:extLst>
              <a:ext uri="{FF2B5EF4-FFF2-40B4-BE49-F238E27FC236}">
                <a16:creationId xmlns:a16="http://schemas.microsoft.com/office/drawing/2014/main" id="{83F2E889-DD0A-2606-930B-CD5AAB299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055" name="AutoShape 6">
            <a:extLst>
              <a:ext uri="{FF2B5EF4-FFF2-40B4-BE49-F238E27FC236}">
                <a16:creationId xmlns:a16="http://schemas.microsoft.com/office/drawing/2014/main" id="{85020402-E9A9-AF88-B3B1-4EA9CAAB2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056" name="Text Box 7">
            <a:extLst>
              <a:ext uri="{FF2B5EF4-FFF2-40B4-BE49-F238E27FC236}">
                <a16:creationId xmlns:a16="http://schemas.microsoft.com/office/drawing/2014/main" id="{D242B3C2-C57C-F4FD-0A4E-92A786BCA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057" name="Text Box 8">
            <a:extLst>
              <a:ext uri="{FF2B5EF4-FFF2-40B4-BE49-F238E27FC236}">
                <a16:creationId xmlns:a16="http://schemas.microsoft.com/office/drawing/2014/main" id="{3E95D0E9-D386-B364-2CAB-E767C186B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0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058" name="Rectangle 9">
            <a:extLst>
              <a:ext uri="{FF2B5EF4-FFF2-40B4-BE49-F238E27FC236}">
                <a16:creationId xmlns:a16="http://schemas.microsoft.com/office/drawing/2014/main" id="{86923FA3-8D59-0BD4-86DA-A606C7F9C3CF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2143125" y="-15654338"/>
            <a:ext cx="2562225" cy="36091813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CBC4044E-E773-4D36-EB37-8F550CB4051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6875" cy="41052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 noProof="0"/>
          </a:p>
        </p:txBody>
      </p:sp>
      <p:sp>
        <p:nvSpPr>
          <p:cNvPr id="2060" name="Text Box 11">
            <a:extLst>
              <a:ext uri="{FF2B5EF4-FFF2-40B4-BE49-F238E27FC236}">
                <a16:creationId xmlns:a16="http://schemas.microsoft.com/office/drawing/2014/main" id="{96961002-C69A-744D-112C-CB7C1BDA3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99C2D207-7E09-AD53-C859-FA547E0E718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2275" cy="4476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B9D1BB-0F73-4A98-ADD9-AB2016C0DF9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>
            <a:extLst>
              <a:ext uri="{FF2B5EF4-FFF2-40B4-BE49-F238E27FC236}">
                <a16:creationId xmlns:a16="http://schemas.microsoft.com/office/drawing/2014/main" id="{AE0F56F8-B0A3-43FF-C0E0-C133F801D99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fld id="{78F80115-90A3-44E7-8AE4-BF1B0228958B}" type="slidenum">
              <a:rPr lang="pt-BR" altLang="pt-BR" sz="120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1</a:t>
            </a:fld>
            <a:endParaRPr lang="pt-BR" altLang="pt-BR" sz="12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Text Box 1">
            <a:extLst>
              <a:ext uri="{FF2B5EF4-FFF2-40B4-BE49-F238E27FC236}">
                <a16:creationId xmlns:a16="http://schemas.microsoft.com/office/drawing/2014/main" id="{37DC76DD-5648-5A54-EF07-6328CC78D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r" eaLnBrk="1" hangingPunct="1">
              <a:buSzPct val="100000"/>
            </a:pPr>
            <a:fld id="{12A6624A-0C7D-46E3-B18A-1169681CB742}" type="slidenum">
              <a:rPr lang="pt-BR" altLang="pt-BR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buSzPct val="100000"/>
              </a:pPr>
              <a:t>1</a:t>
            </a:fld>
            <a:endParaRPr lang="pt-BR" altLang="pt-BR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2DD2632E-8FE2-30E7-1F63-B0ACBED725F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1CADD506-83A1-7857-0FCD-B65C71A21B7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z="5700">
              <a:latin typeface="Calibri" panose="020F0502020204030204" pitchFamily="34" charset="0"/>
              <a:cs typeface="DejaVu Sans" panose="020B0603030804020204" pitchFamily="34" charset="0"/>
            </a:endParaRPr>
          </a:p>
        </p:txBody>
      </p:sp>
      <p:sp>
        <p:nvSpPr>
          <p:cNvPr id="4102" name="Text Box 4">
            <a:extLst>
              <a:ext uri="{FF2B5EF4-FFF2-40B4-BE49-F238E27FC236}">
                <a16:creationId xmlns:a16="http://schemas.microsoft.com/office/drawing/2014/main" id="{AC9F1A7D-E5AB-C97B-5BD3-44035A92F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r" eaLnBrk="1" hangingPunct="1">
              <a:buSzPct val="100000"/>
            </a:pPr>
            <a:fld id="{61678274-ABA5-47F9-B4D5-CC2CE2F33FBD}" type="slidenum">
              <a:rPr lang="pt-BR" altLang="pt-BR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buSzPct val="100000"/>
              </a:pPr>
              <a:t>1</a:t>
            </a:fld>
            <a:endParaRPr lang="pt-BR" altLang="pt-BR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30463" y="13422313"/>
            <a:ext cx="27543125" cy="926147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860925" y="24484013"/>
            <a:ext cx="22682200" cy="110410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3240EA3-6DC2-0C87-A4F0-A2AD7DD9BEC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57EB9-F4A6-4EE5-8E8F-2BBCDDE0BE6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6345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FFDF1A-53F8-741D-D565-971E4FB9628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6A728-6E29-4E72-B7FF-FE2EA8DEB15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47818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23485475" y="360363"/>
            <a:ext cx="7288213" cy="4614386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620838" y="360363"/>
            <a:ext cx="21712237" cy="46143862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C1F424B-FF75-C3C5-D7AA-BC991FA0A9C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BF2C4-B5D1-4B07-A1FC-CA283E835FA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59716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0A9D59-6527-BCE8-1571-F5052B41977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3BD1C-30A7-4089-AC68-DF69A7C6100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54987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59050" y="27763788"/>
            <a:ext cx="27544713" cy="85820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59050" y="18313400"/>
            <a:ext cx="27544713" cy="94503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CF5A1A3-22A8-C9AA-6A43-80E589DE54A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A3858-88C0-43EA-BE8C-94CB5ABFF65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4637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620838" y="10080625"/>
            <a:ext cx="14500225" cy="3642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6273463" y="10080625"/>
            <a:ext cx="14500225" cy="3642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57160C-04AD-F92B-ADF6-A641D896975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069E8-B7A4-4D5E-9E2B-D72495785DC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990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0838" y="1730375"/>
            <a:ext cx="29162375" cy="72009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20838" y="9671050"/>
            <a:ext cx="14316075" cy="40306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620838" y="13701713"/>
            <a:ext cx="14316075" cy="248951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16460788" y="9671050"/>
            <a:ext cx="14322425" cy="40306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16460788" y="13701713"/>
            <a:ext cx="14322425" cy="248951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27D757D-E329-4B60-F106-03C611C7173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0E0E5-87C7-41D9-BAAD-EB92AB824D1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66205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4F03EE-06EF-9457-D6A5-1703F0A155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AC45A-93C9-4D67-8F62-6B7FA2D0C08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2746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480B097-DAFA-4971-FFB9-CC164256B97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43E9A-57CF-4F31-A059-C651183F66D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3554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0838" y="1720850"/>
            <a:ext cx="10660062" cy="73199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69838" y="1720850"/>
            <a:ext cx="18113375" cy="368760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20838" y="9040813"/>
            <a:ext cx="10660062" cy="29556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BBA968-07B6-CFEB-9207-A213105B74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BC2AE-9FC3-40AD-BC49-35628381F49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250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51588" y="30245050"/>
            <a:ext cx="19442112" cy="35702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351588" y="3860800"/>
            <a:ext cx="19442112" cy="259238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51588" y="33815338"/>
            <a:ext cx="19442112" cy="50704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2DD467-00C8-0938-DAC9-F65450FD79B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E6FE2-BF6B-40FB-B59E-DB32A941BEC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61157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9F4C1326-5A35-4374-58F7-51041D5DC0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20838" y="360363"/>
            <a:ext cx="29152850" cy="993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2000" tIns="216000" rIns="432000" bIns="21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D0527F39-45F6-AC47-56A6-0429A880A6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20838" y="10080625"/>
            <a:ext cx="29152850" cy="3642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2000" tIns="216000" rIns="432000" bIns="21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9A9BA7AC-C39C-BB3A-1910-A40AE6CC0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838" y="40044688"/>
            <a:ext cx="7556500" cy="229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33DE2845-AAA3-579B-CEFC-D77AA30D5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1225" y="40044688"/>
            <a:ext cx="10261600" cy="230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65A35CE6-E7BE-9367-BADB-F01216CDCA9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23223538" y="40044688"/>
            <a:ext cx="7550150" cy="22907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32000" tIns="216000" rIns="432000" bIns="216000" numCol="1" anchor="ctr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cs typeface="DejaVu Sans" charset="0"/>
              </a:defRPr>
            </a:lvl1pPr>
          </a:lstStyle>
          <a:p>
            <a:pPr>
              <a:defRPr/>
            </a:pPr>
            <a:fld id="{EB3EF7F9-982B-4973-8A77-DD41624D5CB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800">
          <a:solidFill>
            <a:srgbClr val="000000"/>
          </a:solidFill>
          <a:latin typeface="+mj-lt"/>
          <a:ea typeface="DejaVu Sans" charset="0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8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8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8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8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800">
          <a:solidFill>
            <a:srgbClr val="000000"/>
          </a:solidFill>
          <a:latin typeface="Calibri" pitchFamily="32" charset="0"/>
          <a:cs typeface="DejaVu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800">
          <a:solidFill>
            <a:srgbClr val="000000"/>
          </a:solidFill>
          <a:latin typeface="Calibri" pitchFamily="32" charset="0"/>
          <a:cs typeface="DejaVu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800">
          <a:solidFill>
            <a:srgbClr val="000000"/>
          </a:solidFill>
          <a:latin typeface="Calibri" pitchFamily="32" charset="0"/>
          <a:cs typeface="DejaVu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800">
          <a:solidFill>
            <a:srgbClr val="000000"/>
          </a:solidFill>
          <a:latin typeface="Calibri" pitchFamily="32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37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100">
          <a:solidFill>
            <a:srgbClr val="000000"/>
          </a:solidFill>
          <a:latin typeface="+mn-lt"/>
          <a:ea typeface="DejaVu Sans" charset="0"/>
          <a:cs typeface="+mn-cs"/>
        </a:defRPr>
      </a:lvl1pPr>
      <a:lvl2pPr marL="742950" indent="-285750" algn="l" defTabSz="449263" rtl="0" eaLnBrk="0" fontAlgn="base" hangingPunct="0">
        <a:spcBef>
          <a:spcPts val="3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3200">
          <a:solidFill>
            <a:srgbClr val="000000"/>
          </a:solidFill>
          <a:latin typeface="+mn-lt"/>
          <a:ea typeface="DejaVu Sans" charset="0"/>
          <a:cs typeface="+mn-cs"/>
        </a:defRPr>
      </a:lvl2pPr>
      <a:lvl3pPr marL="1143000" indent="-228600" algn="l" defTabSz="449263" rtl="0" eaLnBrk="0" fontAlgn="base" hangingPunct="0">
        <a:spcBef>
          <a:spcPts val="28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1300">
          <a:solidFill>
            <a:srgbClr val="000000"/>
          </a:solidFill>
          <a:latin typeface="+mn-lt"/>
          <a:ea typeface="DejaVu Sans" charset="0"/>
          <a:cs typeface="+mn-cs"/>
        </a:defRPr>
      </a:lvl3pPr>
      <a:lvl4pPr marL="1600200" indent="-228600" algn="l" defTabSz="449263" rtl="0" eaLnBrk="0" fontAlgn="base" hangingPunct="0">
        <a:spcBef>
          <a:spcPts val="2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9500">
          <a:solidFill>
            <a:srgbClr val="000000"/>
          </a:solidFill>
          <a:latin typeface="+mn-lt"/>
          <a:ea typeface="DejaVu Sans" charset="0"/>
          <a:cs typeface="+mn-cs"/>
        </a:defRPr>
      </a:lvl4pPr>
      <a:lvl5pPr marL="2057400" indent="-228600" algn="l" defTabSz="449263" rtl="0" eaLnBrk="0" fontAlgn="base" hangingPunct="0">
        <a:spcBef>
          <a:spcPts val="2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9500">
          <a:solidFill>
            <a:srgbClr val="000000"/>
          </a:solidFill>
          <a:latin typeface="+mn-lt"/>
          <a:ea typeface="DejaVu Sans" charset="0"/>
          <a:cs typeface="+mn-cs"/>
        </a:defRPr>
      </a:lvl5pPr>
      <a:lvl6pPr marL="2514600" indent="-228600" algn="l" defTabSz="449263" rtl="0" eaLnBrk="0" fontAlgn="base" hangingPunct="0">
        <a:spcBef>
          <a:spcPts val="2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95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2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95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2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95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2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95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e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2">
            <a:extLst>
              <a:ext uri="{FF2B5EF4-FFF2-40B4-BE49-F238E27FC236}">
                <a16:creationId xmlns:a16="http://schemas.microsoft.com/office/drawing/2014/main" id="{2902EFA6-B089-1F03-79E6-2958C4796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388" y="4897438"/>
            <a:ext cx="32456438" cy="374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SIMPÓSIO DE ENGENHARIA FLORESTAL DO OESTE DO PARÁ</a:t>
            </a:r>
            <a:br>
              <a:rPr lang="pt-BR" altLang="pt-BR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altLang="pt-BR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</a:pPr>
            <a:r>
              <a:rPr lang="pt-BR" altLang="pt-BR" sz="7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 DO TRABALHO</a:t>
            </a:r>
            <a:endParaRPr lang="pt-BR" altLang="pt-BR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</a:pPr>
            <a:r>
              <a:rPr lang="pt-BR" altLang="pt-BR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Autor¹, Autor², Autor³ (máximo 10)</a:t>
            </a:r>
          </a:p>
          <a:p>
            <a:pPr algn="ctr" eaLnBrk="1" hangingPunct="1">
              <a:buSzPct val="100000"/>
            </a:pPr>
            <a:r>
              <a:rPr lang="pt-BR" altLang="pt-BR" sz="2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Instituição</a:t>
            </a:r>
            <a:r>
              <a:rPr lang="pt-BR" altLang="pt-BR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¹</a:t>
            </a:r>
            <a:r>
              <a:rPr lang="pt-BR" altLang="pt-BR" sz="2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Instituição</a:t>
            </a:r>
            <a:r>
              <a:rPr lang="pt-BR" altLang="pt-BR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²</a:t>
            </a:r>
            <a:r>
              <a:rPr lang="pt-BR" altLang="pt-BR" sz="2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Instituição</a:t>
            </a:r>
            <a:r>
              <a:rPr lang="pt-BR" altLang="pt-BR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³</a:t>
            </a:r>
            <a:r>
              <a:rPr lang="pt-BR" altLang="pt-BR" sz="2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etc.</a:t>
            </a:r>
          </a:p>
          <a:p>
            <a:pPr algn="ctr" eaLnBrk="1" hangingPunct="1">
              <a:buSzPct val="100000"/>
            </a:pPr>
            <a:r>
              <a:rPr lang="pt-BR" altLang="pt-BR" sz="2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*e-mail</a:t>
            </a:r>
          </a:p>
        </p:txBody>
      </p:sp>
      <p:sp>
        <p:nvSpPr>
          <p:cNvPr id="3075" name="Rectangle 15">
            <a:extLst>
              <a:ext uri="{FF2B5EF4-FFF2-40B4-BE49-F238E27FC236}">
                <a16:creationId xmlns:a16="http://schemas.microsoft.com/office/drawing/2014/main" id="{ED404E62-2289-BFBF-E5E5-026496758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3276600"/>
            <a:ext cx="11649075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6" name="Rectangle 16">
            <a:extLst>
              <a:ext uri="{FF2B5EF4-FFF2-40B4-BE49-F238E27FC236}">
                <a16:creationId xmlns:a16="http://schemas.microsoft.com/office/drawing/2014/main" id="{D7D2668C-F03A-71B1-E6BC-ADC5452E0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3276600"/>
            <a:ext cx="11649075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7" name="Rectangle 17">
            <a:extLst>
              <a:ext uri="{FF2B5EF4-FFF2-40B4-BE49-F238E27FC236}">
                <a16:creationId xmlns:a16="http://schemas.microsoft.com/office/drawing/2014/main" id="{B1D2051A-655D-98CB-5B75-8780A5B54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3184525"/>
            <a:ext cx="12006263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8" name="Rectangle 18">
            <a:extLst>
              <a:ext uri="{FF2B5EF4-FFF2-40B4-BE49-F238E27FC236}">
                <a16:creationId xmlns:a16="http://schemas.microsoft.com/office/drawing/2014/main" id="{D4A1EA4C-7C36-55B9-366C-9EA051EFD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3962400"/>
            <a:ext cx="9621838" cy="826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9" name="Rectangle 19">
            <a:extLst>
              <a:ext uri="{FF2B5EF4-FFF2-40B4-BE49-F238E27FC236}">
                <a16:creationId xmlns:a16="http://schemas.microsoft.com/office/drawing/2014/main" id="{9A8208B4-C5CA-6D78-1CF1-0909CC05E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3962400"/>
            <a:ext cx="9621838" cy="826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0" name="Text Box 23">
            <a:extLst>
              <a:ext uri="{FF2B5EF4-FFF2-40B4-BE49-F238E27FC236}">
                <a16:creationId xmlns:a16="http://schemas.microsoft.com/office/drawing/2014/main" id="{354D6FA2-BA8B-B21D-ECAA-A6A3E2792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33483550"/>
            <a:ext cx="906462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just" eaLnBrk="1" hangingPunct="1">
              <a:buSzPct val="100000"/>
            </a:pPr>
            <a:r>
              <a:rPr lang="pt-BR" altLang="pt-BR" sz="200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3081" name="Text Box 4">
            <a:extLst>
              <a:ext uri="{FF2B5EF4-FFF2-40B4-BE49-F238E27FC236}">
                <a16:creationId xmlns:a16="http://schemas.microsoft.com/office/drawing/2014/main" id="{FF6C4FED-EEB8-D5D2-F2E4-14A05E28A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8725" y="9002713"/>
            <a:ext cx="14520863" cy="311023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just">
              <a:spcBef>
                <a:spcPts val="3000"/>
              </a:spcBef>
              <a:defRPr/>
            </a:pPr>
            <a:r>
              <a:rPr lang="pt-BR" altLang="pt-BR" sz="4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  <a:p>
            <a:pPr algn="just">
              <a:spcBef>
                <a:spcPts val="3000"/>
              </a:spcBef>
              <a:defRPr/>
            </a:pPr>
            <a:endParaRPr lang="pt-BR" altLang="pt-BR" sz="4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  <a:defRPr/>
            </a:pPr>
            <a:endParaRPr lang="pt-BR" altLang="pt-BR" sz="4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  <a:defRPr/>
            </a:pPr>
            <a:endParaRPr lang="pt-BR" altLang="pt-BR" sz="4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  <a:defRPr/>
            </a:pPr>
            <a:endParaRPr lang="pt-BR" altLang="pt-BR" sz="4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  <a:defRPr/>
            </a:pPr>
            <a:endParaRPr lang="pt-BR" altLang="pt-BR" sz="4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  <a:defRPr/>
            </a:pPr>
            <a:endParaRPr lang="pt-BR" altLang="pt-BR" sz="4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  <a:defRPr/>
            </a:pPr>
            <a:endParaRPr lang="pt-BR" altLang="pt-BR" sz="4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  <a:defRPr/>
            </a:pPr>
            <a:endParaRPr lang="pt-BR" altLang="pt-BR" sz="4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  <a:defRPr/>
            </a:pPr>
            <a:endParaRPr lang="pt-BR" altLang="pt-BR" sz="4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  <a:defRPr/>
            </a:pPr>
            <a:endParaRPr lang="pt-BR" altLang="pt-BR" sz="4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  <a:defRPr/>
            </a:pPr>
            <a:endParaRPr lang="pt-BR" altLang="pt-BR" sz="4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  <a:defRPr/>
            </a:pPr>
            <a:endParaRPr lang="pt-BR" altLang="pt-BR" sz="4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  <a:defRPr/>
            </a:pPr>
            <a:endParaRPr lang="pt-BR" altLang="pt-BR" sz="4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  <a:defRPr/>
            </a:pPr>
            <a:endParaRPr lang="pt-BR" altLang="pt-BR" sz="4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  <a:defRPr/>
            </a:pPr>
            <a:endParaRPr lang="pt-BR" altLang="pt-BR" sz="4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  <a:defRPr/>
            </a:pPr>
            <a:endParaRPr lang="pt-BR" altLang="pt-BR" sz="4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  <a:defRPr/>
            </a:pPr>
            <a:r>
              <a:rPr lang="pt-BR" altLang="pt-BR" sz="4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CONCLUSÕES</a:t>
            </a:r>
          </a:p>
          <a:p>
            <a:pPr algn="just">
              <a:spcBef>
                <a:spcPts val="3000"/>
              </a:spcBef>
              <a:defRPr/>
            </a:pPr>
            <a:r>
              <a:rPr lang="pt-BR" altLang="pt-BR" sz="4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Podem ser organizadas em forma de itens. Por exemplo:</a:t>
            </a:r>
          </a:p>
          <a:p>
            <a:pPr marL="685800" indent="-685800" algn="just">
              <a:spcBef>
                <a:spcPts val="3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4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 resultados obtidos neste estudo reforçam a importância do planejamento adequado para o manejo sustentável dos recursos naturais, evidenciando que a integração de técnicas de geoprocessamento contribui significativamente para a identificação de áreas prioritárias para conservação.</a:t>
            </a:r>
          </a:p>
          <a:p>
            <a:pPr marL="685800" indent="-685800" algn="just">
              <a:spcBef>
                <a:spcPts val="3000"/>
              </a:spcBef>
              <a:buFont typeface="Arial" panose="020B0604020202020204" pitchFamily="34" charset="0"/>
              <a:buChar char="•"/>
              <a:defRPr/>
            </a:pPr>
            <a:endParaRPr lang="pt-BR" altLang="pt-BR" sz="4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  <a:defRPr/>
            </a:pPr>
            <a:r>
              <a:rPr lang="pt-BR" altLang="pt-BR" sz="4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AGRADECIMENTOS</a:t>
            </a:r>
          </a:p>
          <a:p>
            <a:pPr algn="just">
              <a:spcBef>
                <a:spcPts val="3000"/>
              </a:spcBef>
              <a:defRPr/>
            </a:pPr>
            <a:r>
              <a:rPr lang="pt-BR" altLang="pt-BR" sz="4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t-BR" altLang="pt-BR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(Item opcional. Se não houver agradecimentos o tópico deve ser suprimido)</a:t>
            </a:r>
          </a:p>
        </p:txBody>
      </p:sp>
      <p:grpSp>
        <p:nvGrpSpPr>
          <p:cNvPr id="3082" name="Agrupar 33">
            <a:extLst>
              <a:ext uri="{FF2B5EF4-FFF2-40B4-BE49-F238E27FC236}">
                <a16:creationId xmlns:a16="http://schemas.microsoft.com/office/drawing/2014/main" id="{1DFAF2E5-3B63-C134-3FB3-2BD58D171F9F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39485888"/>
            <a:ext cx="29103637" cy="3000375"/>
            <a:chOff x="1716088" y="39227125"/>
            <a:chExt cx="29103637" cy="3000037"/>
          </a:xfrm>
        </p:grpSpPr>
        <p:sp>
          <p:nvSpPr>
            <p:cNvPr id="3102" name="Text Box 10">
              <a:extLst>
                <a:ext uri="{FF2B5EF4-FFF2-40B4-BE49-F238E27FC236}">
                  <a16:creationId xmlns:a16="http://schemas.microsoft.com/office/drawing/2014/main" id="{C865FF2A-AE2E-A061-9D19-A7C8D7A494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6088" y="39227125"/>
              <a:ext cx="4591619" cy="833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8500">
                  <a:solidFill>
                    <a:schemeClr val="bg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8500">
                  <a:solidFill>
                    <a:schemeClr val="bg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8500">
                  <a:solidFill>
                    <a:schemeClr val="bg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8500">
                  <a:solidFill>
                    <a:schemeClr val="bg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8500">
                  <a:solidFill>
                    <a:schemeClr val="bg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8500">
                  <a:solidFill>
                    <a:schemeClr val="bg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8500">
                  <a:solidFill>
                    <a:schemeClr val="bg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8500">
                  <a:solidFill>
                    <a:schemeClr val="bg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8500">
                  <a:solidFill>
                    <a:schemeClr val="bg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r>
                <a:rPr lang="pt-BR" altLang="pt-BR" sz="4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REFERÊNCIAS</a:t>
              </a:r>
            </a:p>
          </p:txBody>
        </p:sp>
        <p:sp>
          <p:nvSpPr>
            <p:cNvPr id="3103" name="Text Box 24">
              <a:extLst>
                <a:ext uri="{FF2B5EF4-FFF2-40B4-BE49-F238E27FC236}">
                  <a16:creationId xmlns:a16="http://schemas.microsoft.com/office/drawing/2014/main" id="{5CFBF50C-F77C-10A1-46ED-4D205E8733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788" y="40285988"/>
              <a:ext cx="29090937" cy="1941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  <a:tab pos="11231563" algn="l"/>
                  <a:tab pos="11680825" algn="l"/>
                  <a:tab pos="12130088" algn="l"/>
                  <a:tab pos="12579350" algn="l"/>
                  <a:tab pos="13028613" algn="l"/>
                  <a:tab pos="13477875" algn="l"/>
                </a:tabLst>
                <a:defRPr sz="8500">
                  <a:solidFill>
                    <a:schemeClr val="bg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  <a:tab pos="11231563" algn="l"/>
                  <a:tab pos="11680825" algn="l"/>
                  <a:tab pos="12130088" algn="l"/>
                  <a:tab pos="12579350" algn="l"/>
                  <a:tab pos="13028613" algn="l"/>
                  <a:tab pos="13477875" algn="l"/>
                </a:tabLst>
                <a:defRPr sz="8500">
                  <a:solidFill>
                    <a:schemeClr val="bg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  <a:tab pos="11231563" algn="l"/>
                  <a:tab pos="11680825" algn="l"/>
                  <a:tab pos="12130088" algn="l"/>
                  <a:tab pos="12579350" algn="l"/>
                  <a:tab pos="13028613" algn="l"/>
                  <a:tab pos="13477875" algn="l"/>
                </a:tabLst>
                <a:defRPr sz="8500">
                  <a:solidFill>
                    <a:schemeClr val="bg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  <a:tab pos="11231563" algn="l"/>
                  <a:tab pos="11680825" algn="l"/>
                  <a:tab pos="12130088" algn="l"/>
                  <a:tab pos="12579350" algn="l"/>
                  <a:tab pos="13028613" algn="l"/>
                  <a:tab pos="13477875" algn="l"/>
                </a:tabLst>
                <a:defRPr sz="8500">
                  <a:solidFill>
                    <a:schemeClr val="bg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  <a:tab pos="11231563" algn="l"/>
                  <a:tab pos="11680825" algn="l"/>
                  <a:tab pos="12130088" algn="l"/>
                  <a:tab pos="12579350" algn="l"/>
                  <a:tab pos="13028613" algn="l"/>
                  <a:tab pos="13477875" algn="l"/>
                </a:tabLst>
                <a:defRPr sz="8500">
                  <a:solidFill>
                    <a:schemeClr val="bg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  <a:tab pos="11231563" algn="l"/>
                  <a:tab pos="11680825" algn="l"/>
                  <a:tab pos="12130088" algn="l"/>
                  <a:tab pos="12579350" algn="l"/>
                  <a:tab pos="13028613" algn="l"/>
                  <a:tab pos="13477875" algn="l"/>
                </a:tabLst>
                <a:defRPr sz="8500">
                  <a:solidFill>
                    <a:schemeClr val="bg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  <a:tab pos="11231563" algn="l"/>
                  <a:tab pos="11680825" algn="l"/>
                  <a:tab pos="12130088" algn="l"/>
                  <a:tab pos="12579350" algn="l"/>
                  <a:tab pos="13028613" algn="l"/>
                  <a:tab pos="13477875" algn="l"/>
                </a:tabLst>
                <a:defRPr sz="8500">
                  <a:solidFill>
                    <a:schemeClr val="bg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  <a:tab pos="11231563" algn="l"/>
                  <a:tab pos="11680825" algn="l"/>
                  <a:tab pos="12130088" algn="l"/>
                  <a:tab pos="12579350" algn="l"/>
                  <a:tab pos="13028613" algn="l"/>
                  <a:tab pos="13477875" algn="l"/>
                </a:tabLst>
                <a:defRPr sz="8500">
                  <a:solidFill>
                    <a:schemeClr val="bg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  <a:tab pos="11231563" algn="l"/>
                  <a:tab pos="11680825" algn="l"/>
                  <a:tab pos="12130088" algn="l"/>
                  <a:tab pos="12579350" algn="l"/>
                  <a:tab pos="13028613" algn="l"/>
                  <a:tab pos="13477875" algn="l"/>
                </a:tabLst>
                <a:defRPr sz="8500">
                  <a:solidFill>
                    <a:schemeClr val="bg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algn="just"/>
              <a:r>
                <a: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CORDEIRO RAMALHO, A. H.; FIEDLER, N. C.; MACHADO DIAS, H.; MACHADO DE OLIVEIRA PELUZIO, T.; ROSA DOS SANTOS, A.; MOURA FONSECA LUCAS, F. Compreendendo a ação do fogo nos ecossistemas brasileiros. Biodiversidade Brasileira, v. 14, p. 8–25, 2024.SILVA, G. M. A.; FIEDLER, N. C.; SILVA, E. C.; RAMALHO, A. H. C. Ocupação da terra e diagnóstico de degradação no sul do Espírito Santo. Agropecuária Científica no Semiárido, v. 16, p. 45–51, 2020.INSTITUTO DE PESQUISAS JARDIM BOTÂNICO DO BRASIL. Portal Flora Brasil. Disponível em: http://www.florabrasil.org/. Acesso em: 10 mar. 2025.BRASIL. Lei nº 12.651, de 25 de maio de 2012. Dispõe sobre a proteção da vegetação nativa; alter e revoga dispositivos legais anteriores. Diário Oficial da União, Brasília, DF, 25 maio 2012. Disponível em: http://www.planalto.gov.br/ccivil_03/_Ato2011-2014/2012/Lei/L12651.htm. Acesso em: 10 mar. 2025.ASSOCIAÇÃO BRASILEIRA DE NORMAS TÉCNICAS. NBR 6023: informação e documentação — referências: elaboração. Rio de Janeiro, 2018.</a:t>
              </a:r>
            </a:p>
          </p:txBody>
        </p:sp>
      </p:grpSp>
      <p:sp>
        <p:nvSpPr>
          <p:cNvPr id="3083" name="Text Box 8">
            <a:extLst>
              <a:ext uri="{FF2B5EF4-FFF2-40B4-BE49-F238E27FC236}">
                <a16:creationId xmlns:a16="http://schemas.microsoft.com/office/drawing/2014/main" id="{4DC976FF-0501-5674-FF13-A25298271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5" y="9053513"/>
            <a:ext cx="14687550" cy="3004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just">
              <a:spcBef>
                <a:spcPts val="3000"/>
              </a:spcBef>
            </a:pPr>
            <a:r>
              <a:rPr lang="pt-BR" altLang="pt-BR" sz="4800" b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INTRODUÇÃO</a:t>
            </a:r>
          </a:p>
          <a:p>
            <a:pPr algn="just"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</a:pPr>
            <a:r>
              <a:rPr lang="pt-BR" altLang="pt-BR" sz="4800" b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</a:p>
          <a:p>
            <a:pPr algn="just"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</a:pPr>
            <a:endParaRPr lang="pt-BR" altLang="pt-BR" sz="480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</a:pPr>
            <a:r>
              <a:rPr lang="pt-BR" altLang="pt-BR" sz="4800" b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METODOLOGIA</a:t>
            </a:r>
          </a:p>
          <a:p>
            <a:pPr algn="just"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</a:pPr>
            <a:endParaRPr lang="pt-BR" altLang="pt-BR" sz="480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0"/>
              </a:spcBef>
            </a:pPr>
            <a:endParaRPr lang="pt-BR" altLang="pt-BR" sz="4800" b="1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</a:pPr>
            <a:endParaRPr lang="pt-BR" altLang="pt-BR" sz="480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</a:pPr>
            <a:endParaRPr lang="pt-BR" altLang="pt-BR" sz="480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0"/>
              </a:spcBef>
            </a:pPr>
            <a:endParaRPr lang="pt-BR" altLang="pt-BR" sz="480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84" name="Conector reto 10">
            <a:extLst>
              <a:ext uri="{FF2B5EF4-FFF2-40B4-BE49-F238E27FC236}">
                <a16:creationId xmlns:a16="http://schemas.microsoft.com/office/drawing/2014/main" id="{AE9D4DBC-0590-7560-4D3D-380790535D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95375" y="40359013"/>
            <a:ext cx="298942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85" name="Imagem 9">
            <a:extLst>
              <a:ext uri="{FF2B5EF4-FFF2-40B4-BE49-F238E27FC236}">
                <a16:creationId xmlns:a16="http://schemas.microsoft.com/office/drawing/2014/main" id="{C19DFB07-E320-33A4-CD74-C2AF412E4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7" t="404" r="31979" b="49272"/>
          <a:stretch>
            <a:fillRect/>
          </a:stretch>
        </p:blipFill>
        <p:spPr bwMode="auto">
          <a:xfrm>
            <a:off x="431800" y="360363"/>
            <a:ext cx="4889500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 Box 12">
            <a:extLst>
              <a:ext uri="{FF2B5EF4-FFF2-40B4-BE49-F238E27FC236}">
                <a16:creationId xmlns:a16="http://schemas.microsoft.com/office/drawing/2014/main" id="{0C1265BF-F5C4-E18E-41DE-37BD1C601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7338" y="3276600"/>
            <a:ext cx="13427075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hangingPunct="1">
              <a:buSzPct val="100000"/>
            </a:pPr>
            <a:r>
              <a:rPr lang="pt-BR" altLang="pt-BR" sz="4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FLORESTA 4.0 E BIOECONOMIA NA AMAZÔNIA</a:t>
            </a:r>
            <a:endParaRPr lang="pt-BR" altLang="pt-BR" sz="43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7" name="Imagem 12">
            <a:extLst>
              <a:ext uri="{FF2B5EF4-FFF2-40B4-BE49-F238E27FC236}">
                <a16:creationId xmlns:a16="http://schemas.microsoft.com/office/drawing/2014/main" id="{BBA47173-3F2F-F215-9891-1A0DF6E53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47888" r="6863" b="18787"/>
          <a:stretch>
            <a:fillRect/>
          </a:stretch>
        </p:blipFill>
        <p:spPr bwMode="auto">
          <a:xfrm>
            <a:off x="5207000" y="554038"/>
            <a:ext cx="102743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88" name="Conector reto 10">
            <a:extLst>
              <a:ext uri="{FF2B5EF4-FFF2-40B4-BE49-F238E27FC236}">
                <a16:creationId xmlns:a16="http://schemas.microsoft.com/office/drawing/2014/main" id="{FE8B91F3-F1B1-0F68-1458-01A64282F3A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95375" y="4805363"/>
            <a:ext cx="298942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89" name="Imagem 22">
            <a:extLst>
              <a:ext uri="{FF2B5EF4-FFF2-40B4-BE49-F238E27FC236}">
                <a16:creationId xmlns:a16="http://schemas.microsoft.com/office/drawing/2014/main" id="{AFA2A635-531A-BD8C-EFFD-2AFA696F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7" t="5576" r="11610" b="17268"/>
          <a:stretch>
            <a:fillRect/>
          </a:stretch>
        </p:blipFill>
        <p:spPr bwMode="auto">
          <a:xfrm>
            <a:off x="20378738" y="344488"/>
            <a:ext cx="16891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Imagem 23">
            <a:extLst>
              <a:ext uri="{FF2B5EF4-FFF2-40B4-BE49-F238E27FC236}">
                <a16:creationId xmlns:a16="http://schemas.microsoft.com/office/drawing/2014/main" id="{4B4998C5-FA46-FA74-E0A8-601253627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9325" y="588963"/>
            <a:ext cx="3384550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Imagem 24">
            <a:extLst>
              <a:ext uri="{FF2B5EF4-FFF2-40B4-BE49-F238E27FC236}">
                <a16:creationId xmlns:a16="http://schemas.microsoft.com/office/drawing/2014/main" id="{83169C75-C5FF-70B9-2367-2639A203A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t="10905" r="4871" b="2924"/>
          <a:stretch>
            <a:fillRect/>
          </a:stretch>
        </p:blipFill>
        <p:spPr bwMode="auto">
          <a:xfrm>
            <a:off x="28982988" y="327025"/>
            <a:ext cx="19812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Imagem 25">
            <a:extLst>
              <a:ext uri="{FF2B5EF4-FFF2-40B4-BE49-F238E27FC236}">
                <a16:creationId xmlns:a16="http://schemas.microsoft.com/office/drawing/2014/main" id="{D7DF3A7D-09DB-090C-28E0-A17A3DC2F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4" r="12433" b="12685"/>
          <a:stretch>
            <a:fillRect/>
          </a:stretch>
        </p:blipFill>
        <p:spPr bwMode="auto">
          <a:xfrm>
            <a:off x="24130000" y="2819400"/>
            <a:ext cx="28733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Imagem 26">
            <a:extLst>
              <a:ext uri="{FF2B5EF4-FFF2-40B4-BE49-F238E27FC236}">
                <a16:creationId xmlns:a16="http://schemas.microsoft.com/office/drawing/2014/main" id="{0874DFC0-4C01-2341-F5ED-7F6D4EDC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975" y="2449513"/>
            <a:ext cx="223202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Imagem 27">
            <a:extLst>
              <a:ext uri="{FF2B5EF4-FFF2-40B4-BE49-F238E27FC236}">
                <a16:creationId xmlns:a16="http://schemas.microsoft.com/office/drawing/2014/main" id="{75132C1E-1116-6CEA-CC6F-F357788FF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5850" y="2717800"/>
            <a:ext cx="192563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Imagem 28">
            <a:extLst>
              <a:ext uri="{FF2B5EF4-FFF2-40B4-BE49-F238E27FC236}">
                <a16:creationId xmlns:a16="http://schemas.microsoft.com/office/drawing/2014/main" id="{5B1A7BAA-D118-47CA-EB0B-C82D932AC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675" y="433388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Imagem 30">
            <a:extLst>
              <a:ext uri="{FF2B5EF4-FFF2-40B4-BE49-F238E27FC236}">
                <a16:creationId xmlns:a16="http://schemas.microsoft.com/office/drawing/2014/main" id="{8A9F721F-DDBA-BDBC-BCFE-B4A8D17DA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525" y="19586575"/>
            <a:ext cx="13487400" cy="700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7" name="Text Box 14">
            <a:extLst>
              <a:ext uri="{FF2B5EF4-FFF2-40B4-BE49-F238E27FC236}">
                <a16:creationId xmlns:a16="http://schemas.microsoft.com/office/drawing/2014/main" id="{E830A51F-CB70-EDF2-4AA1-B210E77F6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0525" y="26654125"/>
            <a:ext cx="13414375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just"/>
            <a:r>
              <a:rPr lang="pt-BR" altLang="pt-BR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Figura 2. Distribuição das fitofisionomias amazônicas influenciadas pelo fogo.</a:t>
            </a:r>
          </a:p>
          <a:p>
            <a:pPr algn="just"/>
            <a:r>
              <a:rPr lang="pt-BR" altLang="pt-BR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Fonte: Ramalho et al. (2024).</a:t>
            </a:r>
          </a:p>
        </p:txBody>
      </p:sp>
      <p:pic>
        <p:nvPicPr>
          <p:cNvPr id="3098" name="Imagem 38">
            <a:extLst>
              <a:ext uri="{FF2B5EF4-FFF2-40B4-BE49-F238E27FC236}">
                <a16:creationId xmlns:a16="http://schemas.microsoft.com/office/drawing/2014/main" id="{61FA2D63-C832-4ADA-E2E3-B1ABCD697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 r="15233" b="5861"/>
          <a:stretch>
            <a:fillRect/>
          </a:stretch>
        </p:blipFill>
        <p:spPr bwMode="auto">
          <a:xfrm>
            <a:off x="16895763" y="10658475"/>
            <a:ext cx="13487400" cy="708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9" name="Text Box 14">
            <a:extLst>
              <a:ext uri="{FF2B5EF4-FFF2-40B4-BE49-F238E27FC236}">
                <a16:creationId xmlns:a16="http://schemas.microsoft.com/office/drawing/2014/main" id="{1F8E3FD7-64BF-5912-8EBF-B1A4C06E4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0525" y="17765713"/>
            <a:ext cx="13414375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just"/>
            <a:r>
              <a:rPr lang="pt-BR" altLang="pt-BR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Fonte: da Silva et al. (2025).</a:t>
            </a:r>
          </a:p>
        </p:txBody>
      </p:sp>
      <p:sp>
        <p:nvSpPr>
          <p:cNvPr id="3100" name="Text Box 14">
            <a:extLst>
              <a:ext uri="{FF2B5EF4-FFF2-40B4-BE49-F238E27FC236}">
                <a16:creationId xmlns:a16="http://schemas.microsoft.com/office/drawing/2014/main" id="{FAAFB2C2-B05A-2CEB-EB1F-B88AB51E0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0525" y="10133013"/>
            <a:ext cx="13414375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just"/>
            <a:r>
              <a:rPr lang="pt-BR" altLang="pt-BR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Tabela 1. Proporção das classes de uso e ocupação da terra na área do estudo</a:t>
            </a:r>
          </a:p>
        </p:txBody>
      </p:sp>
      <p:sp>
        <p:nvSpPr>
          <p:cNvPr id="3101" name="CaixaDeTexto 45">
            <a:extLst>
              <a:ext uri="{FF2B5EF4-FFF2-40B4-BE49-F238E27FC236}">
                <a16:creationId xmlns:a16="http://schemas.microsoft.com/office/drawing/2014/main" id="{2BFC9567-CF3F-778E-AC84-0569C42D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300" y="3930650"/>
            <a:ext cx="158432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3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Organização: Programa de Pós Graduação em Ciência, Tecnologia e Inovação Florestal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Calibri"/>
        <a:ea typeface=""/>
        <a:cs typeface="DejaVu Sans"/>
      </a:majorFont>
      <a:minorFont>
        <a:latin typeface="Calibri"/>
        <a:ea typeface=""/>
        <a:cs typeface="DejaVu Sans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pt-BR" sz="8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pt-BR" sz="8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DejaVu Sans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415</Words>
  <Application>Microsoft Office PowerPoint</Application>
  <PresentationFormat>Personalizar</PresentationFormat>
  <Paragraphs>65</Paragraphs>
  <Slides>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6" baseType="lpstr">
      <vt:lpstr>Arial</vt:lpstr>
      <vt:lpstr>DejaVu Sans</vt:lpstr>
      <vt:lpstr>Calibri</vt:lpstr>
      <vt:lpstr>Times New Roman</vt:lpstr>
      <vt:lpstr>Tema do Office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II_SEFOP</dc:creator>
  <cp:keywords>SEFOP</cp:keywords>
  <cp:lastModifiedBy>Antonio Henrique Cordeiro Ramalho</cp:lastModifiedBy>
  <cp:revision>75</cp:revision>
  <cp:lastPrinted>1601-01-01T00:00:00Z</cp:lastPrinted>
  <dcterms:created xsi:type="dcterms:W3CDTF">2012-09-26T02:05:16Z</dcterms:created>
  <dcterms:modified xsi:type="dcterms:W3CDTF">2025-11-19T20:46:57Z</dcterms:modified>
</cp:coreProperties>
</file>