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2399288" cy="39600188"/>
  <p:notesSz cx="6858000" cy="9144000"/>
  <p:defaultTextStyle>
    <a:defPPr>
      <a:defRPr lang="pt-BR"/>
    </a:defPPr>
    <a:lvl1pPr marL="0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1pPr>
    <a:lvl2pPr marL="2056989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2pPr>
    <a:lvl3pPr marL="4113977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3pPr>
    <a:lvl4pPr marL="6170966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4pPr>
    <a:lvl5pPr marL="8227954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5pPr>
    <a:lvl6pPr marL="10284943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6pPr>
    <a:lvl7pPr marL="12341931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7pPr>
    <a:lvl8pPr marL="14398920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8pPr>
    <a:lvl9pPr marL="16455908" algn="l" defTabSz="4113977" rtl="0" eaLnBrk="1" latinLnBrk="0" hangingPunct="1">
      <a:defRPr sz="8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8A"/>
    <a:srgbClr val="006600"/>
    <a:srgbClr val="66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467" y="173"/>
      </p:cViewPr>
      <p:guideLst>
        <p:guide orient="horz" pos="12473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02726-681B-4890-A353-DBAA579F8E8A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49F6A-442C-4636-B071-54AC12D0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2301728"/>
            <a:ext cx="27539395" cy="848837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2440107"/>
            <a:ext cx="22679502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42547" y="9157546"/>
            <a:ext cx="25829433" cy="19513175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003" y="9157546"/>
            <a:ext cx="76959559" cy="19513175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5446791"/>
            <a:ext cx="27539395" cy="7865037"/>
          </a:xfrm>
        </p:spPr>
        <p:txBody>
          <a:bodyPr anchor="t"/>
          <a:lstStyle>
            <a:lvl1pPr algn="l">
              <a:defRPr sz="17998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6784252"/>
            <a:ext cx="27539395" cy="8662538"/>
          </a:xfrm>
        </p:spPr>
        <p:txBody>
          <a:bodyPr anchor="b"/>
          <a:lstStyle>
            <a:lvl1pPr marL="0" indent="0">
              <a:buNone/>
              <a:defRPr sz="8999">
                <a:solidFill>
                  <a:schemeClr val="tx1">
                    <a:tint val="75000"/>
                  </a:schemeClr>
                </a:solidFill>
              </a:defRPr>
            </a:lvl1pPr>
            <a:lvl2pPr marL="2057194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2pPr>
            <a:lvl3pPr marL="4114389" indent="0">
              <a:buNone/>
              <a:defRPr sz="7199">
                <a:solidFill>
                  <a:schemeClr val="tx1">
                    <a:tint val="75000"/>
                  </a:schemeClr>
                </a:solidFill>
              </a:defRPr>
            </a:lvl3pPr>
            <a:lvl4pPr marL="617158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8228777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002" y="53359426"/>
            <a:ext cx="51394494" cy="150929880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77483" y="53359426"/>
            <a:ext cx="51394497" cy="150929880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585844"/>
            <a:ext cx="29159359" cy="6600031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8864211"/>
            <a:ext cx="14315312" cy="3694182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2558393"/>
            <a:ext cx="14315312" cy="22815944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8864211"/>
            <a:ext cx="14320935" cy="3694182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2558393"/>
            <a:ext cx="14320935" cy="22815944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576675"/>
            <a:ext cx="10659142" cy="6710032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576676"/>
            <a:ext cx="18112102" cy="33797664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8999"/>
            </a:lvl4pPr>
            <a:lvl5pPr>
              <a:defRPr sz="8999"/>
            </a:lvl5pPr>
            <a:lvl6pPr>
              <a:defRPr sz="8999"/>
            </a:lvl6pPr>
            <a:lvl7pPr>
              <a:defRPr sz="8999"/>
            </a:lvl7pPr>
            <a:lvl8pPr>
              <a:defRPr sz="8999"/>
            </a:lvl8pPr>
            <a:lvl9pPr>
              <a:defRPr sz="89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8286709"/>
            <a:ext cx="10659142" cy="27087632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27720132"/>
            <a:ext cx="19439573" cy="3272518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538350"/>
            <a:ext cx="19439573" cy="23760113"/>
          </a:xfrm>
        </p:spPr>
        <p:txBody>
          <a:bodyPr/>
          <a:lstStyle>
            <a:lvl1pPr marL="0" indent="0">
              <a:buNone/>
              <a:defRPr sz="14399"/>
            </a:lvl1pPr>
            <a:lvl2pPr marL="2057194" indent="0">
              <a:buNone/>
              <a:defRPr sz="12599"/>
            </a:lvl2pPr>
            <a:lvl3pPr marL="4114389" indent="0">
              <a:buNone/>
              <a:defRPr sz="10799"/>
            </a:lvl3pPr>
            <a:lvl4pPr marL="6171583" indent="0">
              <a:buNone/>
              <a:defRPr sz="8999"/>
            </a:lvl4pPr>
            <a:lvl5pPr marL="8228777" indent="0">
              <a:buNone/>
              <a:defRPr sz="8999"/>
            </a:lvl5pPr>
            <a:lvl6pPr marL="10285971" indent="0">
              <a:buNone/>
              <a:defRPr sz="8999"/>
            </a:lvl6pPr>
            <a:lvl7pPr marL="12343166" indent="0">
              <a:buNone/>
              <a:defRPr sz="8999"/>
            </a:lvl7pPr>
            <a:lvl8pPr marL="14400360" indent="0">
              <a:buNone/>
              <a:defRPr sz="8999"/>
            </a:lvl8pPr>
            <a:lvl9pPr marL="16457554" indent="0">
              <a:buNone/>
              <a:defRPr sz="89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0992650"/>
            <a:ext cx="19439573" cy="4647519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585844"/>
            <a:ext cx="29159359" cy="6600031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240047"/>
            <a:ext cx="29159359" cy="26134293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36703511"/>
            <a:ext cx="7559834" cy="21083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F914-B246-4DF2-80BD-5C4A44107367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6703511"/>
            <a:ext cx="10259775" cy="21083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36703511"/>
            <a:ext cx="7559834" cy="21083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389" rtl="0" eaLnBrk="1" latinLnBrk="0" hangingPunct="1">
        <a:spcBef>
          <a:spcPct val="0"/>
        </a:spcBef>
        <a:buNone/>
        <a:defRPr sz="19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896" indent="-1542896" algn="l" defTabSz="4114389" rtl="0" eaLnBrk="1" latinLnBrk="0" hangingPunct="1">
        <a:spcBef>
          <a:spcPct val="20000"/>
        </a:spcBef>
        <a:buFont typeface="Arial" pitchFamily="34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2941" indent="-1285746" algn="l" defTabSz="4114389" rtl="0" eaLnBrk="1" latinLnBrk="0" hangingPunct="1">
        <a:spcBef>
          <a:spcPct val="20000"/>
        </a:spcBef>
        <a:buFont typeface="Arial" pitchFamily="34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2986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0180" indent="-1028597" algn="l" defTabSz="4114389" rtl="0" eaLnBrk="1" latinLnBrk="0" hangingPunct="1">
        <a:spcBef>
          <a:spcPct val="20000"/>
        </a:spcBef>
        <a:buFont typeface="Arial" pitchFamily="34" charset="0"/>
        <a:buChar char="–"/>
        <a:defRPr sz="8999" kern="1200">
          <a:solidFill>
            <a:schemeClr val="tx1"/>
          </a:solidFill>
          <a:latin typeface="+mn-lt"/>
          <a:ea typeface="+mn-ea"/>
          <a:cs typeface="+mn-cs"/>
        </a:defRPr>
      </a:lvl4pPr>
      <a:lvl5pPr marL="9257374" indent="-1028597" algn="l" defTabSz="4114389" rtl="0" eaLnBrk="1" latinLnBrk="0" hangingPunct="1">
        <a:spcBef>
          <a:spcPct val="20000"/>
        </a:spcBef>
        <a:buFont typeface="Arial" pitchFamily="34" charset="0"/>
        <a:buChar char="»"/>
        <a:defRPr sz="8999" kern="1200">
          <a:solidFill>
            <a:schemeClr val="tx1"/>
          </a:solidFill>
          <a:latin typeface="+mn-lt"/>
          <a:ea typeface="+mn-ea"/>
          <a:cs typeface="+mn-cs"/>
        </a:defRPr>
      </a:lvl5pPr>
      <a:lvl6pPr marL="11314568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6pPr>
      <a:lvl7pPr marL="13371763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7pPr>
      <a:lvl8pPr marL="15428957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8pPr>
      <a:lvl9pPr marL="17486151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19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389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583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777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971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3166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36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755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D359EC2E-BBAD-2A8E-2A3A-C87658FDAF57}"/>
              </a:ext>
            </a:extLst>
          </p:cNvPr>
          <p:cNvSpPr txBox="1"/>
          <p:nvPr/>
        </p:nvSpPr>
        <p:spPr>
          <a:xfrm>
            <a:off x="1144588" y="5048308"/>
            <a:ext cx="30110112" cy="2212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800" b="1" dirty="0">
                <a:solidFill>
                  <a:srgbClr val="008D8A"/>
                </a:solidFill>
                <a:ea typeface="Geneva" panose="020B0503030404040204" pitchFamily="124" charset="-128"/>
                <a:cs typeface="Arial" panose="020B0604020202020204" pitchFamily="34" charset="0"/>
              </a:rPr>
              <a:t>Título do trabalho </a:t>
            </a:r>
            <a:r>
              <a:rPr lang="pt-BR" sz="6800" b="1" dirty="0" err="1">
                <a:solidFill>
                  <a:srgbClr val="008D8A"/>
                </a:solidFill>
                <a:ea typeface="Geneva" panose="020B0503030404040204" pitchFamily="124" charset="-128"/>
                <a:cs typeface="Arial" panose="020B0604020202020204" pitchFamily="34" charset="0"/>
              </a:rPr>
              <a:t>Calibri</a:t>
            </a:r>
            <a:r>
              <a:rPr lang="pt-BR" sz="6800" b="1" dirty="0">
                <a:solidFill>
                  <a:srgbClr val="008D8A"/>
                </a:solidFill>
                <a:ea typeface="Geneva" panose="020B0503030404040204" pitchFamily="124" charset="-128"/>
                <a:cs typeface="Arial" panose="020B0604020202020204" pitchFamily="34" charset="0"/>
              </a:rPr>
              <a:t>, negrito, corpo 66, podendo ser reduzido para até corpo 58, caso a quantidade de texto ultrapasse o espaço delimitado</a:t>
            </a:r>
            <a:endParaRPr lang="en-US" sz="6800" dirty="0">
              <a:solidFill>
                <a:srgbClr val="008D8A"/>
              </a:solidFill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349E5D6-FAAD-F25E-0A29-C7D78C671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6859515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+mj-lt"/>
                <a:cs typeface="Geneva" pitchFamily="34" charset="0"/>
              </a:rPr>
              <a:t>Nomes dos autores: </a:t>
            </a:r>
            <a:r>
              <a:rPr lang="pt-BR" altLang="pt-BR" sz="4000" b="1" dirty="0" err="1">
                <a:latin typeface="+mj-lt"/>
                <a:cs typeface="Geneva" pitchFamily="34" charset="0"/>
              </a:rPr>
              <a:t>Calibri</a:t>
            </a:r>
            <a:r>
              <a:rPr lang="pt-BR" altLang="pt-BR" sz="4000" b="1" dirty="0">
                <a:latin typeface="+mj-lt"/>
                <a:cs typeface="Geneva" pitchFamily="34" charset="0"/>
              </a:rPr>
              <a:t>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000" dirty="0">
                <a:latin typeface="+mj-lt"/>
                <a:cs typeface="Geneva" pitchFamily="34" charset="0"/>
              </a:rPr>
              <a:t>Instituições; unidade acadêmica e endereço eletrônico: </a:t>
            </a:r>
            <a:r>
              <a:rPr lang="pt-BR" altLang="pt-BR" sz="3000" dirty="0" err="1">
                <a:latin typeface="+mj-lt"/>
                <a:cs typeface="Geneva" pitchFamily="34" charset="0"/>
              </a:rPr>
              <a:t>calibri</a:t>
            </a:r>
            <a:r>
              <a:rPr lang="pt-BR" altLang="pt-BR" sz="3000" dirty="0">
                <a:latin typeface="+mj-lt"/>
                <a:cs typeface="Geneva" pitchFamily="34" charset="0"/>
              </a:rPr>
              <a:t>, regular, corpo 30pt </a:t>
            </a:r>
            <a:endParaRPr lang="en-US" altLang="pt-BR" sz="3000" dirty="0">
              <a:latin typeface="+mj-lt"/>
              <a:cs typeface="Geneva" pitchFamily="34" charset="0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C2E6D87-8ACA-7F03-AAA2-EF84F087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61" y="15266741"/>
            <a:ext cx="14400212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solidFill>
                  <a:srgbClr val="008D8A"/>
                </a:solidFill>
                <a:latin typeface="+mj-lt"/>
                <a:cs typeface="Geneva" pitchFamily="34" charset="0"/>
              </a:rPr>
              <a:t>METODOLOGIA</a:t>
            </a:r>
            <a:endParaRPr lang="pt-BR" altLang="pt-BR" sz="2400" dirty="0">
              <a:solidFill>
                <a:srgbClr val="008D8A"/>
              </a:solidFill>
              <a:latin typeface="+mj-lt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Corpo do texto </a:t>
            </a:r>
            <a:r>
              <a:rPr lang="pt-BR" altLang="pt-BR" sz="2400" dirty="0" err="1">
                <a:latin typeface="+mj-lt"/>
                <a:cs typeface="Geneva" pitchFamily="34" charset="0"/>
              </a:rPr>
              <a:t>Calibri</a:t>
            </a:r>
            <a:r>
              <a:rPr lang="pt-BR" altLang="pt-BR" sz="2400" dirty="0">
                <a:latin typeface="+mj-lt"/>
                <a:cs typeface="Geneva" pitchFamily="34" charset="0"/>
              </a:rPr>
              <a:t> regular tamanho 32pt, podendo ser reduzido para até 24pt, caso a quantidade de texto ultrapasse o espaço delimitado. 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+mj-lt"/>
              <a:cs typeface="Geneva" pitchFamily="34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1327E96-2129-8631-50E3-40F8E4A64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8277" y="29501854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solidFill>
                  <a:srgbClr val="008D8A"/>
                </a:solidFill>
                <a:latin typeface="+mj-lt"/>
                <a:cs typeface="Geneva" pitchFamily="34" charset="0"/>
              </a:rPr>
              <a:t>CONCLUSÃO/CONSIDERAÇÕES FINAIS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</a:t>
            </a:r>
            <a:endParaRPr lang="en-US" altLang="pt-BR" sz="2400" dirty="0">
              <a:latin typeface="+mj-lt"/>
              <a:cs typeface="Geneva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3E72FBB-67EB-1974-DC5D-611BAE14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5523" y="33245179"/>
            <a:ext cx="1512190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solidFill>
                  <a:srgbClr val="008D8A"/>
                </a:solidFill>
                <a:latin typeface="+mj-lt"/>
                <a:cs typeface="Geneva" pitchFamily="34" charset="0"/>
              </a:rPr>
              <a:t>REFERÊNCIAS</a:t>
            </a:r>
            <a:r>
              <a:rPr lang="pt-BR" altLang="pt-BR" sz="6000" b="1" dirty="0">
                <a:latin typeface="+mj-lt"/>
                <a:cs typeface="Geneva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5F839B5-825A-48B7-9FC9-19C9E3148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61" y="22635916"/>
            <a:ext cx="14400212" cy="1064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+mj-lt"/>
                <a:cs typeface="Geneva" pitchFamily="34" charset="0"/>
              </a:rPr>
              <a:t>RESULTADOS E DISCUSSÃO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Corpo do texto </a:t>
            </a:r>
            <a:r>
              <a:rPr lang="pt-BR" altLang="pt-BR" sz="2400" dirty="0" err="1">
                <a:latin typeface="+mj-lt"/>
                <a:cs typeface="Geneva" pitchFamily="34" charset="0"/>
              </a:rPr>
              <a:t>Calibri</a:t>
            </a:r>
            <a:r>
              <a:rPr lang="pt-BR" altLang="pt-BR" sz="2400" dirty="0">
                <a:latin typeface="+mj-lt"/>
                <a:cs typeface="Geneva" pitchFamily="34" charset="0"/>
              </a:rPr>
              <a:t>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 dirty="0">
              <a:latin typeface="+mj-lt"/>
              <a:cs typeface="Geneva" pitchFamily="34" charset="0"/>
            </a:endParaRPr>
          </a:p>
        </p:txBody>
      </p:sp>
      <p:graphicFrame>
        <p:nvGraphicFramePr>
          <p:cNvPr id="35" name="Table 16">
            <a:extLst>
              <a:ext uri="{FF2B5EF4-FFF2-40B4-BE49-F238E27FC236}">
                <a16:creationId xmlns:a16="http://schemas.microsoft.com/office/drawing/2014/main" id="{9E5CB124-15F4-F06C-A860-4C5986CAE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90261"/>
              </p:ext>
            </p:extLst>
          </p:nvPr>
        </p:nvGraphicFramePr>
        <p:xfrm>
          <a:off x="1182543" y="29255791"/>
          <a:ext cx="13204705" cy="4656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4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0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0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" name="Chart 15">
            <a:extLst>
              <a:ext uri="{FF2B5EF4-FFF2-40B4-BE49-F238E27FC236}">
                <a16:creationId xmlns:a16="http://schemas.microsoft.com/office/drawing/2014/main" id="{C2674A7E-2213-5C18-D981-04D8013C44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26203"/>
              </p:ext>
            </p:extLst>
          </p:nvPr>
        </p:nvGraphicFramePr>
        <p:xfrm>
          <a:off x="17350977" y="17359066"/>
          <a:ext cx="13925900" cy="691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0640" imgH="7076520" progId="Excel.Chart.8">
                  <p:embed/>
                </p:oleObj>
              </mc:Choice>
              <mc:Fallback>
                <p:oleObj r:id="rId3" imgW="14390640" imgH="7076520" progId="Excel.Chart.8">
                  <p:embed/>
                  <p:pic>
                    <p:nvPicPr>
                      <p:cNvPr id="3109" name="Chart 15">
                        <a:extLst>
                          <a:ext uri="{FF2B5EF4-FFF2-40B4-BE49-F238E27FC236}">
                            <a16:creationId xmlns:a16="http://schemas.microsoft.com/office/drawing/2014/main" id="{FDFBB44C-1A16-9907-91FD-F3A05E9A48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0977" y="17359066"/>
                        <a:ext cx="13925900" cy="691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ubtitle 2">
            <a:extLst>
              <a:ext uri="{FF2B5EF4-FFF2-40B4-BE49-F238E27FC236}">
                <a16:creationId xmlns:a16="http://schemas.microsoft.com/office/drawing/2014/main" id="{2F5F8991-C415-B42F-13E0-4BE8454D3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61" y="9886704"/>
            <a:ext cx="144002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solidFill>
                  <a:srgbClr val="008D8A"/>
                </a:solidFill>
                <a:latin typeface="+mj-lt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Corpo do texto </a:t>
            </a:r>
            <a:r>
              <a:rPr lang="pt-BR" altLang="pt-BR" sz="2400" dirty="0" err="1">
                <a:latin typeface="+mj-lt"/>
                <a:cs typeface="Geneva" pitchFamily="34" charset="0"/>
              </a:rPr>
              <a:t>Calibri</a:t>
            </a:r>
            <a:r>
              <a:rPr lang="pt-BR" altLang="pt-BR" sz="2400" dirty="0">
                <a:latin typeface="+mj-lt"/>
                <a:cs typeface="Geneva" pitchFamily="34" charset="0"/>
              </a:rPr>
              <a:t>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 dirty="0">
              <a:latin typeface="+mj-lt"/>
              <a:cs typeface="Geneva" pitchFamily="34" charset="0"/>
            </a:endParaRPr>
          </a:p>
        </p:txBody>
      </p:sp>
      <p:graphicFrame>
        <p:nvGraphicFramePr>
          <p:cNvPr id="38" name="Objeto 10">
            <a:extLst>
              <a:ext uri="{FF2B5EF4-FFF2-40B4-BE49-F238E27FC236}">
                <a16:creationId xmlns:a16="http://schemas.microsoft.com/office/drawing/2014/main" id="{360A09CC-F091-C005-9E70-167BC7444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112681"/>
              </p:ext>
            </p:extLst>
          </p:nvPr>
        </p:nvGraphicFramePr>
        <p:xfrm>
          <a:off x="17319228" y="10099429"/>
          <a:ext cx="13925900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397562" imgH="5869963" progId="Excel.Chart.8">
                  <p:embed/>
                </p:oleObj>
              </mc:Choice>
              <mc:Fallback>
                <p:oleObj r:id="rId5" imgW="14397562" imgH="5869963" progId="Excel.Chart.8">
                  <p:embed/>
                  <p:pic>
                    <p:nvPicPr>
                      <p:cNvPr id="3113" name="Objeto 10">
                        <a:extLst>
                          <a:ext uri="{FF2B5EF4-FFF2-40B4-BE49-F238E27FC236}">
                            <a16:creationId xmlns:a16="http://schemas.microsoft.com/office/drawing/2014/main" id="{F30592E8-3EF4-A8E9-4F43-1E28E43396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228" y="10099429"/>
                        <a:ext cx="13925900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ixaDeTexto 1">
            <a:extLst>
              <a:ext uri="{FF2B5EF4-FFF2-40B4-BE49-F238E27FC236}">
                <a16:creationId xmlns:a16="http://schemas.microsoft.com/office/drawing/2014/main" id="{083C5463-D5A0-A8CF-436B-BFA33036F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972" y="34036487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+mj-lt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+mj-lt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+mj-lt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40" name="CaixaDeTexto 18">
            <a:extLst>
              <a:ext uri="{FF2B5EF4-FFF2-40B4-BE49-F238E27FC236}">
                <a16:creationId xmlns:a16="http://schemas.microsoft.com/office/drawing/2014/main" id="{5F2050F8-4BD5-4DA8-4114-C2F94D51A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2090" y="15911266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+mj-lt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+mj-lt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+mj-lt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41" name="CaixaDeTexto 19">
            <a:extLst>
              <a:ext uri="{FF2B5EF4-FFF2-40B4-BE49-F238E27FC236}">
                <a16:creationId xmlns:a16="http://schemas.microsoft.com/office/drawing/2014/main" id="{9E64F415-3FA6-2DD2-8A2B-AFA5DC8C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9540" y="24275804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+mj-lt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+mj-lt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+mj-lt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42" name="Retângulo 2">
            <a:extLst>
              <a:ext uri="{FF2B5EF4-FFF2-40B4-BE49-F238E27FC236}">
                <a16:creationId xmlns:a16="http://schemas.microsoft.com/office/drawing/2014/main" id="{F2EEBEE5-B7DF-57AD-5B6A-36F3E2442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227" y="25698194"/>
            <a:ext cx="1479418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pt-BR" alt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8788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256</Words>
  <Application>Microsoft Office PowerPoint</Application>
  <PresentationFormat>Personalizar</PresentationFormat>
  <Paragraphs>50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do Office</vt:lpstr>
      <vt:lpstr>Gráfico do Microsoft Excel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Adilson Werneck</dc:creator>
  <cp:lastModifiedBy>Luciano França</cp:lastModifiedBy>
  <cp:revision>29</cp:revision>
  <dcterms:created xsi:type="dcterms:W3CDTF">2017-08-01T13:39:40Z</dcterms:created>
  <dcterms:modified xsi:type="dcterms:W3CDTF">2022-10-25T15:41:08Z</dcterms:modified>
</cp:coreProperties>
</file>