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2" r:id="rId5"/>
    <p:sldId id="271" r:id="rId6"/>
    <p:sldId id="264" r:id="rId7"/>
    <p:sldId id="268" r:id="rId8"/>
    <p:sldId id="269" r:id="rId9"/>
    <p:sldId id="262" r:id="rId10"/>
    <p:sldId id="261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3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54FE10-5B07-4361-9762-CC277B3FB7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092DDA-1067-4F94-9586-0DDE4DD669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A6BCA10-E188-4014-AA94-971D7858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C03F2-9C7F-43D3-B7E1-29BE56C4FC0A}" type="datetimeFigureOut">
              <a:rPr lang="pt-BR" smtClean="0"/>
              <a:t>10/02/2026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4AAF37D-5D97-443C-9A49-92466B7A5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6E81020-26AF-4C5C-BB75-3825A5FB9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EFBB-C3AA-40E6-AC59-2CAEA2CFD2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6360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FA2217-B547-4330-8BA3-E9A8B459B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D046B39-2820-4493-9097-A319473A25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B99345F-8871-4E7B-9C14-5E6AEF8DE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C03F2-9C7F-43D3-B7E1-29BE56C4FC0A}" type="datetimeFigureOut">
              <a:rPr lang="pt-BR" smtClean="0"/>
              <a:t>10/02/2026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3E3764E-FB3F-4662-A108-837D0336A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C8DB96B-4912-46F2-B736-8DE844055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EFBB-C3AA-40E6-AC59-2CAEA2CFD2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6744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0059F42-3189-4EF8-8EF3-6C859C9100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4F959B8-23E9-4C8D-A2BB-2FE091EF45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3F39022-C363-4381-84B3-8091F57E8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C03F2-9C7F-43D3-B7E1-29BE56C4FC0A}" type="datetimeFigureOut">
              <a:rPr lang="pt-BR" smtClean="0"/>
              <a:t>10/02/2026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4DA2A9B-A337-4C1F-8F1A-0DDDAE4D7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D4E286A-FF2B-491F-A200-646A7D9C3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EFBB-C3AA-40E6-AC59-2CAEA2CFD2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1872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4CEB65-95D1-4E52-929E-C846B2E29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8D2A87B-6798-4883-97D0-B2AFA6D5A5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3CD26F7-FA13-44B0-BB0E-485B4BDD9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C03F2-9C7F-43D3-B7E1-29BE56C4FC0A}" type="datetimeFigureOut">
              <a:rPr lang="pt-BR" smtClean="0"/>
              <a:t>10/02/2026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DCD3AC3-23E6-4231-A230-CADA2B59D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9ED278A-9FFD-4B4C-B7CB-391D8A3D4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EFBB-C3AA-40E6-AC59-2CAEA2CFD2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8385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8F483C-8753-4863-AEE4-23592F970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E77B78C-0D94-4D56-B0DC-4FA0D6F2C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7A8141-DB0E-4E9C-93F9-DC290A493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C03F2-9C7F-43D3-B7E1-29BE56C4FC0A}" type="datetimeFigureOut">
              <a:rPr lang="pt-BR" smtClean="0"/>
              <a:t>10/02/2026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16A61AF-5955-49E0-8C22-FFE74E75A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C88653A-2713-4BD9-B7D6-E27FFD668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EFBB-C3AA-40E6-AC59-2CAEA2CFD2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0583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99F404-1F1B-4CB3-8B42-E27ED3ACF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E9F01AC-1FD5-43AC-99BE-975801FB5A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A563392-69E9-4187-A2C3-DE4A8D1F09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7E03108-9E0C-4634-A1AE-8DBCE1518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C03F2-9C7F-43D3-B7E1-29BE56C4FC0A}" type="datetimeFigureOut">
              <a:rPr lang="pt-BR" smtClean="0"/>
              <a:t>10/02/2026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F1E17D6-DA76-40DD-A401-F4BC86956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B37C9A8-933B-4B80-BC6C-499CCEA96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EFBB-C3AA-40E6-AC59-2CAEA2CFD2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7791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D6CB92-AAC4-45D2-8ECD-540DBC47C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3B79A9E-863F-4FC3-B386-B3E83611C4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B2C247B-B758-44E8-BF57-A4C0E0484B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C0FE553-5F00-4276-86EE-AA71B01E6A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D618062-FBF2-41D0-8D45-74F776FEC2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688D256-9A6E-428A-9D82-A6A242DE1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C03F2-9C7F-43D3-B7E1-29BE56C4FC0A}" type="datetimeFigureOut">
              <a:rPr lang="pt-BR" smtClean="0"/>
              <a:t>10/02/2026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7F8FA1F-1DC0-47F8-90D8-7229973D6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6F753D7-E81C-46E2-96D7-E5A6C0945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EFBB-C3AA-40E6-AC59-2CAEA2CFD2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7812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A4AD4D-6D4D-4C96-ACD9-4C4AA3D46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8ECC75F-FE96-4ECA-8110-3124D9B0E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C03F2-9C7F-43D3-B7E1-29BE56C4FC0A}" type="datetimeFigureOut">
              <a:rPr lang="pt-BR" smtClean="0"/>
              <a:t>10/02/2026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1C2FDA7-A197-4A73-8C1A-F790161C4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C94E9FC-ADD3-4ABC-90CB-FE41A15AA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EFBB-C3AA-40E6-AC59-2CAEA2CFD2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8593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7BC9732-2D8C-4B8C-AC33-0AED2BF2B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C03F2-9C7F-43D3-B7E1-29BE56C4FC0A}" type="datetimeFigureOut">
              <a:rPr lang="pt-BR" smtClean="0"/>
              <a:t>10/02/2026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D451739-927B-42DB-B679-4634A840A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2F6CF3A-884F-4B1A-B824-9133BA66C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EFBB-C3AA-40E6-AC59-2CAEA2CFD2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8300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5CEA11-04C6-49DB-8C3E-2AB57AE98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D5EF853-D0CF-461D-9888-52B43E0A0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671237D-F5DE-4C80-9807-A9BF0ABDCB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7DE2756-982E-4B02-99D9-BBD42A036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C03F2-9C7F-43D3-B7E1-29BE56C4FC0A}" type="datetimeFigureOut">
              <a:rPr lang="pt-BR" smtClean="0"/>
              <a:t>10/02/2026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9ED1412-5444-4525-ABF1-26E33C2D4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5B30015-A790-4601-982B-C71B49AC8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EFBB-C3AA-40E6-AC59-2CAEA2CFD2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1444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D84AC9-A4C2-4F48-A37C-E8BA7EEC3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57997DB-860F-4731-AB5B-98F3D22E05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484CD71-04AB-44CA-94D2-DB4C246911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03F296F-1CD6-4F41-8404-C907C54FF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C03F2-9C7F-43D3-B7E1-29BE56C4FC0A}" type="datetimeFigureOut">
              <a:rPr lang="pt-BR" smtClean="0"/>
              <a:t>10/02/2026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4CA7282-FE9D-4933-93C0-F4BFB5E55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34BFD1C-F1F0-4F21-AEAB-541BEA9E7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8EFBB-C3AA-40E6-AC59-2CAEA2CFD2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5610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291C798-BB9F-4966-9C19-91261206E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6AED7EF-A18E-4614-B95C-864868ACF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B284F19-F08D-403F-A047-5E4F01015F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2C03F2-9C7F-43D3-B7E1-29BE56C4FC0A}" type="datetimeFigureOut">
              <a:rPr lang="pt-BR" smtClean="0"/>
              <a:t>10/02/2026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310E1CC-54D1-4D41-8685-97B494D52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98F514-6C64-4A4A-B51B-D2D15E3933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8EFBB-C3AA-40E6-AC59-2CAEA2CFD21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8493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F9A4A6-D9F6-4513-BDA4-F4C96E7934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2013" y="2670780"/>
            <a:ext cx="7096427" cy="560376"/>
          </a:xfrm>
        </p:spPr>
        <p:txBody>
          <a:bodyPr>
            <a:noAutofit/>
          </a:bodyPr>
          <a:lstStyle/>
          <a:p>
            <a:r>
              <a:rPr lang="pt-BR" sz="3200" b="1" dirty="0">
                <a:effectLst/>
                <a:latin typeface="Montserrat" panose="00000500000000000000" pitchFamily="2" charset="0"/>
                <a:ea typeface="Arial" panose="020B0604020202020204" pitchFamily="34" charset="0"/>
              </a:rPr>
              <a:t>TÍTULO DO ARTIGO CIENTÍFICO</a:t>
            </a:r>
            <a:endParaRPr lang="pt-BR" sz="3200" b="1" dirty="0">
              <a:latin typeface="Montserrat" panose="00000500000000000000" pitchFamily="2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438D530C-609B-47E1-9EEC-D5849F739C0E}"/>
              </a:ext>
            </a:extLst>
          </p:cNvPr>
          <p:cNvSpPr txBox="1">
            <a:spLocks/>
          </p:cNvSpPr>
          <p:nvPr/>
        </p:nvSpPr>
        <p:spPr>
          <a:xfrm>
            <a:off x="3396343" y="3643403"/>
            <a:ext cx="6009731" cy="24794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>
                <a:latin typeface="Montserrat" panose="00000500000000000000" pitchFamily="2" charset="0"/>
              </a:rPr>
              <a:t>Cintia Mendes Peixoto</a:t>
            </a:r>
            <a:br>
              <a:rPr lang="pt-BR" dirty="0">
                <a:latin typeface="Montserrat" panose="00000500000000000000" pitchFamily="2" charset="0"/>
              </a:rPr>
            </a:br>
            <a:r>
              <a:rPr lang="pt-BR" dirty="0">
                <a:latin typeface="Montserrat" panose="00000500000000000000" pitchFamily="2" charset="0"/>
              </a:rPr>
              <a:t>Universidade Federal da Paraíba</a:t>
            </a:r>
            <a:br>
              <a:rPr lang="pt-BR" dirty="0">
                <a:latin typeface="Montserrat" panose="00000500000000000000" pitchFamily="2" charset="0"/>
              </a:rPr>
            </a:br>
            <a:r>
              <a:rPr lang="pt-BR" b="1" dirty="0">
                <a:latin typeface="Montserrat" panose="00000500000000000000" pitchFamily="2" charset="0"/>
              </a:rPr>
              <a:t>Autor (a)</a:t>
            </a:r>
            <a:br>
              <a:rPr lang="pt-BR" dirty="0">
                <a:latin typeface="Montserrat" panose="00000500000000000000" pitchFamily="2" charset="0"/>
              </a:rPr>
            </a:br>
            <a:br>
              <a:rPr lang="pt-BR" dirty="0">
                <a:latin typeface="Montserrat" panose="00000500000000000000" pitchFamily="2" charset="0"/>
              </a:rPr>
            </a:br>
            <a:r>
              <a:rPr lang="pt-BR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Sávio Demóstenes Carvalho</a:t>
            </a:r>
            <a:br>
              <a:rPr lang="pt-BR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t-BR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Universidad</a:t>
            </a:r>
            <a:r>
              <a:rPr lang="pt-B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Estadual de Sergipe</a:t>
            </a:r>
            <a:br>
              <a:rPr lang="pt-BR" dirty="0">
                <a:latin typeface="Open Sans" panose="020B0606030504020204" pitchFamily="34" charset="0"/>
              </a:rPr>
            </a:br>
            <a:r>
              <a:rPr lang="pt-BR" b="1" dirty="0">
                <a:latin typeface="Open Sans" panose="020B0606030504020204" pitchFamily="34" charset="0"/>
              </a:rPr>
              <a:t>Coautores (as)</a:t>
            </a:r>
            <a:endParaRPr lang="pt-BR" b="1" i="0" dirty="0">
              <a:effectLst/>
              <a:latin typeface="Open Sans" panose="020B0606030504020204" pitchFamily="34" charset="0"/>
            </a:endParaRPr>
          </a:p>
          <a:p>
            <a:br>
              <a:rPr lang="pt-BR" dirty="0"/>
            </a:br>
            <a:endParaRPr lang="pt-BR" dirty="0">
              <a:latin typeface="Montserrat" panose="00000500000000000000" pitchFamily="2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6034B18-238B-9DDC-3DA0-9B9C752A4469}"/>
              </a:ext>
            </a:extLst>
          </p:cNvPr>
          <p:cNvSpPr/>
          <p:nvPr/>
        </p:nvSpPr>
        <p:spPr>
          <a:xfrm>
            <a:off x="493059" y="471488"/>
            <a:ext cx="3514165" cy="130968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4F30F2C-E658-7BD9-6E07-87C7B2CADA94}"/>
              </a:ext>
            </a:extLst>
          </p:cNvPr>
          <p:cNvSpPr/>
          <p:nvPr/>
        </p:nvSpPr>
        <p:spPr>
          <a:xfrm>
            <a:off x="0" y="6531429"/>
            <a:ext cx="12192000" cy="32657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 descr="Fundo preto com estrelas&#10;&#10;O conteúdo gerado por IA pode estar incorreto.">
            <a:extLst>
              <a:ext uri="{FF2B5EF4-FFF2-40B4-BE49-F238E27FC236}">
                <a16:creationId xmlns:a16="http://schemas.microsoft.com/office/drawing/2014/main" id="{B723F447-B8FA-4CF2-A751-A8AF86CDBC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655" y="735116"/>
            <a:ext cx="4481142" cy="145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3787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BE481B37-6481-4B0C-B173-99C2D7387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381" y="3217643"/>
            <a:ext cx="5274957" cy="85784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en-US" sz="4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Muito</a:t>
            </a:r>
            <a:r>
              <a:rPr lang="en-US" sz="4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Obrigado</a:t>
            </a:r>
            <a:r>
              <a:rPr lang="en-US" sz="4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Retângulo 1">
            <a:extLst>
              <a:ext uri="{FF2B5EF4-FFF2-40B4-BE49-F238E27FC236}">
                <a16:creationId xmlns:a16="http://schemas.microsoft.com/office/drawing/2014/main" id="{F1AF168E-5BD4-9ED5-9BB9-347E65A781D9}"/>
              </a:ext>
            </a:extLst>
          </p:cNvPr>
          <p:cNvSpPr/>
          <p:nvPr/>
        </p:nvSpPr>
        <p:spPr>
          <a:xfrm>
            <a:off x="10659037" y="519953"/>
            <a:ext cx="950258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E70CAAD-BE49-7A41-1599-FA7808A813BD}"/>
              </a:ext>
            </a:extLst>
          </p:cNvPr>
          <p:cNvSpPr/>
          <p:nvPr/>
        </p:nvSpPr>
        <p:spPr>
          <a:xfrm>
            <a:off x="0" y="6531429"/>
            <a:ext cx="12192000" cy="32657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 descr="Fundo preto com estrelas&#10;&#10;O conteúdo gerado por IA pode estar incorreto.">
            <a:extLst>
              <a:ext uri="{FF2B5EF4-FFF2-40B4-BE49-F238E27FC236}">
                <a16:creationId xmlns:a16="http://schemas.microsoft.com/office/drawing/2014/main" id="{EB5BDE3B-374B-83F2-BFC7-F9540FFDD9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62" y="2845099"/>
            <a:ext cx="4481142" cy="145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602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ADAE6A-88F8-4720-9D68-2AAFD0E8F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1275" y="734546"/>
            <a:ext cx="4794438" cy="1409700"/>
          </a:xfrm>
        </p:spPr>
        <p:txBody>
          <a:bodyPr>
            <a:normAutofit/>
          </a:bodyPr>
          <a:lstStyle/>
          <a:p>
            <a:pPr algn="ctr">
              <a:lnSpc>
                <a:spcPts val="4000"/>
              </a:lnSpc>
            </a:pPr>
            <a:r>
              <a:rPr lang="pt-BR" sz="4500" b="1" dirty="0">
                <a:latin typeface="Montserrat" panose="00000500000000000000" pitchFamily="2" charset="0"/>
              </a:rPr>
              <a:t>Agenda da Apresentação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F991743-542B-4530-8DEC-66F5EF2AE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563" y="2705878"/>
            <a:ext cx="4032437" cy="2761862"/>
          </a:xfrm>
        </p:spPr>
        <p:txBody>
          <a:bodyPr>
            <a:noAutofit/>
          </a:bodyPr>
          <a:lstStyle/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Resumo</a:t>
            </a: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Referencial Teórico</a:t>
            </a: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Metodologia</a:t>
            </a: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Resultados e Discussões</a:t>
            </a: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Considerações Finais</a:t>
            </a: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Referências</a:t>
            </a:r>
          </a:p>
          <a:p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4ADF8F0-DEB8-CB49-CFCD-DD1CBE5C11F5}"/>
              </a:ext>
            </a:extLst>
          </p:cNvPr>
          <p:cNvSpPr/>
          <p:nvPr/>
        </p:nvSpPr>
        <p:spPr>
          <a:xfrm>
            <a:off x="286871" y="493059"/>
            <a:ext cx="950258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44AFFF73-35CE-FAEC-CCBF-2D525458A401}"/>
              </a:ext>
            </a:extLst>
          </p:cNvPr>
          <p:cNvSpPr/>
          <p:nvPr/>
        </p:nvSpPr>
        <p:spPr>
          <a:xfrm>
            <a:off x="528918" y="2940424"/>
            <a:ext cx="439270" cy="3236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EEF5AB7B-ADCE-0490-094B-2A2DACA823FB}"/>
              </a:ext>
            </a:extLst>
          </p:cNvPr>
          <p:cNvCxnSpPr>
            <a:cxnSpLocks/>
          </p:cNvCxnSpPr>
          <p:nvPr/>
        </p:nvCxnSpPr>
        <p:spPr>
          <a:xfrm>
            <a:off x="1434348" y="654424"/>
            <a:ext cx="0" cy="5522537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Retângulo 5">
            <a:extLst>
              <a:ext uri="{FF2B5EF4-FFF2-40B4-BE49-F238E27FC236}">
                <a16:creationId xmlns:a16="http://schemas.microsoft.com/office/drawing/2014/main" id="{9330B633-1603-83D2-24CA-BE4471B107A3}"/>
              </a:ext>
            </a:extLst>
          </p:cNvPr>
          <p:cNvSpPr/>
          <p:nvPr/>
        </p:nvSpPr>
        <p:spPr>
          <a:xfrm>
            <a:off x="0" y="6531429"/>
            <a:ext cx="12192000" cy="32657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írculo: Vazio 7">
            <a:extLst>
              <a:ext uri="{FF2B5EF4-FFF2-40B4-BE49-F238E27FC236}">
                <a16:creationId xmlns:a16="http://schemas.microsoft.com/office/drawing/2014/main" id="{86D2E6E2-B830-598B-E8D3-9DD542A3CB14}"/>
              </a:ext>
            </a:extLst>
          </p:cNvPr>
          <p:cNvSpPr/>
          <p:nvPr/>
        </p:nvSpPr>
        <p:spPr>
          <a:xfrm>
            <a:off x="1280392" y="362004"/>
            <a:ext cx="307911" cy="326572"/>
          </a:xfrm>
          <a:prstGeom prst="donut">
            <a:avLst>
              <a:gd name="adj" fmla="val 13794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10" name="Imagem 9" descr="Logotipo, Ícone&#10;&#10;O conteúdo gerado por IA pode estar incorreto.">
            <a:extLst>
              <a:ext uri="{FF2B5EF4-FFF2-40B4-BE49-F238E27FC236}">
                <a16:creationId xmlns:a16="http://schemas.microsoft.com/office/drawing/2014/main" id="{AD6A4688-7A7B-0781-483C-4B6BB05206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8" y="2808490"/>
            <a:ext cx="1022400" cy="105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051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BE481B37-6481-4B0C-B173-99C2D7387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9774" y="600075"/>
            <a:ext cx="8058151" cy="885825"/>
          </a:xfrm>
        </p:spPr>
        <p:txBody>
          <a:bodyPr>
            <a:normAutofit/>
          </a:bodyPr>
          <a:lstStyle/>
          <a:p>
            <a:pPr>
              <a:lnSpc>
                <a:spcPts val="4000"/>
              </a:lnSpc>
            </a:pPr>
            <a:r>
              <a:rPr lang="pt-BR" sz="4100" b="1" dirty="0">
                <a:latin typeface="Montserrat" panose="00000500000000000000" pitchFamily="2" charset="0"/>
              </a:rPr>
              <a:t>Resumo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DD22AB06-BCEC-420A-9766-1D0A3303B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5860" y="1663694"/>
            <a:ext cx="9473509" cy="4186600"/>
          </a:xfrm>
        </p:spPr>
        <p:txBody>
          <a:bodyPr>
            <a:normAutofit/>
          </a:bodyPr>
          <a:lstStyle/>
          <a:p>
            <a:pPr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Lorem ipsum dolor sit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amet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consectetur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adipiscing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elit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Nullam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cursus maximus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eleifend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Morbi vitae ligula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suscipit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aliquet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odio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at,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rutrum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massa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Vivamus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maximus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orci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nec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odio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cursus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scelerisque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pharetra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Fusce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porttitor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justo,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sodales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pharetra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Orci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natoque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penatibus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magnis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parturient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montes,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nascetur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ridiculus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mus.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Nulla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sodales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dui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nisl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molestie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congue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Nam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tempor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ante in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nisi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ultricies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ac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dignissim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velit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blandit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pt-BR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Phasellus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elit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congue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erat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posuere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ultrices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eget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massa. Nam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ligula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libero,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aliquet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luctus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vulputate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quam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Donec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vitae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placerat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magna,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nec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dapibus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tortor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Donec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dignissim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odio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enim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quis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cursus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nunc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sagittis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Mauris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sed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malesuada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magna.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placerat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vitae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turpis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efficitur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Quisque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scelerisque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risus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ultricies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dictum, dolor ante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imperdiet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turpis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vitae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ornare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turpis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nisl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orci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Aenean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aliquam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metus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non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laoreet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blandit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metus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condimentum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pt-BR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  <a:tabLst>
                <a:tab pos="457200" algn="l"/>
                <a:tab pos="449580" algn="l"/>
              </a:tabLst>
            </a:pPr>
            <a:endParaRPr lang="pt-BR" sz="1600" kern="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391E53F7-278F-2A1F-10DC-426BA7713E36}"/>
              </a:ext>
            </a:extLst>
          </p:cNvPr>
          <p:cNvSpPr/>
          <p:nvPr/>
        </p:nvSpPr>
        <p:spPr>
          <a:xfrm>
            <a:off x="286871" y="493059"/>
            <a:ext cx="950258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F28F8ED-8DB4-5350-AE32-E67A640ACBA3}"/>
              </a:ext>
            </a:extLst>
          </p:cNvPr>
          <p:cNvSpPr/>
          <p:nvPr/>
        </p:nvSpPr>
        <p:spPr>
          <a:xfrm>
            <a:off x="528918" y="2940424"/>
            <a:ext cx="439270" cy="3236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88BFCA04-1C85-4C80-F1A8-208410ACE559}"/>
              </a:ext>
            </a:extLst>
          </p:cNvPr>
          <p:cNvCxnSpPr>
            <a:cxnSpLocks/>
          </p:cNvCxnSpPr>
          <p:nvPr/>
        </p:nvCxnSpPr>
        <p:spPr>
          <a:xfrm>
            <a:off x="1434348" y="654424"/>
            <a:ext cx="0" cy="5522537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id="{885F0468-1F03-11D9-FB8A-AB35B67095A2}"/>
              </a:ext>
            </a:extLst>
          </p:cNvPr>
          <p:cNvSpPr/>
          <p:nvPr/>
        </p:nvSpPr>
        <p:spPr>
          <a:xfrm>
            <a:off x="0" y="6531429"/>
            <a:ext cx="12192000" cy="32657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írculo: Vazio 9">
            <a:extLst>
              <a:ext uri="{FF2B5EF4-FFF2-40B4-BE49-F238E27FC236}">
                <a16:creationId xmlns:a16="http://schemas.microsoft.com/office/drawing/2014/main" id="{111F4FEE-01AF-DA93-7CD9-494C1D3D60A5}"/>
              </a:ext>
            </a:extLst>
          </p:cNvPr>
          <p:cNvSpPr/>
          <p:nvPr/>
        </p:nvSpPr>
        <p:spPr>
          <a:xfrm>
            <a:off x="1280392" y="362004"/>
            <a:ext cx="307911" cy="326572"/>
          </a:xfrm>
          <a:prstGeom prst="donut">
            <a:avLst>
              <a:gd name="adj" fmla="val 13794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6" name="Imagem 5" descr="Logotipo, Ícone&#10;&#10;O conteúdo gerado por IA pode estar incorreto.">
            <a:extLst>
              <a:ext uri="{FF2B5EF4-FFF2-40B4-BE49-F238E27FC236}">
                <a16:creationId xmlns:a16="http://schemas.microsoft.com/office/drawing/2014/main" id="{DD2C4813-E574-3BAE-86BD-4ABAE29E68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8" y="2808490"/>
            <a:ext cx="1022400" cy="105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580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3D0D1-9FF3-DAD6-138D-795ACE0E4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1F79E6ED-88A8-FAA9-E335-E0A38CE40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9774" y="600075"/>
            <a:ext cx="8058151" cy="885825"/>
          </a:xfrm>
        </p:spPr>
        <p:txBody>
          <a:bodyPr>
            <a:normAutofit/>
          </a:bodyPr>
          <a:lstStyle/>
          <a:p>
            <a:pPr>
              <a:lnSpc>
                <a:spcPts val="4000"/>
              </a:lnSpc>
            </a:pPr>
            <a:r>
              <a:rPr lang="pt-BR" sz="4100" b="1" dirty="0">
                <a:latin typeface="Montserrat" panose="00000500000000000000" pitchFamily="2" charset="0"/>
              </a:rPr>
              <a:t>Introdução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C9310701-A8C8-D35C-2908-AAD5BBD3C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5860" y="1663694"/>
            <a:ext cx="9473509" cy="4186600"/>
          </a:xfrm>
        </p:spPr>
        <p:txBody>
          <a:bodyPr>
            <a:normAutofit/>
          </a:bodyPr>
          <a:lstStyle/>
          <a:p>
            <a:pPr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Lorem ipsum dolor sit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amet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consectetur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adipiscing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elit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Nullam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cursus maximus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eleifend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Morbi vitae ligula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suscipit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aliquet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odio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at,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rutrum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massa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Vivamus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maximus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orci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nec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odio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cursus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scelerisque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pharetra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Fusce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porttitor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justo,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sodales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pharetra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Orci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natoque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penatibus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magnis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parturient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montes,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nascetur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ridiculus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mus.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Nulla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sodales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dui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nisl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molestie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congue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Nam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tempor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ante in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nisi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ultricies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ac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dignissim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velit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blandit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pt-BR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Phasellus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elit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congue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erat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posuere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ultrices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eget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massa. Nam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ligula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libero,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aliquet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luctus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vulputate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quam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Donec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vitae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placerat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magna,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nec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dapibus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tortor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Donec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dignissim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odio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enim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quis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cursus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nunc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sagittis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Mauris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sed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malesuada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magna.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placerat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vitae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turpis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efficitur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Quisque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scelerisque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risus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ultricies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dictum, dolor ante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imperdiet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turpis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vitae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ornare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turpis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nisl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orci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Aenean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aliquam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metus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non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laoreet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blandit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metus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condimentum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pt-BR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  <a:tabLst>
                <a:tab pos="457200" algn="l"/>
                <a:tab pos="449580" algn="l"/>
              </a:tabLst>
            </a:pPr>
            <a:endParaRPr lang="pt-BR" sz="1600" kern="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3382BA1F-178E-12E5-C9C4-4E75ADC61786}"/>
              </a:ext>
            </a:extLst>
          </p:cNvPr>
          <p:cNvSpPr/>
          <p:nvPr/>
        </p:nvSpPr>
        <p:spPr>
          <a:xfrm>
            <a:off x="286871" y="493059"/>
            <a:ext cx="950258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FD60F61-9E3E-A0C2-B7A7-2EAE9792C555}"/>
              </a:ext>
            </a:extLst>
          </p:cNvPr>
          <p:cNvSpPr/>
          <p:nvPr/>
        </p:nvSpPr>
        <p:spPr>
          <a:xfrm>
            <a:off x="528918" y="2940424"/>
            <a:ext cx="439270" cy="3236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A6EEC314-B6CA-75BF-2AAC-0C22F5E36CCA}"/>
              </a:ext>
            </a:extLst>
          </p:cNvPr>
          <p:cNvCxnSpPr>
            <a:cxnSpLocks/>
          </p:cNvCxnSpPr>
          <p:nvPr/>
        </p:nvCxnSpPr>
        <p:spPr>
          <a:xfrm>
            <a:off x="1434348" y="654424"/>
            <a:ext cx="0" cy="5522537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id="{9BAE9AD6-F9E1-A4CB-47BE-AAD2FD6BF2E3}"/>
              </a:ext>
            </a:extLst>
          </p:cNvPr>
          <p:cNvSpPr/>
          <p:nvPr/>
        </p:nvSpPr>
        <p:spPr>
          <a:xfrm>
            <a:off x="0" y="6531429"/>
            <a:ext cx="12192000" cy="32657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írculo: Vazio 9">
            <a:extLst>
              <a:ext uri="{FF2B5EF4-FFF2-40B4-BE49-F238E27FC236}">
                <a16:creationId xmlns:a16="http://schemas.microsoft.com/office/drawing/2014/main" id="{4899BFB9-22B6-4CB5-A4D6-CDC3E40BDB60}"/>
              </a:ext>
            </a:extLst>
          </p:cNvPr>
          <p:cNvSpPr/>
          <p:nvPr/>
        </p:nvSpPr>
        <p:spPr>
          <a:xfrm>
            <a:off x="1280392" y="362004"/>
            <a:ext cx="307911" cy="326572"/>
          </a:xfrm>
          <a:prstGeom prst="donut">
            <a:avLst>
              <a:gd name="adj" fmla="val 13794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6" name="Imagem 5" descr="Logotipo, Ícone&#10;&#10;O conteúdo gerado por IA pode estar incorreto.">
            <a:extLst>
              <a:ext uri="{FF2B5EF4-FFF2-40B4-BE49-F238E27FC236}">
                <a16:creationId xmlns:a16="http://schemas.microsoft.com/office/drawing/2014/main" id="{C0B1F49D-CE10-DACF-3DDD-517E12C288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8" y="2808490"/>
            <a:ext cx="1022400" cy="105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889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BE481B37-6481-4B0C-B173-99C2D7387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9774" y="600075"/>
            <a:ext cx="8058151" cy="885825"/>
          </a:xfrm>
        </p:spPr>
        <p:txBody>
          <a:bodyPr>
            <a:normAutofit/>
          </a:bodyPr>
          <a:lstStyle/>
          <a:p>
            <a:pPr>
              <a:lnSpc>
                <a:spcPts val="4000"/>
              </a:lnSpc>
            </a:pPr>
            <a:r>
              <a:rPr lang="pt-BR" sz="4100" b="1" dirty="0">
                <a:latin typeface="Montserrat" panose="00000500000000000000" pitchFamily="2" charset="0"/>
              </a:rPr>
              <a:t>Referencial Teórico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9A7F6694-3B5A-C7F2-20A0-F2A1473563DC}"/>
              </a:ext>
            </a:extLst>
          </p:cNvPr>
          <p:cNvSpPr/>
          <p:nvPr/>
        </p:nvSpPr>
        <p:spPr>
          <a:xfrm>
            <a:off x="286871" y="493059"/>
            <a:ext cx="950258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A98393FF-A6F5-90F4-8FBD-1E4C86352055}"/>
              </a:ext>
            </a:extLst>
          </p:cNvPr>
          <p:cNvSpPr/>
          <p:nvPr/>
        </p:nvSpPr>
        <p:spPr>
          <a:xfrm>
            <a:off x="528918" y="2940424"/>
            <a:ext cx="439270" cy="3236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1F741050-6A85-B515-1C3A-A3674BAFE2D1}"/>
              </a:ext>
            </a:extLst>
          </p:cNvPr>
          <p:cNvCxnSpPr>
            <a:cxnSpLocks/>
          </p:cNvCxnSpPr>
          <p:nvPr/>
        </p:nvCxnSpPr>
        <p:spPr>
          <a:xfrm>
            <a:off x="1434348" y="654424"/>
            <a:ext cx="0" cy="5522537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id="{8113F92E-663E-0B05-2890-F2480F69D84C}"/>
              </a:ext>
            </a:extLst>
          </p:cNvPr>
          <p:cNvSpPr/>
          <p:nvPr/>
        </p:nvSpPr>
        <p:spPr>
          <a:xfrm>
            <a:off x="0" y="6531429"/>
            <a:ext cx="12192000" cy="32657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írculo: Vazio 8">
            <a:extLst>
              <a:ext uri="{FF2B5EF4-FFF2-40B4-BE49-F238E27FC236}">
                <a16:creationId xmlns:a16="http://schemas.microsoft.com/office/drawing/2014/main" id="{F8A5322F-A970-7709-1733-34CDEB1EEB25}"/>
              </a:ext>
            </a:extLst>
          </p:cNvPr>
          <p:cNvSpPr/>
          <p:nvPr/>
        </p:nvSpPr>
        <p:spPr>
          <a:xfrm>
            <a:off x="1280392" y="362004"/>
            <a:ext cx="307911" cy="326572"/>
          </a:xfrm>
          <a:prstGeom prst="donut">
            <a:avLst>
              <a:gd name="adj" fmla="val 13794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3" name="Espaço Reservado para Conteúdo 2">
            <a:extLst>
              <a:ext uri="{FF2B5EF4-FFF2-40B4-BE49-F238E27FC236}">
                <a16:creationId xmlns:a16="http://schemas.microsoft.com/office/drawing/2014/main" id="{68C2C5BD-6452-013F-59B6-F7E6B9F20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5860" y="1663694"/>
            <a:ext cx="9473509" cy="4186600"/>
          </a:xfrm>
        </p:spPr>
        <p:txBody>
          <a:bodyPr>
            <a:normAutofit/>
          </a:bodyPr>
          <a:lstStyle/>
          <a:p>
            <a:pPr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Lorem ipsum dolor sit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amet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consectetur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adipiscing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elit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Nullam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cursus maximus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eleifend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Morbi vitae ligula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suscipit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aliquet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odio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at,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rutrum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massa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Vivamus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maximus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orci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nec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odio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cursus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scelerisque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pharetra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Fusce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porttitor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justo,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sodales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pharetra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Orci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natoque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penatibus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magnis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parturient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montes,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nascetur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ridiculus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mus.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Nulla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sodales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dui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nisl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molestie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congue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Nam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tempor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ante in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nisi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ultricies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ac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dignissim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velit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blandit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pt-BR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Phasellus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elit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congue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erat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posuere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ultrices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eget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massa. Nam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ligula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libero,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aliquet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luctus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vulputate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quam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Donec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vitae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placerat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magna,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nec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dapibus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tortor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Donec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dignissim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odio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enim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quis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cursus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nunc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sagittis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Mauris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sed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malesuada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magna.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placerat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vitae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turpis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efficitur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Quisque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scelerisque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risus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ultricies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dictum, dolor ante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imperdiet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turpis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vitae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ornare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turpis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nisl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orci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Aenean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aliquam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metus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non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laoreet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blandit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metus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condimentum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pt-BR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  <a:tabLst>
                <a:tab pos="457200" algn="l"/>
                <a:tab pos="449580" algn="l"/>
              </a:tabLst>
            </a:pPr>
            <a:endParaRPr lang="pt-BR" sz="1600" kern="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m 4" descr="Logotipo, Ícone&#10;&#10;O conteúdo gerado por IA pode estar incorreto.">
            <a:extLst>
              <a:ext uri="{FF2B5EF4-FFF2-40B4-BE49-F238E27FC236}">
                <a16:creationId xmlns:a16="http://schemas.microsoft.com/office/drawing/2014/main" id="{9B56C538-7F3A-82CE-5DE3-ECFAEB11A8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8" y="2808490"/>
            <a:ext cx="1022400" cy="105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015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BE481B37-6481-4B0C-B173-99C2D7387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9774" y="570891"/>
            <a:ext cx="8058151" cy="885825"/>
          </a:xfrm>
        </p:spPr>
        <p:txBody>
          <a:bodyPr>
            <a:normAutofit/>
          </a:bodyPr>
          <a:lstStyle/>
          <a:p>
            <a:pPr>
              <a:lnSpc>
                <a:spcPts val="4000"/>
              </a:lnSpc>
            </a:pPr>
            <a:r>
              <a:rPr lang="pt-BR" sz="4500" b="1" dirty="0">
                <a:latin typeface="Montserrat" panose="00000500000000000000" pitchFamily="2" charset="0"/>
              </a:rPr>
              <a:t>Metodologia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09886383-9D15-BCE3-9E39-A342841627AC}"/>
              </a:ext>
            </a:extLst>
          </p:cNvPr>
          <p:cNvSpPr/>
          <p:nvPr/>
        </p:nvSpPr>
        <p:spPr>
          <a:xfrm>
            <a:off x="286871" y="493059"/>
            <a:ext cx="950258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FB51D4B9-E31B-1987-DF0C-EC2C70D8B0F8}"/>
              </a:ext>
            </a:extLst>
          </p:cNvPr>
          <p:cNvSpPr/>
          <p:nvPr/>
        </p:nvSpPr>
        <p:spPr>
          <a:xfrm>
            <a:off x="528918" y="2940424"/>
            <a:ext cx="439270" cy="3236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87C9BD49-8E9A-DF9B-8C78-F94AC95C7892}"/>
              </a:ext>
            </a:extLst>
          </p:cNvPr>
          <p:cNvCxnSpPr>
            <a:cxnSpLocks/>
          </p:cNvCxnSpPr>
          <p:nvPr/>
        </p:nvCxnSpPr>
        <p:spPr>
          <a:xfrm>
            <a:off x="1434348" y="654424"/>
            <a:ext cx="0" cy="5522537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id="{F348BBC8-768D-85EF-B527-F432E7E0F6AC}"/>
              </a:ext>
            </a:extLst>
          </p:cNvPr>
          <p:cNvSpPr/>
          <p:nvPr/>
        </p:nvSpPr>
        <p:spPr>
          <a:xfrm>
            <a:off x="0" y="6531429"/>
            <a:ext cx="12192000" cy="32657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írculo: Vazio 8">
            <a:extLst>
              <a:ext uri="{FF2B5EF4-FFF2-40B4-BE49-F238E27FC236}">
                <a16:creationId xmlns:a16="http://schemas.microsoft.com/office/drawing/2014/main" id="{D9899226-E90D-4EF9-B120-3DAEC68ABA88}"/>
              </a:ext>
            </a:extLst>
          </p:cNvPr>
          <p:cNvSpPr/>
          <p:nvPr/>
        </p:nvSpPr>
        <p:spPr>
          <a:xfrm>
            <a:off x="1280392" y="362004"/>
            <a:ext cx="307911" cy="326572"/>
          </a:xfrm>
          <a:prstGeom prst="donut">
            <a:avLst>
              <a:gd name="adj" fmla="val 13794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3" name="Espaço Reservado para Conteúdo 2">
            <a:extLst>
              <a:ext uri="{FF2B5EF4-FFF2-40B4-BE49-F238E27FC236}">
                <a16:creationId xmlns:a16="http://schemas.microsoft.com/office/drawing/2014/main" id="{23A4B7A0-5569-D923-E33F-B0F53B2223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5860" y="1663694"/>
            <a:ext cx="9473509" cy="4186600"/>
          </a:xfrm>
        </p:spPr>
        <p:txBody>
          <a:bodyPr>
            <a:normAutofit/>
          </a:bodyPr>
          <a:lstStyle/>
          <a:p>
            <a:pPr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Lorem ipsum dolor sit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amet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consectetur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adipiscing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elit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Nullam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cursus maximus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eleifend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Morbi vitae ligula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suscipit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aliquet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odio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at,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rutrum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massa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Vivamus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maximus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orci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nec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odio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cursus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scelerisque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pharetra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Fusce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porttitor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justo,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sodales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pharetra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Orci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natoque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penatibus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magnis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parturient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montes,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nascetur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ridiculus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mus.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Nulla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sodales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dui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nisl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molestie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congue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Nam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tempor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ante in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nisi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ultricies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ac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dignissim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velit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blandit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pt-BR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Phasellus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elit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congue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erat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posuere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ultrices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eget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massa. Nam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ligula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libero,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aliquet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luctus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vulputate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quam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Donec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vitae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placerat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magna,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nec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dapibus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tortor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Donec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dignissim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odio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enim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quis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cursus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nunc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sagittis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Mauris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sed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malesuada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magna.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placerat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vitae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turpis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efficitur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Quisque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scelerisque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risus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ultricies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dictum, dolor ante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imperdiet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turpis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vitae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ornare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turpis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nisl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orci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Aenean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aliquam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metus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non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laoreet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blandit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metus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condimentum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pt-BR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  <a:tabLst>
                <a:tab pos="457200" algn="l"/>
                <a:tab pos="449580" algn="l"/>
              </a:tabLst>
            </a:pPr>
            <a:endParaRPr lang="pt-BR" sz="1600" kern="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m 4" descr="Logotipo, Ícone&#10;&#10;O conteúdo gerado por IA pode estar incorreto.">
            <a:extLst>
              <a:ext uri="{FF2B5EF4-FFF2-40B4-BE49-F238E27FC236}">
                <a16:creationId xmlns:a16="http://schemas.microsoft.com/office/drawing/2014/main" id="{6D0FAC32-1489-D951-EEA8-EABBAA8205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8" y="2808490"/>
            <a:ext cx="1022400" cy="105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514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BE481B37-6481-4B0C-B173-99C2D7387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9774" y="600075"/>
            <a:ext cx="8058151" cy="885825"/>
          </a:xfrm>
        </p:spPr>
        <p:txBody>
          <a:bodyPr>
            <a:normAutofit/>
          </a:bodyPr>
          <a:lstStyle/>
          <a:p>
            <a:pPr>
              <a:lnSpc>
                <a:spcPts val="4000"/>
              </a:lnSpc>
            </a:pPr>
            <a:r>
              <a:rPr lang="pt-BR" sz="4100" b="1" dirty="0">
                <a:latin typeface="Montserrat" panose="00000500000000000000" pitchFamily="2" charset="0"/>
              </a:rPr>
              <a:t>Resultados e Discussões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9A7F6694-3B5A-C7F2-20A0-F2A1473563DC}"/>
              </a:ext>
            </a:extLst>
          </p:cNvPr>
          <p:cNvSpPr/>
          <p:nvPr/>
        </p:nvSpPr>
        <p:spPr>
          <a:xfrm>
            <a:off x="286871" y="493059"/>
            <a:ext cx="950258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A98393FF-A6F5-90F4-8FBD-1E4C86352055}"/>
              </a:ext>
            </a:extLst>
          </p:cNvPr>
          <p:cNvSpPr/>
          <p:nvPr/>
        </p:nvSpPr>
        <p:spPr>
          <a:xfrm>
            <a:off x="528918" y="2940424"/>
            <a:ext cx="439270" cy="3236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B6AD44D7-A740-1516-3A5D-F6D789BEDD40}"/>
              </a:ext>
            </a:extLst>
          </p:cNvPr>
          <p:cNvCxnSpPr>
            <a:cxnSpLocks/>
          </p:cNvCxnSpPr>
          <p:nvPr/>
        </p:nvCxnSpPr>
        <p:spPr>
          <a:xfrm>
            <a:off x="1434348" y="654424"/>
            <a:ext cx="0" cy="5522537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id="{0C718F5B-1717-C625-F3E3-7083814B01AD}"/>
              </a:ext>
            </a:extLst>
          </p:cNvPr>
          <p:cNvSpPr/>
          <p:nvPr/>
        </p:nvSpPr>
        <p:spPr>
          <a:xfrm>
            <a:off x="0" y="6531429"/>
            <a:ext cx="12192000" cy="32657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írculo: Vazio 8">
            <a:extLst>
              <a:ext uri="{FF2B5EF4-FFF2-40B4-BE49-F238E27FC236}">
                <a16:creationId xmlns:a16="http://schemas.microsoft.com/office/drawing/2014/main" id="{741F4F44-4398-1EF8-7D64-AF95667C7E80}"/>
              </a:ext>
            </a:extLst>
          </p:cNvPr>
          <p:cNvSpPr/>
          <p:nvPr/>
        </p:nvSpPr>
        <p:spPr>
          <a:xfrm>
            <a:off x="1280392" y="362004"/>
            <a:ext cx="307911" cy="326572"/>
          </a:xfrm>
          <a:prstGeom prst="donut">
            <a:avLst>
              <a:gd name="adj" fmla="val 13794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3" name="Espaço Reservado para Conteúdo 2">
            <a:extLst>
              <a:ext uri="{FF2B5EF4-FFF2-40B4-BE49-F238E27FC236}">
                <a16:creationId xmlns:a16="http://schemas.microsoft.com/office/drawing/2014/main" id="{7D7E4C58-A264-6740-EBDE-52A275231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5860" y="1663694"/>
            <a:ext cx="9473509" cy="4186600"/>
          </a:xfrm>
        </p:spPr>
        <p:txBody>
          <a:bodyPr>
            <a:normAutofit/>
          </a:bodyPr>
          <a:lstStyle/>
          <a:p>
            <a:pPr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Lorem ipsum dolor sit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amet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consectetur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adipiscing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elit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Nullam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cursus maximus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eleifend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Morbi vitae ligula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suscipit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aliquet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odio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at,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rutrum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massa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Vivamus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maximus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orci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nec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odio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cursus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scelerisque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pharetra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Fusce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porttitor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justo,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sodales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pharetra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Orci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natoque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penatibus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magnis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parturient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montes,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nascetur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ridiculus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mus.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Nulla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sodales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dui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nisl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molestie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congue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Nam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tempor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ante in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nisi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ultricies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ac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dignissim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velit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blandit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pt-BR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Phasellus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elit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congue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erat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posuere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ultrices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eget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massa. Nam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ligula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libero,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aliquet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luctus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vulputate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quam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Donec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vitae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placerat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magna,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nec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dapibus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tortor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Donec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dignissim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odio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enim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quis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cursus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nunc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sagittis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Mauris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sed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malesuada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magna.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placerat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vitae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turpis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efficitur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Quisque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scelerisque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risus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ultricies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dictum, dolor ante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imperdiet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turpis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vitae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ornare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turpis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nisl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orci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Aenean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aliquam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metus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non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laoreet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blandit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metus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condimentum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pt-BR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  <a:tabLst>
                <a:tab pos="457200" algn="l"/>
                <a:tab pos="449580" algn="l"/>
              </a:tabLst>
            </a:pPr>
            <a:endParaRPr lang="pt-BR" sz="1600" kern="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m 4" descr="Logotipo, Ícone&#10;&#10;O conteúdo gerado por IA pode estar incorreto.">
            <a:extLst>
              <a:ext uri="{FF2B5EF4-FFF2-40B4-BE49-F238E27FC236}">
                <a16:creationId xmlns:a16="http://schemas.microsoft.com/office/drawing/2014/main" id="{77BDA2C4-9CB6-2E33-468D-E317D7AF79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8" y="2808490"/>
            <a:ext cx="1022400" cy="105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358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9A7F6694-3B5A-C7F2-20A0-F2A1473563DC}"/>
              </a:ext>
            </a:extLst>
          </p:cNvPr>
          <p:cNvSpPr/>
          <p:nvPr/>
        </p:nvSpPr>
        <p:spPr>
          <a:xfrm>
            <a:off x="286871" y="493059"/>
            <a:ext cx="950258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A98393FF-A6F5-90F4-8FBD-1E4C86352055}"/>
              </a:ext>
            </a:extLst>
          </p:cNvPr>
          <p:cNvSpPr/>
          <p:nvPr/>
        </p:nvSpPr>
        <p:spPr>
          <a:xfrm>
            <a:off x="528918" y="2940424"/>
            <a:ext cx="439270" cy="3236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A3371ECB-7D62-9365-4484-B9771DB49B75}"/>
              </a:ext>
            </a:extLst>
          </p:cNvPr>
          <p:cNvCxnSpPr>
            <a:cxnSpLocks/>
          </p:cNvCxnSpPr>
          <p:nvPr/>
        </p:nvCxnSpPr>
        <p:spPr>
          <a:xfrm>
            <a:off x="1434348" y="654424"/>
            <a:ext cx="0" cy="5522537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id="{E009B53F-9755-87FB-770E-978D4E4E8474}"/>
              </a:ext>
            </a:extLst>
          </p:cNvPr>
          <p:cNvSpPr/>
          <p:nvPr/>
        </p:nvSpPr>
        <p:spPr>
          <a:xfrm>
            <a:off x="0" y="6531429"/>
            <a:ext cx="12192000" cy="32657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írculo: Vazio 8">
            <a:extLst>
              <a:ext uri="{FF2B5EF4-FFF2-40B4-BE49-F238E27FC236}">
                <a16:creationId xmlns:a16="http://schemas.microsoft.com/office/drawing/2014/main" id="{14C62733-314D-F858-C6C4-A3114C7C511F}"/>
              </a:ext>
            </a:extLst>
          </p:cNvPr>
          <p:cNvSpPr/>
          <p:nvPr/>
        </p:nvSpPr>
        <p:spPr>
          <a:xfrm>
            <a:off x="1280392" y="362004"/>
            <a:ext cx="307911" cy="326572"/>
          </a:xfrm>
          <a:prstGeom prst="donut">
            <a:avLst>
              <a:gd name="adj" fmla="val 13794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A9B30445-92DB-4C74-2388-06885903D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9774" y="600075"/>
            <a:ext cx="8058151" cy="885825"/>
          </a:xfrm>
        </p:spPr>
        <p:txBody>
          <a:bodyPr>
            <a:normAutofit/>
          </a:bodyPr>
          <a:lstStyle/>
          <a:p>
            <a:pPr>
              <a:lnSpc>
                <a:spcPts val="4000"/>
              </a:lnSpc>
            </a:pPr>
            <a:r>
              <a:rPr lang="pt-BR" sz="4100" b="1" dirty="0">
                <a:latin typeface="Montserrat" panose="00000500000000000000" pitchFamily="2" charset="0"/>
              </a:rPr>
              <a:t>Considerações Finais</a:t>
            </a:r>
          </a:p>
        </p:txBody>
      </p: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49E21EFE-C4A1-B78C-0E32-16B857B998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5860" y="1663694"/>
            <a:ext cx="9473509" cy="4186600"/>
          </a:xfrm>
        </p:spPr>
        <p:txBody>
          <a:bodyPr>
            <a:normAutofit/>
          </a:bodyPr>
          <a:lstStyle/>
          <a:p>
            <a:pPr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Lorem ipsum dolor sit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amet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consectetur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adipiscing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elit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Nullam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cursus maximus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eleifend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Morbi vitae ligula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suscipit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aliquet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odio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at,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rutrum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massa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Vivamus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maximus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orci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nec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odio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cursus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scelerisque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pharetra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Fusce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porttitor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justo,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sodales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pharetra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Orci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natoque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penatibus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magnis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parturient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montes,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nascetur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ridiculus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mus.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Nulla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sodales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dui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nisl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molestie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congue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Nam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tempor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ante in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nisi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ultricies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ac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dignissim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velit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blandit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pt-BR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Phasellus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ac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elit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congue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erat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posuere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ultrices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eget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massa. Nam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ligula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libero,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aliquet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luctus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vulputate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quam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Donec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vitae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placerat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magna,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nec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dapibus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tortor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Donec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dignissim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odio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enim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quis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cursus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nunc </a:t>
            </a:r>
            <a:r>
              <a:rPr lang="pt-BR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sagittis</a:t>
            </a:r>
            <a:r>
              <a:rPr lang="pt-BR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Mauris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sed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malesuada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magna.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Nulla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placerat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vitae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turpis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efficitur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Quisque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scelerisque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risus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ultricies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dictum, dolor ante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imperdiet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turpis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vitae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ornare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turpis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nisl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orci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Aenean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aliquam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metus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non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laoreet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blandit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metus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condimentum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pt-BR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  <a:tabLst>
                <a:tab pos="457200" algn="l"/>
                <a:tab pos="449580" algn="l"/>
              </a:tabLst>
            </a:pPr>
            <a:endParaRPr lang="pt-BR" sz="1600" kern="1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m 3" descr="Logotipo, Ícone&#10;&#10;O conteúdo gerado por IA pode estar incorreto.">
            <a:extLst>
              <a:ext uri="{FF2B5EF4-FFF2-40B4-BE49-F238E27FC236}">
                <a16:creationId xmlns:a16="http://schemas.microsoft.com/office/drawing/2014/main" id="{DD9E563F-9612-105B-4753-0FCDD3259D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8" y="2808490"/>
            <a:ext cx="1022400" cy="105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107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BE481B37-6481-4B0C-B173-99C2D7387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7989" y="266832"/>
            <a:ext cx="3235483" cy="755257"/>
          </a:xfrm>
        </p:spPr>
        <p:txBody>
          <a:bodyPr>
            <a:normAutofit/>
          </a:bodyPr>
          <a:lstStyle/>
          <a:p>
            <a:r>
              <a:rPr lang="pt-BR" sz="3600" b="1" dirty="0">
                <a:latin typeface="Montserrat" panose="00000500000000000000" pitchFamily="2" charset="0"/>
              </a:rPr>
              <a:t>Referências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Retângulo 5">
            <a:extLst>
              <a:ext uri="{FF2B5EF4-FFF2-40B4-BE49-F238E27FC236}">
                <a16:creationId xmlns:a16="http://schemas.microsoft.com/office/drawing/2014/main" id="{D6796129-46CA-AA9D-AB98-D4818EDF9594}"/>
              </a:ext>
            </a:extLst>
          </p:cNvPr>
          <p:cNvSpPr/>
          <p:nvPr/>
        </p:nvSpPr>
        <p:spPr>
          <a:xfrm>
            <a:off x="0" y="6531429"/>
            <a:ext cx="12192000" cy="32657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09890DB-8407-CF76-7673-91CB1C4909E2}"/>
              </a:ext>
            </a:extLst>
          </p:cNvPr>
          <p:cNvSpPr txBox="1"/>
          <p:nvPr/>
        </p:nvSpPr>
        <p:spPr>
          <a:xfrm>
            <a:off x="518759" y="1195773"/>
            <a:ext cx="5153945" cy="4984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t-BR" sz="1300" cap="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Andrade</a:t>
            </a:r>
            <a:r>
              <a:rPr lang="pt-BR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C., </a:t>
            </a:r>
            <a:r>
              <a:rPr lang="pt-BR" sz="1300" cap="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Neto</a:t>
            </a:r>
            <a:r>
              <a:rPr lang="pt-BR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C.; </a:t>
            </a:r>
            <a:r>
              <a:rPr lang="pt-BR" sz="1300" cap="all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Ducharne</a:t>
            </a:r>
            <a:r>
              <a:rPr lang="pt-BR" sz="1300" cap="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pt-BR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M. </a:t>
            </a:r>
            <a:r>
              <a:rPr lang="pt-BR" sz="13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Auto-percepção</a:t>
            </a:r>
            <a:r>
              <a:rPr lang="pt-BR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competência, percepção da educadora e competência motora em crianças de 5 anos. In: </a:t>
            </a:r>
            <a:r>
              <a:rPr lang="pt-BR" sz="1300" cap="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Catela</a:t>
            </a:r>
            <a:r>
              <a:rPr lang="pt-BR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D.; </a:t>
            </a:r>
            <a:r>
              <a:rPr lang="pt-BR" sz="1300" cap="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Barreiros,</a:t>
            </a:r>
            <a:r>
              <a:rPr lang="pt-BR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J.(ed.). </a:t>
            </a:r>
            <a:r>
              <a:rPr lang="pt-BR" sz="13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Estudos em desenvolvimento motor da criança</a:t>
            </a:r>
            <a:r>
              <a:rPr lang="pt-BR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Viana </a:t>
            </a:r>
            <a:r>
              <a:rPr lang="pt-BR" sz="13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fdo</a:t>
            </a:r>
            <a:r>
              <a:rPr lang="pt-BR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Castelo, Portugal. Edições ESE-IPVC, 2008. p. 247-254.</a:t>
            </a:r>
            <a:endParaRPr lang="pt-BR" sz="1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t-PT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t-BR" sz="1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t-BR" sz="1300" cap="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Bankoff, </a:t>
            </a:r>
            <a:r>
              <a:rPr lang="pt-BR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A; </a:t>
            </a:r>
            <a:r>
              <a:rPr lang="pt-BR" sz="1300" cap="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Moutinho,</a:t>
            </a:r>
            <a:r>
              <a:rPr lang="pt-BR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E. Obesidade infantil e avaliação em pré-escolares. </a:t>
            </a:r>
            <a:r>
              <a:rPr lang="en-US" sz="13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Revista</a:t>
            </a:r>
            <a:r>
              <a:rPr lang="en-US" sz="13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Brasileira</a:t>
            </a:r>
            <a:r>
              <a:rPr lang="en-US" sz="13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3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Ciências</a:t>
            </a:r>
            <a:r>
              <a:rPr lang="en-US" sz="13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13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Esporte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Curitiba, n.23, 2002, p. 105-120.</a:t>
            </a:r>
            <a:endParaRPr lang="pt-BR" sz="1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t-BR" sz="1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GB" sz="1300" cap="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Buck,</a:t>
            </a:r>
            <a:r>
              <a:rPr lang="en-GB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S.M.; </a:t>
            </a:r>
            <a:r>
              <a:rPr lang="en-GB" sz="1300" cap="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Hillman,</a:t>
            </a:r>
            <a:r>
              <a:rPr lang="en-GB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C.H.; </a:t>
            </a:r>
            <a:r>
              <a:rPr lang="en-GB" sz="1300" cap="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Castelli,</a:t>
            </a:r>
            <a:r>
              <a:rPr lang="en-GB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D.M. The relation of aerobic fitness to </a:t>
            </a:r>
            <a:r>
              <a:rPr lang="en-GB" sz="13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stroop</a:t>
            </a:r>
            <a:r>
              <a:rPr lang="en-GB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task performance in preadolescent children. </a:t>
            </a:r>
            <a:r>
              <a:rPr lang="en-GB" sz="13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Medicine and Science in Sports and Exercise</a:t>
            </a:r>
            <a:r>
              <a:rPr lang="en-GB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3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Indianápolis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US, n.40, 2008, p.166-172.</a:t>
            </a:r>
            <a:endParaRPr lang="pt-BR" sz="1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t-BR" sz="1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300" cap="all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Budde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H.; </a:t>
            </a:r>
            <a:r>
              <a:rPr lang="en-US" sz="1300" cap="all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Voelcker-Rehage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C.; </a:t>
            </a:r>
            <a:r>
              <a:rPr lang="en-US" sz="1300" cap="all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Pietraßyk-Kendziorra</a:t>
            </a:r>
            <a:r>
              <a:rPr lang="en-US" sz="1300" cap="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S.; </a:t>
            </a:r>
            <a:r>
              <a:rPr lang="en-US" sz="1300" cap="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Ribeiro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P.; </a:t>
            </a:r>
            <a:r>
              <a:rPr lang="en-US" sz="1300" cap="all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Tidow</a:t>
            </a:r>
            <a:r>
              <a:rPr lang="en-US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G. Acute coordinative exercise improves attentional performance in adolescents. </a:t>
            </a:r>
            <a:r>
              <a:rPr lang="en-AU" sz="13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Neuroscience Letters</a:t>
            </a:r>
            <a:r>
              <a:rPr lang="en-AU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US, n. 441, 2008, p.219–223.</a:t>
            </a:r>
            <a:endParaRPr lang="pt-BR" sz="1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m 1" descr="Fundo preto com estrelas&#10;&#10;O conteúdo gerado por IA pode estar incorreto.">
            <a:extLst>
              <a:ext uri="{FF2B5EF4-FFF2-40B4-BE49-F238E27FC236}">
                <a16:creationId xmlns:a16="http://schemas.microsoft.com/office/drawing/2014/main" id="{A92D4AC0-D611-F8F1-3FD4-C0D42B61B9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244" y="2961831"/>
            <a:ext cx="4481142" cy="145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1211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1275</Words>
  <Application>Microsoft Office PowerPoint</Application>
  <PresentationFormat>Widescreen</PresentationFormat>
  <Paragraphs>39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Montserrat</vt:lpstr>
      <vt:lpstr>Open Sans</vt:lpstr>
      <vt:lpstr>Times New Roman</vt:lpstr>
      <vt:lpstr>Tema do Office</vt:lpstr>
      <vt:lpstr>TÍTULO DO ARTIGO CIENTÍFICO</vt:lpstr>
      <vt:lpstr>Agenda da Apresentação</vt:lpstr>
      <vt:lpstr>Resumo</vt:lpstr>
      <vt:lpstr>Introdução</vt:lpstr>
      <vt:lpstr>Referencial Teórico</vt:lpstr>
      <vt:lpstr>Metodologia</vt:lpstr>
      <vt:lpstr>Resultados e Discussões</vt:lpstr>
      <vt:lpstr>Considerações Finais</vt:lpstr>
      <vt:lpstr>Referências</vt:lpstr>
      <vt:lpstr>Muito Obrigado!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Gi</dc:creator>
  <cp:lastModifiedBy>Daiane Neves</cp:lastModifiedBy>
  <cp:revision>34</cp:revision>
  <dcterms:created xsi:type="dcterms:W3CDTF">2021-03-22T12:19:03Z</dcterms:created>
  <dcterms:modified xsi:type="dcterms:W3CDTF">2026-02-10T18:49:12Z</dcterms:modified>
</cp:coreProperties>
</file>