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Times New Roman" charset="1" panose="02020603050405020304"/>
      <p:regular r:id="rId17"/>
    </p:embeddedFont>
    <p:embeddedFont>
      <p:font typeface="Times New Roman Bold" charset="1" panose="020208030705050203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5.png" Type="http://schemas.openxmlformats.org/officeDocument/2006/relationships/image"/><Relationship Id="rId6" Target="mailto:congressoconstrucaodacarreiram@gmail.com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5.png" Type="http://schemas.openxmlformats.org/officeDocument/2006/relationships/image"/><Relationship Id="rId6" Target="mailto:congressoconstrucaodacarreiram@gmail.com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5.png" Type="http://schemas.openxmlformats.org/officeDocument/2006/relationships/image"/><Relationship Id="rId6" Target="mailto:congressoconstrucaodacarreiram@gmail.com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0" y="0"/>
            <a:ext cx="4101084" cy="10287000"/>
          </a:xfrm>
          <a:custGeom>
            <a:avLst/>
            <a:gdLst/>
            <a:ahLst/>
            <a:cxnLst/>
            <a:rect r="r" b="b" t="t" l="l"/>
            <a:pathLst>
              <a:path h="10287000" w="4101084">
                <a:moveTo>
                  <a:pt x="0" y="0"/>
                </a:moveTo>
                <a:lnTo>
                  <a:pt x="4101084" y="0"/>
                </a:lnTo>
                <a:lnTo>
                  <a:pt x="41010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826174" y="7655933"/>
            <a:ext cx="2219748" cy="2516874"/>
          </a:xfrm>
          <a:custGeom>
            <a:avLst/>
            <a:gdLst/>
            <a:ahLst/>
            <a:cxnLst/>
            <a:rect r="r" b="b" t="t" l="l"/>
            <a:pathLst>
              <a:path h="2516874" w="2219748">
                <a:moveTo>
                  <a:pt x="0" y="0"/>
                </a:moveTo>
                <a:lnTo>
                  <a:pt x="2219748" y="0"/>
                </a:lnTo>
                <a:lnTo>
                  <a:pt x="2219748" y="2516873"/>
                </a:lnTo>
                <a:lnTo>
                  <a:pt x="0" y="25168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302" t="-21351" r="-9769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101084" y="3962400"/>
            <a:ext cx="10648950" cy="232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DO TRABALHO - TAM. 50-70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</a:p>
          <a:p>
            <a:pPr algn="ctr">
              <a:lnSpc>
                <a:spcPts val="6000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4101084" y="5133975"/>
            <a:ext cx="10648950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SUBTÍTULO - TAM. 24-32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419258" y="9239250"/>
            <a:ext cx="3796070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 E FILIAÇÕES - TAM. 18-20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0" y="0"/>
            <a:ext cx="4101084" cy="10287000"/>
          </a:xfrm>
          <a:custGeom>
            <a:avLst/>
            <a:gdLst/>
            <a:ahLst/>
            <a:cxnLst/>
            <a:rect r="r" b="b" t="t" l="l"/>
            <a:pathLst>
              <a:path h="10287000" w="4101084">
                <a:moveTo>
                  <a:pt x="0" y="0"/>
                </a:moveTo>
                <a:lnTo>
                  <a:pt x="4101084" y="0"/>
                </a:lnTo>
                <a:lnTo>
                  <a:pt x="41010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29848" y="9486900"/>
            <a:ext cx="2628305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1A39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CCCM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389105" y="2388605"/>
            <a:ext cx="5509791" cy="5509791"/>
          </a:xfrm>
          <a:custGeom>
            <a:avLst/>
            <a:gdLst/>
            <a:ahLst/>
            <a:cxnLst/>
            <a:rect r="r" b="b" t="t" l="l"/>
            <a:pathLst>
              <a:path h="5509791" w="5509791">
                <a:moveTo>
                  <a:pt x="0" y="0"/>
                </a:moveTo>
                <a:lnTo>
                  <a:pt x="5509790" y="0"/>
                </a:lnTo>
                <a:lnTo>
                  <a:pt x="5509790" y="5509790"/>
                </a:lnTo>
                <a:lnTo>
                  <a:pt x="0" y="5509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407523" y="2173766"/>
            <a:ext cx="11003638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ORIENTAÇÕES - APAGAR ESSE SLIDE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326585" y="3120937"/>
            <a:ext cx="14263134" cy="5810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4) Orientações para a APRESENTAÇÃO Oral PRESENCIAL (slides): </a:t>
            </a:r>
          </a:p>
          <a:p>
            <a:pPr algn="just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4.a) O arquivo final da apresentação (slides) da modalidade presencial deverá ser enviado para o e-mail da Comissão de Trabalhos Científicos (</a:t>
            </a:r>
            <a:r>
              <a:rPr lang="en-US" sz="20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 tooltip="mailto:congressoconstrucaodacarreiram@gmail.com"/>
              </a:rPr>
              <a:t>congressoconstrucaodacarreiram@gmail.com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000">
                <a:solidFill>
                  <a:srgbClr val="D6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 às 23h e 59min do dia 24/05/2026. O trabalho deverá ser enviado no formato POWER POINT. Caso não seja enviado até essa data, o trabalho, ainda que aprovado, não poderá ser apresentado. </a:t>
            </a:r>
          </a:p>
          <a:p>
            <a:pPr algn="just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4.b) O modelo padrão do slide será disponibilizado no site do IIICCCM</a:t>
            </a:r>
            <a:r>
              <a:rPr lang="en-US" sz="2000">
                <a:solidFill>
                  <a:srgbClr val="D6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(https). </a:t>
            </a:r>
          </a:p>
          <a:p>
            <a:pPr algn="just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4.c) A apresentação em slides deverá ser enviada em formato PowerPoint, devendo o documento conter entre 9 e 20 slides, o que inclui os slides de apresentação e o slide com as referências. </a:t>
            </a:r>
          </a:p>
          <a:p>
            <a:pPr algn="just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4.d) Será disponibilizada, no site do IIICCCM, no dia 28/05/2026 até às 23:59, uma planilha contendo título do trabalho, nome do apresentador, horário da apresentação e a sala. </a:t>
            </a:r>
          </a:p>
          <a:p>
            <a:pPr algn="just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4.e) Serão realizadas PRESENCIALMENTE, na Assembleia Legislativa, em Goiânia-GO, no dia 30 de maio de 2026, no período matutino.</a:t>
            </a:r>
          </a:p>
          <a:p>
            <a:pPr algn="just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4.f) O apresentador do trabalho deve comparecer à apresentação com OBRIGATORIAMENTE 10 (dez) minutos de antecedência e se identificar através do chat, no caso das apresentações online. No caso das apresentações presenciais, o apresentador do trabalho deve se identificar para o membro da comissão organizadora que estiver responsável pelas salas de apresentação pelo menos 10 minutos antes de seu início </a:t>
            </a:r>
          </a:p>
          <a:p>
            <a:pPr algn="just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4.g) Atrasos com mais de 4 minutos (tanto na modalidade on-line quanto presencial) não serão tolerados, o trabalho será automaticamente desclassificado, pois não haverá apresentação do mesmo.</a:t>
            </a:r>
          </a:p>
          <a:p>
            <a:pPr algn="just">
              <a:lnSpc>
                <a:spcPts val="2400"/>
              </a:lnSpc>
              <a:spcBef>
                <a:spcPct val="0"/>
              </a:spcBef>
            </a:pPr>
          </a:p>
          <a:p>
            <a:pPr algn="just">
              <a:lnSpc>
                <a:spcPts val="2400"/>
              </a:lnSpc>
              <a:spcBef>
                <a:spcPct val="0"/>
              </a:spcBef>
            </a:pPr>
          </a:p>
          <a:p>
            <a:pPr algn="just">
              <a:lnSpc>
                <a:spcPts val="24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0" y="0"/>
            <a:ext cx="4101084" cy="10287000"/>
          </a:xfrm>
          <a:custGeom>
            <a:avLst/>
            <a:gdLst/>
            <a:ahLst/>
            <a:cxnLst/>
            <a:rect r="r" b="b" t="t" l="l"/>
            <a:pathLst>
              <a:path h="10287000" w="4101084">
                <a:moveTo>
                  <a:pt x="0" y="0"/>
                </a:moveTo>
                <a:lnTo>
                  <a:pt x="4101084" y="0"/>
                </a:lnTo>
                <a:lnTo>
                  <a:pt x="41010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29848" y="9486900"/>
            <a:ext cx="2628305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1A39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CCCM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389105" y="2388605"/>
            <a:ext cx="5509791" cy="5509791"/>
          </a:xfrm>
          <a:custGeom>
            <a:avLst/>
            <a:gdLst/>
            <a:ahLst/>
            <a:cxnLst/>
            <a:rect r="r" b="b" t="t" l="l"/>
            <a:pathLst>
              <a:path h="5509791" w="5509791">
                <a:moveTo>
                  <a:pt x="0" y="0"/>
                </a:moveTo>
                <a:lnTo>
                  <a:pt x="5509790" y="0"/>
                </a:lnTo>
                <a:lnTo>
                  <a:pt x="5509790" y="5509790"/>
                </a:lnTo>
                <a:lnTo>
                  <a:pt x="0" y="5509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101084" y="2655178"/>
            <a:ext cx="11003638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ORIENTAÇÕES - APAGAR ESSE SLIDE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866076" y="5124450"/>
            <a:ext cx="12012277" cy="1873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8"/>
              </a:lnSpc>
              <a:spcBef>
                <a:spcPct val="0"/>
              </a:spcBef>
            </a:pPr>
            <a:r>
              <a:rPr lang="en-US" sz="210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SLIDES DEVEM SER ENVIADOS PARA O EMAIL ABAIXO COM AS INFORMAÇÕES TÍTULO DO TRABALHO NO ASSUNTO DO EMAIL.</a:t>
            </a:r>
          </a:p>
          <a:p>
            <a:pPr algn="ctr">
              <a:lnSpc>
                <a:spcPts val="3612"/>
              </a:lnSpc>
              <a:spcBef>
                <a:spcPct val="0"/>
              </a:spcBef>
            </a:pPr>
          </a:p>
          <a:p>
            <a:pPr algn="ctr">
              <a:lnSpc>
                <a:spcPts val="6020"/>
              </a:lnSpc>
              <a:spcBef>
                <a:spcPct val="0"/>
              </a:spcBef>
            </a:pPr>
            <a:r>
              <a:rPr lang="en-US" sz="5016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 tooltip="mailto:congressoconstrucaodacarreiram@gmail.com"/>
              </a:rPr>
              <a:t>congressoconstrucaodacarreiram@gmail.com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0" y="0"/>
            <a:ext cx="4101084" cy="10287000"/>
          </a:xfrm>
          <a:custGeom>
            <a:avLst/>
            <a:gdLst/>
            <a:ahLst/>
            <a:cxnLst/>
            <a:rect r="r" b="b" t="t" l="l"/>
            <a:pathLst>
              <a:path h="10287000" w="4101084">
                <a:moveTo>
                  <a:pt x="0" y="0"/>
                </a:moveTo>
                <a:lnTo>
                  <a:pt x="4101084" y="0"/>
                </a:lnTo>
                <a:lnTo>
                  <a:pt x="41010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389105" y="2388605"/>
            <a:ext cx="5509791" cy="5509791"/>
          </a:xfrm>
          <a:custGeom>
            <a:avLst/>
            <a:gdLst/>
            <a:ahLst/>
            <a:cxnLst/>
            <a:rect r="r" b="b" t="t" l="l"/>
            <a:pathLst>
              <a:path h="5509791" w="5509791">
                <a:moveTo>
                  <a:pt x="0" y="0"/>
                </a:moveTo>
                <a:lnTo>
                  <a:pt x="5509790" y="0"/>
                </a:lnTo>
                <a:lnTo>
                  <a:pt x="5509790" y="5509790"/>
                </a:lnTo>
                <a:lnTo>
                  <a:pt x="0" y="5509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023135" y="1807845"/>
            <a:ext cx="4241730" cy="79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39450" y="2850145"/>
            <a:ext cx="13233490" cy="504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Escrever o conteúdo na fonte “Times New Roman” tamanho 20-30, justificado, com espaçamento simples. Pode-se utilizar de gráficos, tabelas e outros tipos de SmartArt para ilustrar o trabalho, sendo que a legenda deve ser posicionada acima do corpo destes, com espaçamento 1,0 (simples) entre linhas e fonte Times New Roman tamanho 10. Escrever o conteúdo na fonte “Times New Roman” tamanho 20-30, justificado, com espaçamento simples. Pode-se utilizar de gráficos, tabelas e outros tipos de SmartArt para ilustrar o trabalho, sendo que a legenda deve ser posicionada acima do corpo destes, com espaçamento 1,0 (simples) entre linhas e fonte Times New Roman tamanho 10. Escrever o conteúdo na fonte “Times New Roman” tamanho 20-30, justificado, com espaçamento simples. Pode-se utilizar de gráficos, tabelas e outros tipos de SmartArt para ilustrar o trabalho, sendo que a legenda deve ser posicionada acima do corpo destes, com espaçamento 1,0 (simples) entre linhas e fonte Times New Roman tamanho 10.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185580" y="9486900"/>
            <a:ext cx="591684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1A39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CCCM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45810" y="3245310"/>
            <a:ext cx="3796370" cy="3796370"/>
          </a:xfrm>
          <a:custGeom>
            <a:avLst/>
            <a:gdLst/>
            <a:ahLst/>
            <a:cxnLst/>
            <a:rect r="r" b="b" t="t" l="l"/>
            <a:pathLst>
              <a:path h="3796370" w="3796370">
                <a:moveTo>
                  <a:pt x="0" y="0"/>
                </a:moveTo>
                <a:lnTo>
                  <a:pt x="3796370" y="0"/>
                </a:lnTo>
                <a:lnTo>
                  <a:pt x="3796370" y="3796370"/>
                </a:lnTo>
                <a:lnTo>
                  <a:pt x="0" y="3796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8888" r="0" b="-3888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0" y="-5"/>
            <a:ext cx="4101084" cy="10287000"/>
          </a:xfrm>
          <a:custGeom>
            <a:avLst/>
            <a:gdLst/>
            <a:ahLst/>
            <a:cxnLst/>
            <a:rect r="r" b="b" t="t" l="l"/>
            <a:pathLst>
              <a:path h="10287000" w="4101084">
                <a:moveTo>
                  <a:pt x="0" y="0"/>
                </a:moveTo>
                <a:lnTo>
                  <a:pt x="4101084" y="0"/>
                </a:lnTo>
                <a:lnTo>
                  <a:pt x="41010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245810" y="1794782"/>
            <a:ext cx="3122828" cy="79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41502" y="2850145"/>
            <a:ext cx="13069738" cy="504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Escrever o conteúdo na fonte “Times New Roman” tamanho 20-30, justificado, com espaçamento simples. Pode-se utilizar de gráficos, tabelas e outros tipos de SmartArt para ilustrar o trabalho, sendo que a legenda deve ser posicionada acima do corpo destes, com espaçamento 1,0 (simples) entre linhas e fonte Times New Roman tamanho 10. Escrever o conteúdo na fonte “Times New Roman” tamanho 20-30, justificado, com espaçamento simples. Pode-se utilizar de gráficos, tabelas e outros tipos de SmartArt para ilustrar o trabalho, sendo que a legenda deve ser posicionada acima do corpo destes, com espaçamento 1,0 (simples) entre linhas e fonte Times New Roman tamanho 10. Escrever o conteúdo na fonte “Times New Roman” tamanho 20-30, justificado, com espaçamento simples. Pode-se utilizar de gráficos, tabelas e outros tipos de SmartArt para ilustrar o trabalho, sendo que a legenda deve ser posicionada acima do corpo destes, com espaçamento 1,0 (simples) entre linhas e fonte Times New Roman tamanho 10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389105" y="2388605"/>
            <a:ext cx="5509791" cy="5509791"/>
          </a:xfrm>
          <a:custGeom>
            <a:avLst/>
            <a:gdLst/>
            <a:ahLst/>
            <a:cxnLst/>
            <a:rect r="r" b="b" t="t" l="l"/>
            <a:pathLst>
              <a:path h="5509791" w="5509791">
                <a:moveTo>
                  <a:pt x="0" y="0"/>
                </a:moveTo>
                <a:lnTo>
                  <a:pt x="5509790" y="0"/>
                </a:lnTo>
                <a:lnTo>
                  <a:pt x="5509790" y="5509790"/>
                </a:lnTo>
                <a:lnTo>
                  <a:pt x="0" y="55097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185580" y="9486900"/>
            <a:ext cx="591684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1A39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CCCM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45810" y="3245310"/>
            <a:ext cx="3796370" cy="3796370"/>
          </a:xfrm>
          <a:custGeom>
            <a:avLst/>
            <a:gdLst/>
            <a:ahLst/>
            <a:cxnLst/>
            <a:rect r="r" b="b" t="t" l="l"/>
            <a:pathLst>
              <a:path h="3796370" w="3796370">
                <a:moveTo>
                  <a:pt x="0" y="0"/>
                </a:moveTo>
                <a:lnTo>
                  <a:pt x="3796370" y="0"/>
                </a:lnTo>
                <a:lnTo>
                  <a:pt x="3796370" y="3796370"/>
                </a:lnTo>
                <a:lnTo>
                  <a:pt x="0" y="3796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8888" r="0" b="-3888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0" y="-5"/>
            <a:ext cx="4101084" cy="10287000"/>
          </a:xfrm>
          <a:custGeom>
            <a:avLst/>
            <a:gdLst/>
            <a:ahLst/>
            <a:cxnLst/>
            <a:rect r="r" b="b" t="t" l="l"/>
            <a:pathLst>
              <a:path h="10287000" w="4101084">
                <a:moveTo>
                  <a:pt x="0" y="0"/>
                </a:moveTo>
                <a:lnTo>
                  <a:pt x="4101084" y="0"/>
                </a:lnTo>
                <a:lnTo>
                  <a:pt x="41010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440" y="1807845"/>
            <a:ext cx="18105120" cy="79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39831" y="2807160"/>
            <a:ext cx="13914120" cy="504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Escrever o conteúdo na fonte “Times New Roman” tamanho 20-30, justificado, com espaçamento simples. Pode-se utilizar de gráficos, tabelas e outros tipos de SmartArt para ilustrar o trabalho, sendo que a legenda deve ser posicionada acima do corpo destes, com espaçamento 1,0 (simples) entre linhas e fonte Times New Roman tamanho 10. Escrever o conteúdo na fonte “Times New Roman” tamanho 20-30, justificado, com espaçamento simples. Pode-se utilizar de gráficos, tabelas e outros tipos de SmartArt para ilustrar o trabalho, sendo que a legenda deve ser posicionada acima do corpo destes, com espaçamento 1,0 (simples) entre linhas e fonte Times New Roman tamanho 10. Escrever o conteúdo na fonte “Times New Roman” tamanho 20-30, justificado, com espaçamento simples. Pode-se utilizar de gráficos, tabelas e outros tipos de SmartArt para ilustrar o trabalho, sendo que a legenda deve ser posicionada acima do corpo destes, com espaçamento 1,0 (simples) entre linhas e fonte Times New Roman tamanho 10.</a:t>
            </a:r>
          </a:p>
          <a:p>
            <a:pPr algn="just">
              <a:lnSpc>
                <a:spcPts val="335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185580" y="9486900"/>
            <a:ext cx="591684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1A39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CCCM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6389105" y="2388605"/>
            <a:ext cx="5509791" cy="5509791"/>
          </a:xfrm>
          <a:custGeom>
            <a:avLst/>
            <a:gdLst/>
            <a:ahLst/>
            <a:cxnLst/>
            <a:rect r="r" b="b" t="t" l="l"/>
            <a:pathLst>
              <a:path h="5509791" w="5509791">
                <a:moveTo>
                  <a:pt x="0" y="0"/>
                </a:moveTo>
                <a:lnTo>
                  <a:pt x="5509790" y="0"/>
                </a:lnTo>
                <a:lnTo>
                  <a:pt x="5509790" y="5509790"/>
                </a:lnTo>
                <a:lnTo>
                  <a:pt x="0" y="55097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080171" y="1803712"/>
            <a:ext cx="4127659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17321" y="2782971"/>
            <a:ext cx="13304520" cy="546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Escrever o conteúdo na fonte “Times New Roman” tamanho 20-30, justificado, com espaçamento simples. Pode-se utilizar de gráficos, tabelas e outros tipos de SmartArt para ilustrar o trabalho, sendo que a legenda deve ser posicionada acima do corpo destes, com espaçamento 1,0 (simples) entre linhas e fonte Times New Roman tamanho 10. Escrever o conteúdo na fonte “Times New Roman” tamanho 20-30, justificado, com espaçamento simples. Pode-se utilizar de gráficos, tabelas e outros tipos de SmartArt para ilustrar o trabalho, sendo que a legenda deve ser posicionada acima do corpo destes, com espaçamento 1,0 (simples) entre linhas e fonte Times New Roman tamanho 10. Escrever o conteúdo na fonte “Times New Roman” tamanho 20-30, justificado, com espaçamento simples. Pode-se utilizar de gráficos, tabelas e outros tipos de SmartArt para ilustrar o trabalho, sendo que a legenda deve ser posicionada acima do corpo destes, com espaçamento 1,0 (simples) entre linhas e fonte Times New Roman tamanho 10.</a:t>
            </a:r>
          </a:p>
          <a:p>
            <a:pPr algn="just">
              <a:lnSpc>
                <a:spcPts val="335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389105" y="2388605"/>
            <a:ext cx="5509791" cy="5509791"/>
          </a:xfrm>
          <a:custGeom>
            <a:avLst/>
            <a:gdLst/>
            <a:ahLst/>
            <a:cxnLst/>
            <a:rect r="r" b="b" t="t" l="l"/>
            <a:pathLst>
              <a:path h="5509791" w="5509791">
                <a:moveTo>
                  <a:pt x="0" y="0"/>
                </a:moveTo>
                <a:lnTo>
                  <a:pt x="5509790" y="0"/>
                </a:lnTo>
                <a:lnTo>
                  <a:pt x="5509790" y="5509790"/>
                </a:lnTo>
                <a:lnTo>
                  <a:pt x="0" y="55097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0" y="-5"/>
            <a:ext cx="4101084" cy="10287000"/>
          </a:xfrm>
          <a:custGeom>
            <a:avLst/>
            <a:gdLst/>
            <a:ahLst/>
            <a:cxnLst/>
            <a:rect r="r" b="b" t="t" l="l"/>
            <a:pathLst>
              <a:path h="10287000" w="4101084">
                <a:moveTo>
                  <a:pt x="0" y="0"/>
                </a:moveTo>
                <a:lnTo>
                  <a:pt x="4101084" y="0"/>
                </a:lnTo>
                <a:lnTo>
                  <a:pt x="41010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185580" y="9486900"/>
            <a:ext cx="591684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1A39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CCCM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1769776"/>
            <a:ext cx="18105120" cy="79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0800000">
            <a:off x="0" y="-5"/>
            <a:ext cx="4101084" cy="10287000"/>
          </a:xfrm>
          <a:custGeom>
            <a:avLst/>
            <a:gdLst/>
            <a:ahLst/>
            <a:cxnLst/>
            <a:rect r="r" b="b" t="t" l="l"/>
            <a:pathLst>
              <a:path h="10287000" w="4101084">
                <a:moveTo>
                  <a:pt x="0" y="0"/>
                </a:moveTo>
                <a:lnTo>
                  <a:pt x="4101084" y="0"/>
                </a:lnTo>
                <a:lnTo>
                  <a:pt x="41010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389105" y="2388605"/>
            <a:ext cx="5509791" cy="5509791"/>
          </a:xfrm>
          <a:custGeom>
            <a:avLst/>
            <a:gdLst/>
            <a:ahLst/>
            <a:cxnLst/>
            <a:rect r="r" b="b" t="t" l="l"/>
            <a:pathLst>
              <a:path h="5509791" w="5509791">
                <a:moveTo>
                  <a:pt x="0" y="0"/>
                </a:moveTo>
                <a:lnTo>
                  <a:pt x="5509790" y="0"/>
                </a:lnTo>
                <a:lnTo>
                  <a:pt x="5509790" y="5509790"/>
                </a:lnTo>
                <a:lnTo>
                  <a:pt x="0" y="5509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185580" y="9486900"/>
            <a:ext cx="591684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1A39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CCCM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585858" y="2850145"/>
            <a:ext cx="13470852" cy="504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6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Escrever o conteúdo na fonte “Times New Roman” tamanho 20-30, justificado, com espaçamento simples. Pode-se utilizar de gráficos, tabelas e outros tipos de SmartArt para ilustrar o trabalho, sendo que a legenda deve ser posicionada acima do corpo destes, com espaçamento 1,0 (simples) entre linhas e fonte Times New Roman tamanho 10. Escrever o conteúdo na fonte “Times New Roman” tamanho 20-30, justificado, com espaçamento simples. Pode-se utilizar de gráficos, tabelas e outros tipos de SmartArt para ilustrar o trabalho, sendo que a legenda deve ser posicionada acima do corpo destes, com espaçamento 1,0 (simples) entre linhas e fonte Times New Roman tamanho 10. Escrever o conteúdo na fonte “Times New Roman” tamanho 20-30, justificado, com espaçamento simples. Pode-se utilizar de gráficos, tabelas e outros tipos de SmartArt para ilustrar o trabalho, sendo que a legenda deve ser posicionada acima do corpo destes, com espaçamento 1,0 (simples) entre linhas e fonte Times New Roman tamanho 10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480060" y="1749762"/>
            <a:ext cx="19248120" cy="79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0800000">
            <a:off x="0" y="-5"/>
            <a:ext cx="4101084" cy="10287000"/>
          </a:xfrm>
          <a:custGeom>
            <a:avLst/>
            <a:gdLst/>
            <a:ahLst/>
            <a:cxnLst/>
            <a:rect r="r" b="b" t="t" l="l"/>
            <a:pathLst>
              <a:path h="10287000" w="4101084">
                <a:moveTo>
                  <a:pt x="0" y="0"/>
                </a:moveTo>
                <a:lnTo>
                  <a:pt x="4101084" y="0"/>
                </a:lnTo>
                <a:lnTo>
                  <a:pt x="41010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558461" y="2914764"/>
            <a:ext cx="13152120" cy="295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último slide deverá ser dedicado às referências bibliográficas as quais devem ser elaboradas seguindo as normas ABNT 2023. Podem estar contidas na forma de QR Code, caso prefira. O último slide deverá ser dedicado às referências bibliográficas as quais devem ser elaboradas seguindo as normas ABNT 2023. Podem estar contidas na forma de QR Code, caso prefira. O último slide deverá ser dedicado às referências bibliográficas as quais devem ser elaboradas seguindo as normas ABNT 2023. Podem estar contidas na forma de QR Code, caso prefira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6389105" y="2388605"/>
            <a:ext cx="5509791" cy="5509791"/>
          </a:xfrm>
          <a:custGeom>
            <a:avLst/>
            <a:gdLst/>
            <a:ahLst/>
            <a:cxnLst/>
            <a:rect r="r" b="b" t="t" l="l"/>
            <a:pathLst>
              <a:path h="5509791" w="5509791">
                <a:moveTo>
                  <a:pt x="0" y="0"/>
                </a:moveTo>
                <a:lnTo>
                  <a:pt x="5509790" y="0"/>
                </a:lnTo>
                <a:lnTo>
                  <a:pt x="5509790" y="5509790"/>
                </a:lnTo>
                <a:lnTo>
                  <a:pt x="0" y="5509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185580" y="9486900"/>
            <a:ext cx="591684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1A39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CCCM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42181" y="1978175"/>
            <a:ext cx="11003638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ORIENTAÇÕES - APAGAR ESSE SLIDE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0800000">
            <a:off x="0" y="0"/>
            <a:ext cx="4101084" cy="10287000"/>
          </a:xfrm>
          <a:custGeom>
            <a:avLst/>
            <a:gdLst/>
            <a:ahLst/>
            <a:cxnLst/>
            <a:rect r="r" b="b" t="t" l="l"/>
            <a:pathLst>
              <a:path h="10287000" w="4101084">
                <a:moveTo>
                  <a:pt x="0" y="0"/>
                </a:moveTo>
                <a:lnTo>
                  <a:pt x="4101084" y="0"/>
                </a:lnTo>
                <a:lnTo>
                  <a:pt x="41010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389105" y="2388605"/>
            <a:ext cx="5509791" cy="5509791"/>
          </a:xfrm>
          <a:custGeom>
            <a:avLst/>
            <a:gdLst/>
            <a:ahLst/>
            <a:cxnLst/>
            <a:rect r="r" b="b" t="t" l="l"/>
            <a:pathLst>
              <a:path h="5509791" w="5509791">
                <a:moveTo>
                  <a:pt x="0" y="0"/>
                </a:moveTo>
                <a:lnTo>
                  <a:pt x="5509790" y="0"/>
                </a:lnTo>
                <a:lnTo>
                  <a:pt x="5509790" y="5509790"/>
                </a:lnTo>
                <a:lnTo>
                  <a:pt x="0" y="5509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829848" y="9486900"/>
            <a:ext cx="2628305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1A39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CCCM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44835" y="3257787"/>
            <a:ext cx="15226635" cy="568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r>
              <a:rPr lang="en-US" sz="18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O primeiro slide deve conter o título, subtítulo (se houver), nome completo dos autores sem abreviação, bem como instituições envolvidas, cidade e estado, seguindo necessariamente essa ordem.</a:t>
            </a:r>
          </a:p>
          <a:p>
            <a:pPr algn="just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1.a) O nome do apresentador deve ser o primeiro, assim como o do orientador deve ser o último; sendo que ambos devem, obrigatoriamente, estar sublinhados. </a:t>
            </a:r>
          </a:p>
          <a:p>
            <a:pPr algn="just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1.b) Serão aceitas logomarcas ou nomes de laboratórios, hospitais, instituições de pesquisa ou fomento SOMENTE no segundo slide da apresentação oral, estando o trabalho sujeito a penalização pela Comissão Organizadora no caso de descumprimento deste item.</a:t>
            </a:r>
          </a:p>
          <a:p>
            <a:pPr algn="just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1.c) O último slide deverá ser dedicado às referências bibliográficas, as quais devem ser elaboradas seguindo as normas ABNT 2023.</a:t>
            </a:r>
          </a:p>
          <a:p>
            <a:pPr algn="just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1.d) As referências poderão ser colocadas para acesso em QR code no slide de apresentação, desde que estejam nos padrões exigidos nas normas exigidas pelas ABNT.</a:t>
            </a:r>
          </a:p>
          <a:p>
            <a:pPr algn="just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1.e) Os trabalhos caracterizados como  Metanálise, Revisão de Literatura (Integrativa e Sistemática) e Artigo original deverão ser compostos por INTRODUÇÃO, OBJETIVOS, METODOLOGIA, RESULTADOS e CONCLUSÕES.</a:t>
            </a:r>
          </a:p>
          <a:p>
            <a:pPr algn="just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1.f</a:t>
            </a:r>
            <a:r>
              <a:rPr lang="en-US" sz="18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) Os resumos de trabalhos categorizados como Relatos de Caso e Relatos de Experiências na comunidade deverão ser compostos por INTRODUÇÃO, OBJETIVOS, RELATO DE CASO/EXPERIÊNCIA, DISCUSSÃO e CONCLUSÕES. </a:t>
            </a:r>
          </a:p>
          <a:p>
            <a:pPr algn="just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1.g) É permitido e recomendável, o uso de gráficos e tabelas nos slides, desde que estes sejam autorais. </a:t>
            </a:r>
          </a:p>
          <a:p>
            <a:pPr algn="just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1.g.1) É VEDADO o uso de imagens nos slides com EXCEÇÃO dos trabalhos categorizados como Relato de Caso ou Relato de Experiência, que podem recorrer a essa ferramenta desde que configure arquivo pessoal. </a:t>
            </a:r>
          </a:p>
          <a:p>
            <a:pPr algn="just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1.h) O Layout padronizado, disponibilizado no site do III CCCM não poderá ser alterado. </a:t>
            </a:r>
          </a:p>
          <a:p>
            <a:pPr algn="just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1.i</a:t>
            </a:r>
            <a:r>
              <a:rPr lang="en-US" sz="18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Os critérios avaliativos dos slides incluem o Layout e a Fonte, sendo que a elaboração dos slides deve ser de alta qualidade, garantindo que o texto seja claro e coerente.</a:t>
            </a:r>
          </a:p>
          <a:p>
            <a:pPr algn="just">
              <a:lnSpc>
                <a:spcPts val="191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0" y="0"/>
            <a:ext cx="4101084" cy="10287000"/>
          </a:xfrm>
          <a:custGeom>
            <a:avLst/>
            <a:gdLst/>
            <a:ahLst/>
            <a:cxnLst/>
            <a:rect r="r" b="b" t="t" l="l"/>
            <a:pathLst>
              <a:path h="10287000" w="4101084">
                <a:moveTo>
                  <a:pt x="0" y="0"/>
                </a:moveTo>
                <a:lnTo>
                  <a:pt x="4101084" y="0"/>
                </a:lnTo>
                <a:lnTo>
                  <a:pt x="41010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29848" y="9486900"/>
            <a:ext cx="2628305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1A39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CCCM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389105" y="2388605"/>
            <a:ext cx="5509791" cy="5509791"/>
          </a:xfrm>
          <a:custGeom>
            <a:avLst/>
            <a:gdLst/>
            <a:ahLst/>
            <a:cxnLst/>
            <a:rect r="r" b="b" t="t" l="l"/>
            <a:pathLst>
              <a:path h="5509791" w="5509791">
                <a:moveTo>
                  <a:pt x="0" y="0"/>
                </a:moveTo>
                <a:lnTo>
                  <a:pt x="5509790" y="0"/>
                </a:lnTo>
                <a:lnTo>
                  <a:pt x="5509790" y="5509790"/>
                </a:lnTo>
                <a:lnTo>
                  <a:pt x="0" y="5509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912302" y="1746075"/>
            <a:ext cx="11003638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ORIENTAÇÕES - APAGAR ESSE SLIDE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335467" y="2755154"/>
            <a:ext cx="14243031" cy="6686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1.j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Os slides devem ser produzidos conforme o modelo disponibilizado no site do III CCCM, ou seja, com título centralizado na fonte Times New Roman 50-70 e com todas as letras em maiúsculo, o subtítulo centralizado em fonte Times New Roman 24-32, os autores e filiações em fonte Times New Roman 18-20, justificado, os slides seguintes em fonte Times New Roman 20 30, justificado, com espaçamento simples e as referências em fonte Times New Roman com espaçamento simples conforme as normas ABNT 2023. Lembrando que essas são apenas sugestões para guiar o processo de confecção dos slides, o participante pode ter liberdade para adequar o slide a fim garantir a melhor visualização das apresentações.</a:t>
            </a:r>
          </a:p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1.j.1) O tamanho da fonte é apenas uma recomendação. Fica a critério do congressista adaptá-la da melhor forma ao seu trabalho. Entretanto, a FONTE (Times New Roman) e o LAYOUT disponibilizados pela Comissão de Trabalhos Científicos deverão ser seguidas. </a:t>
            </a:r>
          </a:p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Os resultados e a metodologia poderão ser apresentados utilizando-se ilustrações (tabelas e/ou gráficos, bem como fluxogramas) autorais.</a:t>
            </a:r>
          </a:p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2.a) A legenda das tabelas e/ou gráficos deve ser posicionada acima do corpo destes, com espaçamento 1,0 (simples) entre linhas e fonte Times New Roman tamanho 10. </a:t>
            </a:r>
          </a:p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2.b m) O slide deve estar elaborado no idioma oficial (Português - BR). </a:t>
            </a:r>
          </a:p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2.c) O conteúdo científico e ético dos trabalhos é de inteira responsabilidade dos autores.</a:t>
            </a:r>
          </a:p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3) </a:t>
            </a:r>
            <a:r>
              <a:rPr lang="en-US" b="true" sz="18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Orientações para a APRESENTAÇÃO Oral ONLINE (SLIDES): </a:t>
            </a:r>
          </a:p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a) O arquivo final da apresentação (slides) da modalidade online deverá ser enviado para o e-mail da Comissão de Trabalhos Científicos (</a:t>
            </a:r>
            <a:r>
              <a:rPr lang="en-US" sz="18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 tooltip="mailto:congressoconstrucaodacarreiram@gmail.com"/>
              </a:rPr>
              <a:t>congressoconstrucaodacarreiram@gmail.com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 o dia 17 de maio de 2026. O trabalho deverá ser enviado no formato PowerPoint. Caso não seja enviado até essa data, o trabalho, ainda que aprovado, não poderá ser apresentado.</a:t>
            </a:r>
          </a:p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3. b) O modelo padrão do slide será disponibilizado no site do IIICCCM </a:t>
            </a:r>
            <a:r>
              <a:rPr lang="en-US" sz="1800">
                <a:solidFill>
                  <a:srgbClr val="D6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(https:).</a:t>
            </a:r>
          </a:p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3.c) A apresentação em slides deverá ser enviada em formato PowerPoint, devendo o documento conter entre 9 e 20 slides, o que inclui os slides de apresentação e o slide com as referências. </a:t>
            </a:r>
          </a:p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d) No dia 19 de maio de 2026, até às 23h59, será disponibilizada no site do III CCCM uma planilha contendo o título do trabalho, o nome do(a) apresentador(a), o horário da apresentação e o respectivo link de acesso para a apresentação dos trabalhos na modalidade Oral online.</a:t>
            </a:r>
          </a:p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3.e) As apresentações serão realizadas   nos dias 20 e 21 de maio de 2026</a:t>
            </a:r>
          </a:p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3.f) o tempo de apresentação será de 8 minutos e haverá mais 4 minutos para posterior discussão</a:t>
            </a:r>
          </a:p>
          <a:p>
            <a:pPr algn="just">
              <a:lnSpc>
                <a:spcPts val="2160"/>
              </a:lnSpc>
              <a:spcBef>
                <a:spcPct val="0"/>
              </a:spcBef>
            </a:pPr>
          </a:p>
          <a:p>
            <a:pPr algn="just">
              <a:lnSpc>
                <a:spcPts val="216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DAG-NYUl27Y</dc:identifier>
  <dcterms:modified xsi:type="dcterms:W3CDTF">2011-08-01T06:04:30Z</dcterms:modified>
  <cp:revision>1</cp:revision>
  <dc:title>Título</dc:title>
</cp:coreProperties>
</file>