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94660"/>
  </p:normalViewPr>
  <p:slideViewPr>
    <p:cSldViewPr snapToGrid="0">
      <p:cViewPr>
        <p:scale>
          <a:sx n="21" d="100"/>
          <a:sy n="21" d="100"/>
        </p:scale>
        <p:origin x="564" y="-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2598-7A6A-4EAA-BE42-003851C545B6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9BE6-DC30-4CA1-96D8-D62447F83C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08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2598-7A6A-4EAA-BE42-003851C545B6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9BE6-DC30-4CA1-96D8-D62447F83C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79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2598-7A6A-4EAA-BE42-003851C545B6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9BE6-DC30-4CA1-96D8-D62447F83C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80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2598-7A6A-4EAA-BE42-003851C545B6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9BE6-DC30-4CA1-96D8-D62447F83C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22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2598-7A6A-4EAA-BE42-003851C545B6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9BE6-DC30-4CA1-96D8-D62447F83C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7855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2598-7A6A-4EAA-BE42-003851C545B6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9BE6-DC30-4CA1-96D8-D62447F83C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40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2598-7A6A-4EAA-BE42-003851C545B6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9BE6-DC30-4CA1-96D8-D62447F83C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89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2598-7A6A-4EAA-BE42-003851C545B6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9BE6-DC30-4CA1-96D8-D62447F83C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188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2598-7A6A-4EAA-BE42-003851C545B6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9BE6-DC30-4CA1-96D8-D62447F83C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1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2598-7A6A-4EAA-BE42-003851C545B6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9BE6-DC30-4CA1-96D8-D62447F83C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27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2598-7A6A-4EAA-BE42-003851C545B6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9BE6-DC30-4CA1-96D8-D62447F83C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71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2598-7A6A-4EAA-BE42-003851C545B6}" type="datetimeFigureOut">
              <a:rPr lang="pt-BR" smtClean="0"/>
              <a:t>10/10/2024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9BE6-DC30-4CA1-96D8-D62447F83C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932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353">
            <a:extLst>
              <a:ext uri="{FF2B5EF4-FFF2-40B4-BE49-F238E27FC236}">
                <a16:creationId xmlns:a16="http://schemas.microsoft.com/office/drawing/2014/main" id="{86E468F7-50BC-CB85-956E-6C580D8C1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5400" y="37756931"/>
            <a:ext cx="13674725" cy="830262"/>
          </a:xfrm>
          <a:prstGeom prst="rect">
            <a:avLst/>
          </a:prstGeom>
          <a:solidFill>
            <a:srgbClr val="002E08"/>
          </a:solidFill>
          <a:ln>
            <a:noFill/>
          </a:ln>
        </p:spPr>
        <p:txBody>
          <a:bodyPr lIns="91247" tIns="45615" rIns="91247" bIns="456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4800" b="1" i="0" u="none" strike="noStrike" kern="0" cap="all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AGRADECIMENTOS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FB2586A-B64B-4362-331E-39B9FABC4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918" y="9568923"/>
            <a:ext cx="13673137" cy="149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315" tIns="456315" rIns="456315" bIns="228131">
            <a:spAutoFit/>
          </a:bodyPr>
          <a:lstStyle>
            <a:lvl1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8788"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844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7416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988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560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just" defTabSz="4389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As taxas de aproveitamento dos resíduos orgânicos lignocelulósicos que são gerados pela atividade agrícola ou até mesmo os resíduos urbanos resultantes da atividade de podas em parques e jardins são, muitas vezes, inferiores quando comparado as enormes quantidades de resíduos que são geradas diariamente em nosso país. </a:t>
            </a:r>
          </a:p>
          <a:p>
            <a:pPr marL="0" marR="0" lvl="0" indent="0" algn="just" defTabSz="4389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A gongocompostagem técnica pela qual há a biotransformação dos resíduos vegetais em matéria orgânica estável promovida pela atividade dos diplópodes, popularmente chamados de gongolos ou piolhos-de-cobra, os quais atuam diretamente na fragmentação dos resíduos vegetais, acelerando assim as taxas de decomposição dos resíduos.</a:t>
            </a:r>
          </a:p>
          <a:p>
            <a:pPr marL="0" marR="0" lvl="0" indent="0" algn="just" defTabSz="4389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Mediante o exposto, o objetivo deste estudo foi avaliar a eficiência do gongocomposto gerado pela atividade de diplópodes da espécie </a:t>
            </a:r>
            <a:r>
              <a:rPr kumimoji="0" lang="pt-BR" altLang="pt-BR" sz="4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Trigoniulus corallinus </a:t>
            </a: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produção de mudas de rúcula (</a:t>
            </a:r>
            <a:r>
              <a:rPr kumimoji="0" lang="pt-BR" altLang="pt-BR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Eruca</a:t>
            </a:r>
            <a:r>
              <a:rPr kumimoji="0" lang="pt-BR" altLang="pt-BR" sz="4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sativa </a:t>
            </a: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L.) e beterraba (</a:t>
            </a:r>
            <a:r>
              <a:rPr kumimoji="0" lang="pt-BR" altLang="pt-BR" sz="4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Beta </a:t>
            </a:r>
            <a:r>
              <a:rPr kumimoji="0" lang="pt-BR" altLang="pt-BR" sz="44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vulgaris</a:t>
            </a:r>
            <a:r>
              <a:rPr kumimoji="0" lang="pt-BR" altLang="pt-BR" sz="4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L.). 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3FBF2301-B6C7-E9F5-E715-D57E57698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3909514"/>
            <a:ext cx="30995937" cy="369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25" tIns="45605" rIns="91225" bIns="45605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600" b="1" i="0" u="none" strike="noStrike" kern="1200" cap="none" spc="0" normalizeH="0" baseline="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Produção de mudas de hortaliças em substrato orgânico gerado pela atividade de diplópodes</a:t>
            </a:r>
          </a:p>
          <a:p>
            <a:pPr marL="0" marR="0" lvl="0" indent="0" algn="just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4000" b="1" i="0" u="none" strike="noStrike" kern="1200" cap="none" spc="0" normalizeH="0" baseline="0" noProof="0" dirty="0">
              <a:ln>
                <a:noFill/>
              </a:ln>
              <a:solidFill>
                <a:srgbClr val="002E0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AUTORES  -  Antunes, L.F.S.</a:t>
            </a:r>
            <a:r>
              <a:rPr kumimoji="0" lang="pt-BR" altLang="pt-BR" sz="4800" b="0" i="0" u="none" strike="noStrike" kern="1200" cap="none" spc="0" normalizeH="0" baseline="5000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</a:t>
            </a:r>
            <a:r>
              <a:rPr kumimoji="0" lang="pt-BR" alt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</a:t>
            </a:r>
            <a:r>
              <a:rPr kumimoji="0" lang="pt-BR" altLang="pt-BR" sz="4800" b="0" i="0" u="sng" strike="noStrike" kern="1200" cap="none" spc="0" normalizeH="0" baseline="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Aguiar, T.C.</a:t>
            </a:r>
            <a:r>
              <a:rPr kumimoji="0" lang="pt-BR" altLang="pt-BR" sz="4800" b="0" i="0" u="sng" strike="noStrike" kern="1200" cap="none" spc="0" normalizeH="0" baseline="5000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</a:t>
            </a:r>
            <a:r>
              <a:rPr kumimoji="0" lang="pt-BR" alt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Souza, C.A.S.</a:t>
            </a:r>
            <a:r>
              <a:rPr kumimoji="0" lang="pt-BR" altLang="pt-BR" sz="4800" b="0" i="0" u="none" strike="noStrike" kern="1200" cap="none" spc="0" normalizeH="0" baseline="5000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</a:t>
            </a:r>
            <a:r>
              <a:rPr kumimoji="0" lang="pt-BR" alt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Oliveira, B.A.F.</a:t>
            </a:r>
            <a:r>
              <a:rPr kumimoji="0" lang="pt-BR" altLang="pt-BR" sz="4800" b="0" i="0" u="none" strike="noStrike" kern="1200" cap="none" spc="0" normalizeH="0" baseline="5000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1</a:t>
            </a:r>
            <a:r>
              <a:rPr kumimoji="0" lang="pt-BR" alt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Silva, D.G.</a:t>
            </a:r>
            <a:r>
              <a:rPr kumimoji="0" lang="pt-BR" altLang="pt-BR" sz="4800" b="0" i="0" u="none" strike="noStrike" kern="1200" cap="none" spc="0" normalizeH="0" baseline="5000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</a:t>
            </a:r>
            <a:r>
              <a:rPr kumimoji="0" lang="pt-BR" alt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Correia, M.E.F.</a:t>
            </a:r>
            <a:r>
              <a:rPr kumimoji="0" lang="pt-BR" altLang="pt-BR" sz="4800" b="0" i="0" u="none" strike="noStrike" kern="1200" cap="none" spc="0" normalizeH="0" baseline="5000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2</a:t>
            </a:r>
            <a:r>
              <a:rPr kumimoji="0" lang="pt-BR" alt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pt-BR" altLang="pt-BR" sz="4800" b="0" i="1" u="none" strike="noStrike" kern="1200" cap="none" spc="0" normalizeH="0" baseline="30000" noProof="0" dirty="0">
              <a:ln>
                <a:noFill/>
              </a:ln>
              <a:solidFill>
                <a:srgbClr val="002E0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INSTITUIÇÃO - </a:t>
            </a:r>
            <a:r>
              <a:rPr kumimoji="0" lang="pt-BR" altLang="pt-BR" sz="4000" b="0" i="0" u="none" strike="noStrike" kern="1200" cap="none" spc="0" normalizeH="0" baseline="5000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</a:t>
            </a: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Universidade Federal Rural do Rio de Janeiro, RJ, Brasil; </a:t>
            </a:r>
            <a:r>
              <a:rPr kumimoji="0" lang="pt-BR" altLang="pt-BR" sz="4000" b="0" i="0" u="none" strike="noStrike" kern="1200" cap="none" spc="0" normalizeH="0" baseline="5000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</a:t>
            </a: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Embrapa Agrobiologia, Seropédica, RJ, Brasil. 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2E08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Autor responsável: fernando.ufrrj.agro@gmail.com</a:t>
            </a:r>
            <a:endParaRPr kumimoji="0" lang="en-US" altLang="pt-BR" sz="4000" b="0" i="1" u="none" strike="noStrike" kern="1200" cap="none" spc="0" normalizeH="0" baseline="0" noProof="0" dirty="0">
              <a:ln>
                <a:noFill/>
              </a:ln>
              <a:solidFill>
                <a:srgbClr val="002E08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A2285DD-80AA-1186-38D1-EFC17F7B1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r="69181"/>
          <a:stretch/>
        </p:blipFill>
        <p:spPr>
          <a:xfrm>
            <a:off x="18536920" y="38705439"/>
            <a:ext cx="4094589" cy="449519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D51F6E5-1296-F120-55C7-40691A9AD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181" b="92373" l="56740" r="94001">
                        <a14:foregroundMark x1="57163" y1="37571" x2="57163" y2="37571"/>
                        <a14:foregroundMark x1="93084" y1="38418" x2="93084" y2="38418"/>
                        <a14:foregroundMark x1="56740" y1="47740" x2="56740" y2="47740"/>
                        <a14:foregroundMark x1="66126" y1="45763" x2="66126" y2="45763"/>
                        <a14:foregroundMark x1="72406" y1="45480" x2="72406" y2="45480"/>
                        <a14:foregroundMark x1="84615" y1="47458" x2="84615" y2="47458"/>
                        <a14:foregroundMark x1="75582" y1="46893" x2="75582" y2="46893"/>
                        <a14:foregroundMark x1="87932" y1="46893" x2="87932" y2="46893"/>
                        <a14:foregroundMark x1="94001" y1="70904" x2="94001" y2="70904"/>
                        <a14:backgroundMark x1="57234" y1="40960" x2="57234" y2="40960"/>
                        <a14:backgroundMark x1="57869" y1="42090" x2="57869" y2="42090"/>
                        <a14:backgroundMark x1="58998" y1="43503" x2="58998" y2="43503"/>
                        <a14:backgroundMark x1="59351" y1="47458" x2="59351" y2="47458"/>
                        <a14:backgroundMark x1="59704" y1="51977" x2="59562" y2="52260"/>
                        <a14:backgroundMark x1="59280" y1="54520" x2="59280" y2="54520"/>
                        <a14:backgroundMark x1="59492" y1="59887" x2="59492" y2="59887"/>
                        <a14:backgroundMark x1="60903" y1="42938" x2="60903" y2="42938"/>
                        <a14:backgroundMark x1="61891" y1="42090" x2="61891" y2="42090"/>
                        <a14:backgroundMark x1="62244" y1="43503" x2="62244" y2="43503"/>
                        <a14:backgroundMark x1="62597" y1="47175" x2="62597" y2="47175"/>
                        <a14:backgroundMark x1="62385" y1="48870" x2="62385" y2="48870"/>
                        <a14:backgroundMark x1="62456" y1="51412" x2="62456" y2="51412"/>
                        <a14:backgroundMark x1="62315" y1="55085" x2="62315" y2="55085"/>
                        <a14:backgroundMark x1="62385" y1="57345" x2="62385" y2="57345"/>
                        <a14:backgroundMark x1="62385" y1="59605" x2="62385" y2="59605"/>
                        <a14:backgroundMark x1="62385" y1="61299" x2="62385" y2="61299"/>
                        <a14:backgroundMark x1="62315" y1="63277" x2="62315" y2="63277"/>
                        <a14:backgroundMark x1="62315" y1="64972" x2="62315" y2="64972"/>
                        <a14:backgroundMark x1="62315" y1="66384" x2="62315" y2="66384"/>
                        <a14:backgroundMark x1="62315" y1="68079" x2="62315" y2="68079"/>
                        <a14:backgroundMark x1="62315" y1="69492" x2="62315" y2="69492"/>
                        <a14:backgroundMark x1="62315" y1="71186" x2="62315" y2="71186"/>
                        <a14:backgroundMark x1="62315" y1="72599" x2="62315" y2="72599"/>
                        <a14:backgroundMark x1="62244" y1="73729" x2="62244" y2="73729"/>
                        <a14:backgroundMark x1="61256" y1="73729" x2="61256" y2="73729"/>
                        <a14:backgroundMark x1="59704" y1="73729" x2="59704" y2="73729"/>
                        <a14:backgroundMark x1="58645" y1="73446" x2="58645" y2="73446"/>
                        <a14:backgroundMark x1="63232" y1="73729" x2="63232" y2="73729"/>
                        <a14:backgroundMark x1="64855" y1="73164" x2="64855" y2="73164"/>
                        <a14:backgroundMark x1="66972" y1="72881" x2="66972" y2="72881"/>
                        <a14:backgroundMark x1="66690" y1="66384" x2="66690" y2="66384"/>
                        <a14:backgroundMark x1="67537" y1="64689" x2="67537" y2="64689"/>
                        <a14:backgroundMark x1="66478" y1="67232" x2="66478" y2="67232"/>
                        <a14:backgroundMark x1="65702" y1="63277" x2="65702" y2="63277"/>
                        <a14:backgroundMark x1="67890" y1="57910" x2="67890" y2="57910"/>
                        <a14:backgroundMark x1="66831" y1="53672" x2="66831" y2="53672"/>
                        <a14:backgroundMark x1="65773" y1="53107" x2="65773" y2="53107"/>
                        <a14:backgroundMark x1="65843" y1="50000" x2="65843" y2="50000"/>
                        <a14:backgroundMark x1="66902" y1="51412" x2="66902" y2="51412"/>
                        <a14:backgroundMark x1="67608" y1="52542" x2="67608" y2="52542"/>
                        <a14:backgroundMark x1="68102" y1="46045" x2="68102" y2="46045"/>
                        <a14:backgroundMark x1="67678" y1="43785" x2="67678" y2="43785"/>
                        <a14:backgroundMark x1="67184" y1="42655" x2="67184" y2="42655"/>
                        <a14:backgroundMark x1="69231" y1="41808" x2="69231" y2="41808"/>
                        <a14:backgroundMark x1="70783" y1="42373" x2="70783" y2="42373"/>
                        <a14:backgroundMark x1="72195" y1="42655" x2="72195" y2="42655"/>
                        <a14:backgroundMark x1="73606" y1="42373" x2="73606" y2="42373"/>
                        <a14:backgroundMark x1="74030" y1="42938" x2="74030" y2="42938"/>
                        <a14:backgroundMark x1="74030" y1="45198" x2="74030" y2="45198"/>
                        <a14:backgroundMark x1="74100" y1="47740" x2="74100" y2="47740"/>
                        <a14:backgroundMark x1="73818" y1="50000" x2="73818" y2="50000"/>
                        <a14:backgroundMark x1="72548" y1="51695" x2="72548" y2="51695"/>
                        <a14:backgroundMark x1="71560" y1="49435" x2="71560" y2="49435"/>
                        <a14:backgroundMark x1="72900" y1="50847" x2="72900" y2="50847"/>
                        <a14:backgroundMark x1="73677" y1="54520" x2="73677" y2="54520"/>
                        <a14:backgroundMark x1="73818" y1="57345" x2="73818" y2="57345"/>
                        <a14:backgroundMark x1="73747" y1="59887" x2="73747" y2="59887"/>
                        <a14:backgroundMark x1="72477" y1="61582" x2="72477" y2="61582"/>
                        <a14:backgroundMark x1="73888" y1="63277" x2="73888" y2="63277"/>
                        <a14:backgroundMark x1="72759" y1="63842" x2="72759" y2="63842"/>
                        <a14:backgroundMark x1="73959" y1="68927" x2="73959" y2="68927"/>
                        <a14:backgroundMark x1="74100" y1="70339" x2="74100" y2="70339"/>
                        <a14:backgroundMark x1="74171" y1="72034" x2="74171" y2="72034"/>
                        <a14:backgroundMark x1="74100" y1="72881" x2="74100" y2="72881"/>
                        <a14:backgroundMark x1="73747" y1="74011" x2="73747" y2="74011"/>
                        <a14:backgroundMark x1="76711" y1="41808" x2="76711" y2="41808"/>
                        <a14:backgroundMark x1="78970" y1="43220" x2="78970" y2="43220"/>
                        <a14:backgroundMark x1="80522" y1="43785" x2="80522" y2="43785"/>
                        <a14:backgroundMark x1="81299" y1="42090" x2="81299" y2="42090"/>
                        <a14:backgroundMark x1="83133" y1="42090" x2="83133" y2="42090"/>
                        <a14:backgroundMark x1="84898" y1="42090" x2="84898" y2="42090"/>
                        <a14:backgroundMark x1="85815" y1="42090" x2="85815" y2="42090"/>
                        <a14:backgroundMark x1="86380" y1="43785" x2="86380" y2="43785"/>
                        <a14:backgroundMark x1="86450" y1="45763" x2="86450" y2="45763"/>
                        <a14:backgroundMark x1="86521" y1="48588" x2="86521" y2="48588"/>
                        <a14:backgroundMark x1="86380" y1="50847" x2="86380" y2="50847"/>
                        <a14:backgroundMark x1="85956" y1="52542" x2="85956" y2="52542"/>
                        <a14:backgroundMark x1="84686" y1="52260" x2="84686" y2="52260"/>
                        <a14:backgroundMark x1="83557" y1="51412" x2="83557" y2="51412"/>
                        <a14:backgroundMark x1="83416" y1="50282" x2="83416" y2="50282"/>
                        <a14:backgroundMark x1="86521" y1="63842" x2="86521" y2="63842"/>
                        <a14:backgroundMark x1="86521" y1="68079" x2="86521" y2="68079"/>
                        <a14:backgroundMark x1="86380" y1="70056" x2="86380" y2="70056"/>
                        <a14:backgroundMark x1="86027" y1="71469" x2="86027" y2="71469"/>
                        <a14:backgroundMark x1="85321" y1="72881" x2="85321" y2="72881"/>
                        <a14:backgroundMark x1="84263" y1="72599" x2="84263" y2="72599"/>
                        <a14:backgroundMark x1="83345" y1="73164" x2="83345" y2="73164"/>
                        <a14:backgroundMark x1="82004" y1="73729" x2="82004" y2="73729"/>
                        <a14:backgroundMark x1="81087" y1="72599" x2="81087" y2="72599"/>
                        <a14:backgroundMark x1="80805" y1="69209" x2="80805" y2="69209"/>
                        <a14:backgroundMark x1="80522" y1="65819" x2="80522" y2="65819"/>
                        <a14:backgroundMark x1="81369" y1="64124" x2="81369" y2="64124"/>
                        <a14:backgroundMark x1="82357" y1="64407" x2="82357" y2="64407"/>
                        <a14:backgroundMark x1="83557" y1="66384" x2="83557" y2="66384"/>
                        <a14:backgroundMark x1="77629" y1="51130" x2="77629" y2="51130"/>
                        <a14:backgroundMark x1="77064" y1="52542" x2="77064" y2="52542"/>
                        <a14:backgroundMark x1="77276" y1="62147" x2="77276" y2="62147"/>
                        <a14:backgroundMark x1="77629" y1="65819" x2="77629" y2="65819"/>
                        <a14:backgroundMark x1="88497" y1="42655" x2="88497" y2="42655"/>
                        <a14:backgroundMark x1="89485" y1="59887" x2="89485" y2="59887"/>
                        <a14:backgroundMark x1="89626" y1="67232" x2="89626" y2="67232"/>
                        <a14:backgroundMark x1="90191" y1="69209" x2="90191" y2="69209"/>
                        <a14:backgroundMark x1="64432" y1="41243" x2="64432" y2="41243"/>
                        <a14:backgroundMark x1="66902" y1="61017" x2="66902" y2="61017"/>
                        <a14:backgroundMark x1="67184" y1="63559" x2="67184" y2="63559"/>
                        <a14:backgroundMark x1="70713" y1="74011" x2="70713" y2="74011"/>
                        <a14:backgroundMark x1="73394" y1="74011" x2="73394" y2="74011"/>
                        <a14:backgroundMark x1="75512" y1="74011" x2="75512" y2="74011"/>
                        <a14:backgroundMark x1="77276" y1="66667" x2="77276" y2="66667"/>
                        <a14:backgroundMark x1="81228" y1="60452" x2="81228" y2="60452"/>
                        <a14:backgroundMark x1="89273" y1="57910" x2="89273" y2="57910"/>
                        <a14:backgroundMark x1="88709" y1="53390" x2="88709" y2="53390"/>
                        <a14:backgroundMark x1="90755" y1="47175" x2="90755" y2="47175"/>
                        <a14:backgroundMark x1="91602" y1="45763" x2="91602" y2="45763"/>
                        <a14:backgroundMark x1="93084" y1="51412" x2="93084" y2="51412"/>
                        <a14:backgroundMark x1="92802" y1="43503" x2="92802" y2="43503"/>
                        <a14:backgroundMark x1="90543" y1="42090" x2="90543" y2="42090"/>
                        <a14:backgroundMark x1="92802" y1="51412" x2="92802" y2="51412"/>
                        <a14:backgroundMark x1="93578" y1="55932" x2="93578" y2="55932"/>
                        <a14:backgroundMark x1="92096" y1="50000" x2="92096" y2="50000"/>
                        <a14:backgroundMark x1="93507" y1="47175" x2="93507" y2="47175"/>
                        <a14:backgroundMark x1="93578" y1="42090" x2="93578" y2="42090"/>
                        <a14:backgroundMark x1="93931" y1="58475" x2="93931" y2="58475"/>
                        <a14:backgroundMark x1="93649" y1="72881" x2="93649" y2="72881"/>
                        <a14:backgroundMark x1="92519" y1="73729" x2="92519" y2="73729"/>
                        <a14:backgroundMark x1="91461" y1="72599" x2="91461" y2="72599"/>
                        <a14:backgroundMark x1="57092" y1="72599" x2="57092" y2="7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87" t="26895" r="4138"/>
          <a:stretch/>
        </p:blipFill>
        <p:spPr>
          <a:xfrm>
            <a:off x="24471408" y="39930295"/>
            <a:ext cx="7008717" cy="3147016"/>
          </a:xfrm>
          <a:prstGeom prst="rect">
            <a:avLst/>
          </a:prstGeom>
        </p:spPr>
      </p:pic>
      <p:sp>
        <p:nvSpPr>
          <p:cNvPr id="21" name="Text Box 353">
            <a:extLst>
              <a:ext uri="{FF2B5EF4-FFF2-40B4-BE49-F238E27FC236}">
                <a16:creationId xmlns:a16="http://schemas.microsoft.com/office/drawing/2014/main" id="{22090C44-CDC5-5062-C57D-1F4DF55086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330" y="8639111"/>
            <a:ext cx="13674725" cy="830262"/>
          </a:xfrm>
          <a:prstGeom prst="rect">
            <a:avLst/>
          </a:prstGeom>
          <a:solidFill>
            <a:srgbClr val="002E08"/>
          </a:solidFill>
          <a:ln>
            <a:noFill/>
          </a:ln>
        </p:spPr>
        <p:txBody>
          <a:bodyPr lIns="91247" tIns="45615" rIns="91247" bIns="456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4800" b="1" i="0" u="none" strike="noStrike" kern="0" cap="all" spc="0" normalizeH="0" baseline="0" noProof="0" dirty="0" err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Introdução</a:t>
            </a:r>
            <a:endParaRPr kumimoji="0" lang="en-US" altLang="pt-BR" sz="4800" b="1" i="0" u="none" strike="noStrike" kern="0" cap="all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FDAAE03D-3678-1626-5D6B-1DA57FECE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6988" y="24834434"/>
            <a:ext cx="13673137" cy="339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315" tIns="456315" rIns="456315" bIns="228131">
            <a:spAutoFit/>
          </a:bodyPr>
          <a:lstStyle>
            <a:lvl1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8788"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844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7416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988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560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just" defTabSz="4389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Você pode também colocar apenas figuras com pranchas contendo gráficos ou tabelas, ou ainda intercalar com texto e figuras e tabelas. Prefira sempre que possível, utilizar figuras.</a:t>
            </a: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A2379A3-50D8-DB97-62B1-72ED2403A48C}"/>
              </a:ext>
            </a:extLst>
          </p:cNvPr>
          <p:cNvCxnSpPr>
            <a:cxnSpLocks/>
          </p:cNvCxnSpPr>
          <p:nvPr/>
        </p:nvCxnSpPr>
        <p:spPr>
          <a:xfrm>
            <a:off x="1259644" y="8110329"/>
            <a:ext cx="29880000" cy="0"/>
          </a:xfrm>
          <a:prstGeom prst="line">
            <a:avLst/>
          </a:prstGeom>
          <a:ln>
            <a:solidFill>
              <a:srgbClr val="002E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353">
            <a:extLst>
              <a:ext uri="{FF2B5EF4-FFF2-40B4-BE49-F238E27FC236}">
                <a16:creationId xmlns:a16="http://schemas.microsoft.com/office/drawing/2014/main" id="{65C9638F-A6C9-3FF8-8524-222F8E9C4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794" y="32036204"/>
            <a:ext cx="13674725" cy="830262"/>
          </a:xfrm>
          <a:prstGeom prst="rect">
            <a:avLst/>
          </a:prstGeom>
          <a:solidFill>
            <a:srgbClr val="002E08"/>
          </a:solidFill>
          <a:ln>
            <a:noFill/>
          </a:ln>
        </p:spPr>
        <p:txBody>
          <a:bodyPr lIns="91247" tIns="45615" rIns="91247" bIns="456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4800" b="1" i="0" u="none" strike="noStrike" kern="0" cap="all" spc="0" normalizeH="0" baseline="0" noProof="0" dirty="0" err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Metodologia</a:t>
            </a:r>
            <a:endParaRPr kumimoji="0" lang="en-US" altLang="pt-BR" sz="4800" b="1" i="0" u="none" strike="noStrike" kern="0" cap="all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560C814C-0F9D-B11E-1DD4-F74312328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644" y="29859934"/>
            <a:ext cx="13520737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Figura 1 . </a:t>
            </a:r>
            <a:r>
              <a:rPr kumimoji="0" lang="pt-BR" altLang="pt-BR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Diplópode da espécie </a:t>
            </a:r>
            <a:r>
              <a:rPr kumimoji="0" lang="pt-BR" altLang="pt-BR" sz="4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Trigoniulus corallinus</a:t>
            </a:r>
            <a:r>
              <a:rPr kumimoji="0" lang="pt-BR" altLang="pt-BR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B) Minhoca da espécie </a:t>
            </a:r>
            <a:r>
              <a:rPr kumimoji="0" lang="pt-BR" altLang="pt-BR" sz="4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Eisenia andrei</a:t>
            </a:r>
            <a:endParaRPr kumimoji="0" lang="pt-BR" altLang="pt-BR" sz="60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Agrupar 2">
            <a:extLst>
              <a:ext uri="{FF2B5EF4-FFF2-40B4-BE49-F238E27FC236}">
                <a16:creationId xmlns:a16="http://schemas.microsoft.com/office/drawing/2014/main" id="{7A2D2B9E-87AE-A452-EF09-E72219A2E1D0}"/>
              </a:ext>
            </a:extLst>
          </p:cNvPr>
          <p:cNvGrpSpPr>
            <a:grpSpLocks/>
          </p:cNvGrpSpPr>
          <p:nvPr/>
        </p:nvGrpSpPr>
        <p:grpSpPr bwMode="auto">
          <a:xfrm>
            <a:off x="1316794" y="24751359"/>
            <a:ext cx="13463587" cy="4930775"/>
            <a:chOff x="588961" y="22228789"/>
            <a:chExt cx="13464000" cy="4929721"/>
          </a:xfrm>
        </p:grpSpPr>
        <p:pic>
          <p:nvPicPr>
            <p:cNvPr id="23" name="Imagem 2">
              <a:extLst>
                <a:ext uri="{FF2B5EF4-FFF2-40B4-BE49-F238E27FC236}">
                  <a16:creationId xmlns:a16="http://schemas.microsoft.com/office/drawing/2014/main" id="{AB47224F-E030-7226-E4D6-66BF5D4898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61" y="22228789"/>
              <a:ext cx="13464000" cy="492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CaixaDeTexto 1">
              <a:extLst>
                <a:ext uri="{FF2B5EF4-FFF2-40B4-BE49-F238E27FC236}">
                  <a16:creationId xmlns:a16="http://schemas.microsoft.com/office/drawing/2014/main" id="{8542AA8A-78FA-1054-DEB5-7CE823794D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9086" y="22287555"/>
              <a:ext cx="1012371" cy="76944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25" name="CaixaDeTexto 20">
              <a:extLst>
                <a:ext uri="{FF2B5EF4-FFF2-40B4-BE49-F238E27FC236}">
                  <a16:creationId xmlns:a16="http://schemas.microsoft.com/office/drawing/2014/main" id="{E36B0531-8789-488C-40A1-A8AF757F9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57456" y="22287555"/>
              <a:ext cx="1012371" cy="76944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altLang="pt-BR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</a:p>
          </p:txBody>
        </p:sp>
      </p:grpSp>
      <p:sp>
        <p:nvSpPr>
          <p:cNvPr id="26" name="Text Box 14">
            <a:extLst>
              <a:ext uri="{FF2B5EF4-FFF2-40B4-BE49-F238E27FC236}">
                <a16:creationId xmlns:a16="http://schemas.microsoft.com/office/drawing/2014/main" id="{7B5C0D58-99F6-E2A7-4DC2-2E5EF4D7C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918" y="33137225"/>
            <a:ext cx="13673137" cy="949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315" tIns="456315" rIns="456315" bIns="228131">
            <a:spAutoFit/>
          </a:bodyPr>
          <a:lstStyle>
            <a:lvl1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8788"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844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7416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988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560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just" defTabSz="4389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O experimento foi realizado em casa de vegetação do Sistema Integrado de Produção Agroecológica (SIPA - “Fazendinha Agroecológica Km 47”) localizado no município de Seropédica-RJ. Os substratos utilizados para o experimento foram: </a:t>
            </a: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1) Gongocomposto: </a:t>
            </a: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constituído por 16% de ramos e folhas de </a:t>
            </a:r>
            <a:r>
              <a:rPr kumimoji="0" lang="pt-BR" altLang="pt-B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gliricidia</a:t>
            </a: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pt-BR" altLang="pt-BR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Gliricidia sepium</a:t>
            </a: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), 16% de ramos e folhas de flemingia (</a:t>
            </a:r>
            <a:r>
              <a:rPr kumimoji="0" lang="pt-BR" altLang="pt-BR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Flemingia </a:t>
            </a:r>
            <a:r>
              <a:rPr kumimoji="0" lang="pt-BR" altLang="pt-BR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macrophylla</a:t>
            </a: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), 35% de aparas de grama (</a:t>
            </a:r>
            <a:r>
              <a:rPr kumimoji="0" lang="pt-BR" altLang="pt-BR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Paspalum</a:t>
            </a:r>
            <a:r>
              <a:rPr kumimoji="0" lang="pt-BR" altLang="pt-BR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notatum</a:t>
            </a: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), 11% de papelão, 11% de casca de coco (</a:t>
            </a:r>
            <a:r>
              <a:rPr kumimoji="0" lang="pt-BR" altLang="pt-BR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Cocos </a:t>
            </a:r>
            <a:r>
              <a:rPr kumimoji="0" lang="pt-BR" altLang="pt-BR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nucifera</a:t>
            </a:r>
            <a:r>
              <a:rPr kumimoji="0" lang="pt-BR" altLang="pt-BR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L.) e 11% de sabugo de milho (</a:t>
            </a:r>
            <a:r>
              <a:rPr kumimoji="0" lang="pt-BR" altLang="pt-BR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Zea </a:t>
            </a:r>
            <a:r>
              <a:rPr kumimoji="0" lang="pt-BR" altLang="pt-BR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mays</a:t>
            </a:r>
            <a:r>
              <a:rPr kumimoji="0" lang="pt-BR" altLang="pt-BR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L). </a:t>
            </a:r>
          </a:p>
          <a:p>
            <a:pPr marL="0" marR="0" lvl="0" indent="0" algn="just" defTabSz="43894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</a:t>
            </a:r>
          </a:p>
        </p:txBody>
      </p:sp>
      <p:sp>
        <p:nvSpPr>
          <p:cNvPr id="27" name="Text Box 353">
            <a:extLst>
              <a:ext uri="{FF2B5EF4-FFF2-40B4-BE49-F238E27FC236}">
                <a16:creationId xmlns:a16="http://schemas.microsoft.com/office/drawing/2014/main" id="{34CEB955-CF95-17A3-0297-72D3D5113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4919" y="8639111"/>
            <a:ext cx="13674725" cy="830262"/>
          </a:xfrm>
          <a:prstGeom prst="rect">
            <a:avLst/>
          </a:prstGeom>
          <a:solidFill>
            <a:srgbClr val="002E08"/>
          </a:solidFill>
          <a:ln>
            <a:noFill/>
          </a:ln>
        </p:spPr>
        <p:txBody>
          <a:bodyPr lIns="91247" tIns="45615" rIns="91247" bIns="456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4800" b="1" i="0" u="none" strike="noStrike" kern="0" cap="all" spc="0" normalizeH="0" baseline="0" noProof="0" dirty="0" err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Resultados</a:t>
            </a:r>
            <a:endParaRPr kumimoji="0" lang="en-US" altLang="pt-BR" sz="4800" b="1" i="0" u="none" strike="noStrike" kern="0" cap="all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0" name="Text Box 14">
            <a:extLst>
              <a:ext uri="{FF2B5EF4-FFF2-40B4-BE49-F238E27FC236}">
                <a16:creationId xmlns:a16="http://schemas.microsoft.com/office/drawing/2014/main" id="{8DEDD42E-82CD-D71F-7B53-135F451E0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2951" y="9054242"/>
            <a:ext cx="13673138" cy="17064843"/>
          </a:xfrm>
          <a:prstGeom prst="rect">
            <a:avLst/>
          </a:prstGeom>
          <a:noFill/>
          <a:ln>
            <a:noFill/>
          </a:ln>
          <a:effectLst/>
        </p:spPr>
        <p:txBody>
          <a:bodyPr lIns="456315" tIns="456315" rIns="456315" bIns="228131">
            <a:spAutoFit/>
          </a:bodyPr>
          <a:lstStyle>
            <a:lvl1pPr defTabSz="4389438">
              <a:defRPr>
                <a:solidFill>
                  <a:schemeClr val="tx1"/>
                </a:solidFill>
                <a:latin typeface="Arial" charset="0"/>
              </a:defRPr>
            </a:lvl1pPr>
            <a:lvl2pPr marL="458788" defTabSz="4389438">
              <a:defRPr>
                <a:solidFill>
                  <a:schemeClr val="tx1"/>
                </a:solidFill>
                <a:latin typeface="Arial" charset="0"/>
              </a:defRPr>
            </a:lvl2pPr>
            <a:lvl3pPr marL="912813" defTabSz="4389438">
              <a:defRPr>
                <a:solidFill>
                  <a:schemeClr val="tx1"/>
                </a:solidFill>
                <a:latin typeface="Arial" charset="0"/>
              </a:defRPr>
            </a:lvl3pPr>
            <a:lvl4pPr defTabSz="4389438">
              <a:defRPr>
                <a:solidFill>
                  <a:schemeClr val="tx1"/>
                </a:solidFill>
                <a:latin typeface="Arial" charset="0"/>
              </a:defRPr>
            </a:lvl4pPr>
            <a:lvl5pPr defTabSz="4389438">
              <a:defRPr>
                <a:solidFill>
                  <a:schemeClr val="tx1"/>
                </a:solidFill>
                <a:latin typeface="Arial" charset="0"/>
              </a:defRPr>
            </a:lvl5pPr>
            <a:lvl6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3894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Tabela 1.</a:t>
            </a:r>
            <a:r>
              <a:rPr kumimoji="0" lang="pt-BR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Valores de potencial hidrogeniônico (pH), condutividade elétrica (CE) e macronutrientes totais dos substratos orgânicos.</a:t>
            </a: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2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4389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just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4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2C5DE665-2DE4-7D19-3C57-75FB9249EDDE}"/>
              </a:ext>
            </a:extLst>
          </p:cNvPr>
          <p:cNvGraphicFramePr>
            <a:graphicFrameLocks noGrp="1"/>
          </p:cNvGraphicFramePr>
          <p:nvPr/>
        </p:nvGraphicFramePr>
        <p:xfrm>
          <a:off x="17932495" y="11803414"/>
          <a:ext cx="13077825" cy="12565115"/>
        </p:xfrm>
        <a:graphic>
          <a:graphicData uri="http://schemas.openxmlformats.org/drawingml/2006/table">
            <a:tbl>
              <a:tblPr/>
              <a:tblGrid>
                <a:gridCol w="4684939">
                  <a:extLst>
                    <a:ext uri="{9D8B030D-6E8A-4147-A177-3AD203B41FA5}">
                      <a16:colId xmlns:a16="http://schemas.microsoft.com/office/drawing/2014/main" val="2722205133"/>
                    </a:ext>
                  </a:extLst>
                </a:gridCol>
                <a:gridCol w="4310743">
                  <a:extLst>
                    <a:ext uri="{9D8B030D-6E8A-4147-A177-3AD203B41FA5}">
                      <a16:colId xmlns:a16="http://schemas.microsoft.com/office/drawing/2014/main" val="174895751"/>
                    </a:ext>
                  </a:extLst>
                </a:gridCol>
                <a:gridCol w="4082143">
                  <a:extLst>
                    <a:ext uri="{9D8B030D-6E8A-4147-A177-3AD203B41FA5}">
                      <a16:colId xmlns:a16="http://schemas.microsoft.com/office/drawing/2014/main" val="2576494328"/>
                    </a:ext>
                  </a:extLst>
                </a:gridCol>
              </a:tblGrid>
              <a:tr h="1188685"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Características químicas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Vermicomposto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Gongocomposto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92540377"/>
                  </a:ext>
                </a:extLst>
              </a:tr>
              <a:tr h="899901"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pH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7,72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6,06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2805745"/>
                  </a:ext>
                </a:extLst>
              </a:tr>
              <a:tr h="899901"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CE (dS m </a:t>
                      </a:r>
                      <a:r>
                        <a:rPr lang="pt-BR" sz="36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1,26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0,46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54097559"/>
                  </a:ext>
                </a:extLst>
              </a:tr>
              <a:tr h="899901"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Nitrogênio (mg L </a:t>
                      </a:r>
                      <a:r>
                        <a:rPr lang="pt-BR" sz="36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5620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3816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567318050"/>
                  </a:ext>
                </a:extLst>
              </a:tr>
              <a:tr h="899901"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Fósforo (mg L </a:t>
                      </a:r>
                      <a:r>
                        <a:rPr lang="pt-BR" sz="36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1437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303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7905842"/>
                  </a:ext>
                </a:extLst>
              </a:tr>
              <a:tr h="899901"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Potássio (mg L </a:t>
                      </a:r>
                      <a:r>
                        <a:rPr lang="pt-BR" sz="36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2988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960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7541952"/>
                  </a:ext>
                </a:extLst>
              </a:tr>
              <a:tr h="899901"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Cálcio (mg L </a:t>
                      </a:r>
                      <a:r>
                        <a:rPr lang="pt-BR" sz="36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4171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1547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7108092"/>
                  </a:ext>
                </a:extLst>
              </a:tr>
              <a:tr h="899901"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Magnésio (mg L </a:t>
                      </a:r>
                      <a:r>
                        <a:rPr lang="pt-BR" sz="36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-1</a:t>
                      </a:r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2111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587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59665042"/>
                  </a:ext>
                </a:extLst>
              </a:tr>
              <a:tr h="1188685"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Características físicas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Vermicomposto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b="1" dirty="0">
                          <a:solidFill>
                            <a:schemeClr val="tx1"/>
                          </a:solidFill>
                          <a:latin typeface="+mn-lt"/>
                        </a:rPr>
                        <a:t>Gongocomposto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237790681"/>
                  </a:ext>
                </a:extLst>
              </a:tr>
              <a:tr h="1188685"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Densidade volumétrica (g cm</a:t>
                      </a:r>
                      <a:r>
                        <a:rPr lang="pt-BR" sz="3600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-3</a:t>
                      </a:r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0,25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0,23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30222747"/>
                  </a:ext>
                </a:extLst>
              </a:tr>
              <a:tr h="899901"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Porosidade total (%)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78,27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86,25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89432071"/>
                  </a:ext>
                </a:extLst>
              </a:tr>
              <a:tr h="899901"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Microporosidade (%)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71,94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71,73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52896429"/>
                  </a:ext>
                </a:extLst>
              </a:tr>
              <a:tr h="899901"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Macroporosidade (%)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6,33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1619951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3239902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4859853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6479804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8099755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9719706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11339657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12959608" algn="l" defTabSz="3239902" rtl="0" eaLnBrk="1" latinLnBrk="0" hangingPunct="1">
                        <a:defRPr sz="6378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pt-BR" sz="3600" dirty="0">
                          <a:solidFill>
                            <a:schemeClr val="tx1"/>
                          </a:solidFill>
                          <a:latin typeface="+mn-lt"/>
                        </a:rPr>
                        <a:t>14,52</a:t>
                      </a:r>
                    </a:p>
                  </a:txBody>
                  <a:tcPr marL="91442" marR="91442" marT="45715" marB="4571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FFFFF">
                            <a:lumMod val="5000"/>
                            <a:lumOff val="95000"/>
                          </a:srgbClr>
                        </a:gs>
                        <a:gs pos="74000">
                          <a:srgbClr val="FFFFFF">
                            <a:lumMod val="45000"/>
                            <a:lumOff val="55000"/>
                          </a:srgbClr>
                        </a:gs>
                        <a:gs pos="83000">
                          <a:srgbClr val="FFFFFF">
                            <a:lumMod val="45000"/>
                            <a:lumOff val="55000"/>
                          </a:srgbClr>
                        </a:gs>
                        <a:gs pos="100000">
                          <a:srgbClr val="FFFFFF">
                            <a:lumMod val="30000"/>
                            <a:lumOff val="70000"/>
                          </a:srgb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4059740"/>
                  </a:ext>
                </a:extLst>
              </a:tr>
            </a:tbl>
          </a:graphicData>
        </a:graphic>
      </p:graphicFrame>
      <p:sp>
        <p:nvSpPr>
          <p:cNvPr id="32" name="Text Box 353">
            <a:extLst>
              <a:ext uri="{FF2B5EF4-FFF2-40B4-BE49-F238E27FC236}">
                <a16:creationId xmlns:a16="http://schemas.microsoft.com/office/drawing/2014/main" id="{65B71E5C-EBC5-711E-B072-83EAD474A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8909" y="28746838"/>
            <a:ext cx="13674725" cy="830262"/>
          </a:xfrm>
          <a:prstGeom prst="rect">
            <a:avLst/>
          </a:prstGeom>
          <a:solidFill>
            <a:srgbClr val="002E08"/>
          </a:solidFill>
          <a:ln>
            <a:noFill/>
          </a:ln>
        </p:spPr>
        <p:txBody>
          <a:bodyPr lIns="91247" tIns="45615" rIns="91247" bIns="45615">
            <a:spAutoFit/>
          </a:bodyPr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spcBef>
                <a:spcPct val="20000"/>
              </a:spcBef>
              <a:buChar char="–"/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4800" b="1" i="0" u="none" strike="noStrike" kern="0" cap="all" spc="0" normalizeH="0" baseline="0" noProof="0" dirty="0" err="1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conclusões</a:t>
            </a:r>
            <a:endParaRPr kumimoji="0" lang="en-US" altLang="pt-BR" sz="4800" b="1" i="0" u="none" strike="noStrike" kern="0" cap="all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EFE8E713-0883-6DCD-39EC-09C15983E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4083" y="29544211"/>
            <a:ext cx="13673137" cy="272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6315" tIns="456315" rIns="456315" bIns="228131">
            <a:spAutoFit/>
          </a:bodyPr>
          <a:lstStyle>
            <a:lvl1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8788"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defTabSz="4389438"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2844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7416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1988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656013" indent="1588" defTabSz="438943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just" defTabSz="43894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utilização do gongocomposto como substrato orgânico representa uma alternativa viável à produção de mudas de rúcula e beterraba.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87D08B4-331E-0FC2-EBF9-D1E0B16CAA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" t="371" r="-957" b="91075"/>
          <a:stretch/>
        </p:blipFill>
        <p:spPr>
          <a:xfrm>
            <a:off x="0" y="58619"/>
            <a:ext cx="32690258" cy="369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2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</TotalTime>
  <Words>539</Words>
  <Application>Microsoft Office PowerPoint</Application>
  <PresentationFormat>Personalizar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Fernando Sousa</dc:creator>
  <cp:lastModifiedBy>Fernando Sousa</cp:lastModifiedBy>
  <cp:revision>8</cp:revision>
  <dcterms:created xsi:type="dcterms:W3CDTF">2024-09-25T15:18:34Z</dcterms:created>
  <dcterms:modified xsi:type="dcterms:W3CDTF">2024-10-10T19:23:06Z</dcterms:modified>
</cp:coreProperties>
</file>