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 (MS)" panose="020B0604020202020204" charset="0"/>
      <p:regular r:id="rId13"/>
    </p:embeddedFont>
    <p:embeddedFont>
      <p:font typeface="Century Expanded" panose="020B0604020202020204" charset="0"/>
      <p:regular r:id="rId14"/>
    </p:embeddedFont>
    <p:embeddedFont>
      <p:font typeface="Century Expanded Bold" panose="020B0604020202020204" charset="0"/>
      <p:regular r:id="rId15"/>
    </p:embeddedFont>
    <p:embeddedFont>
      <p:font typeface="Century Gothic Paneuropean" panose="020B0604020202020204" charset="0"/>
      <p:regular r:id="rId16"/>
    </p:embeddedFont>
    <p:embeddedFont>
      <p:font typeface="Century Gothic Paneuropean Bold" panose="020B0604020202020204" charset="0"/>
      <p:regular r:id="rId17"/>
    </p:embeddedFont>
    <p:embeddedFont>
      <p:font typeface="Impact" panose="020B0806030902050204" pitchFamily="3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54477"/>
            <a:ext cx="18288000" cy="519274"/>
            <a:chOff x="0" y="0"/>
            <a:chExt cx="24384000" cy="6923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692404"/>
            </a:xfrm>
            <a:custGeom>
              <a:avLst/>
              <a:gdLst/>
              <a:ahLst/>
              <a:cxnLst/>
              <a:rect l="l" t="t" r="r" b="b"/>
              <a:pathLst>
                <a:path w="24384000" h="692404">
                  <a:moveTo>
                    <a:pt x="0" y="0"/>
                  </a:moveTo>
                  <a:lnTo>
                    <a:pt x="24384000" y="0"/>
                  </a:lnTo>
                  <a:lnTo>
                    <a:pt x="24384000" y="692404"/>
                  </a:lnTo>
                  <a:lnTo>
                    <a:pt x="0" y="692404"/>
                  </a:lnTo>
                  <a:close/>
                </a:path>
              </a:pathLst>
            </a:custGeom>
            <a:solidFill>
              <a:srgbClr val="4BF3B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10752" y="321983"/>
            <a:ext cx="18382395" cy="1483166"/>
            <a:chOff x="0" y="0"/>
            <a:chExt cx="24384000" cy="19775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977517"/>
            </a:xfrm>
            <a:custGeom>
              <a:avLst/>
              <a:gdLst/>
              <a:ahLst/>
              <a:cxnLst/>
              <a:rect l="l" t="t" r="r" b="b"/>
              <a:pathLst>
                <a:path w="24384000" h="1977517">
                  <a:moveTo>
                    <a:pt x="0" y="1977517"/>
                  </a:moveTo>
                  <a:lnTo>
                    <a:pt x="24384000" y="1977517"/>
                  </a:lnTo>
                  <a:lnTo>
                    <a:pt x="2438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347158"/>
            <a:ext cx="15479487" cy="571186"/>
            <a:chOff x="0" y="0"/>
            <a:chExt cx="20639316" cy="7615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39278" cy="761619"/>
            </a:xfrm>
            <a:custGeom>
              <a:avLst/>
              <a:gdLst/>
              <a:ahLst/>
              <a:cxnLst/>
              <a:rect l="l" t="t" r="r" b="b"/>
              <a:pathLst>
                <a:path w="20639278" h="761619">
                  <a:moveTo>
                    <a:pt x="0" y="0"/>
                  </a:moveTo>
                  <a:lnTo>
                    <a:pt x="20639278" y="0"/>
                  </a:lnTo>
                  <a:lnTo>
                    <a:pt x="20639278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-16116"/>
            <a:ext cx="12954000" cy="632746"/>
            <a:chOff x="0" y="0"/>
            <a:chExt cx="17272000" cy="8436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72000" cy="843661"/>
            </a:xfrm>
            <a:custGeom>
              <a:avLst/>
              <a:gdLst/>
              <a:ahLst/>
              <a:cxnLst/>
              <a:rect l="l" t="t" r="r" b="b"/>
              <a:pathLst>
                <a:path w="17272000" h="843661">
                  <a:moveTo>
                    <a:pt x="0" y="0"/>
                  </a:moveTo>
                  <a:lnTo>
                    <a:pt x="17272000" y="0"/>
                  </a:lnTo>
                  <a:lnTo>
                    <a:pt x="17272000" y="843661"/>
                  </a:lnTo>
                  <a:lnTo>
                    <a:pt x="0" y="843661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03082" y="1282194"/>
            <a:ext cx="15025494" cy="666178"/>
            <a:chOff x="0" y="-3353487"/>
            <a:chExt cx="17665962" cy="62935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665962" cy="2940051"/>
            </a:xfrm>
            <a:custGeom>
              <a:avLst/>
              <a:gdLst/>
              <a:ahLst/>
              <a:cxnLst/>
              <a:rect l="l" t="t" r="r" b="b"/>
              <a:pathLst>
                <a:path w="17665962" h="2940051">
                  <a:moveTo>
                    <a:pt x="0" y="0"/>
                  </a:moveTo>
                  <a:lnTo>
                    <a:pt x="17665962" y="0"/>
                  </a:lnTo>
                  <a:lnTo>
                    <a:pt x="17665962" y="2940051"/>
                  </a:lnTo>
                  <a:lnTo>
                    <a:pt x="0" y="29400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7080" b="-67080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2389" y="-3353487"/>
              <a:ext cx="15288743" cy="18492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>
                <a:lnSpc>
                  <a:spcPts val="8640"/>
                </a:lnSpc>
              </a:pPr>
              <a:r>
                <a:rPr lang="en-US" sz="4800" spc="-299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12ª Jornada </a:t>
              </a:r>
              <a:r>
                <a:rPr lang="en-US" sz="4800" spc="-150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Internacional</a:t>
              </a:r>
              <a:r>
                <a:rPr lang="en-US" sz="4800" spc="-299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de </a:t>
              </a:r>
              <a:r>
                <a:rPr lang="en-US" sz="4800" spc="-299" dirty="0" err="1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Alfabetização</a:t>
              </a:r>
              <a:endParaRPr lang="en-US" sz="4800" spc="-299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271044" y="3829175"/>
            <a:ext cx="6873907" cy="1204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Insira</a:t>
            </a:r>
            <a:r>
              <a:rPr lang="en-US" sz="4480" dirty="0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o </a:t>
            </a: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título</a:t>
            </a:r>
            <a:r>
              <a:rPr lang="en-US" sz="4480" dirty="0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do </a:t>
            </a: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endParaRPr lang="en-US" sz="4480" dirty="0">
              <a:solidFill>
                <a:srgbClr val="898989"/>
              </a:solidFill>
              <a:latin typeface="Century Expanded"/>
              <a:ea typeface="Century Expanded"/>
              <a:cs typeface="Century Expanded"/>
              <a:sym typeface="Century Expande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686281" y="321983"/>
            <a:ext cx="1584179" cy="2249948"/>
            <a:chOff x="0" y="0"/>
            <a:chExt cx="2112239" cy="2999930"/>
          </a:xfrm>
        </p:grpSpPr>
        <p:sp>
          <p:nvSpPr>
            <p:cNvPr id="15" name="Freeform 15" descr="12ª Jornada Internacional de Alfabetização: desafios para a alfabetização na idade certa"/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08513" y="8522322"/>
            <a:ext cx="15479487" cy="571186"/>
            <a:chOff x="0" y="0"/>
            <a:chExt cx="20639316" cy="7615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639278" cy="761619"/>
            </a:xfrm>
            <a:custGeom>
              <a:avLst/>
              <a:gdLst/>
              <a:ahLst/>
              <a:cxnLst/>
              <a:rect l="l" t="t" r="r" b="b"/>
              <a:pathLst>
                <a:path w="20639278" h="761619">
                  <a:moveTo>
                    <a:pt x="0" y="0"/>
                  </a:moveTo>
                  <a:lnTo>
                    <a:pt x="20639278" y="0"/>
                  </a:lnTo>
                  <a:lnTo>
                    <a:pt x="20639278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014479" y="5253123"/>
            <a:ext cx="5268439" cy="450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do(s) </a:t>
            </a:r>
            <a:r>
              <a:rPr lang="en-US"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(es): </a:t>
            </a:r>
            <a:r>
              <a:rPr lang="en-US"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</a:t>
            </a:r>
            <a:endParaRPr lang="en-US" sz="22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0" y="9002892"/>
            <a:ext cx="18583947" cy="3086100"/>
            <a:chOff x="0" y="0"/>
            <a:chExt cx="4894538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94538" cy="812800"/>
            </a:xfrm>
            <a:custGeom>
              <a:avLst/>
              <a:gdLst/>
              <a:ahLst/>
              <a:cxnLst/>
              <a:rect l="l" t="t" r="r" b="b"/>
              <a:pathLst>
                <a:path w="4894538" h="812800">
                  <a:moveTo>
                    <a:pt x="0" y="0"/>
                  </a:moveTo>
                  <a:lnTo>
                    <a:pt x="4894538" y="0"/>
                  </a:lnTo>
                  <a:lnTo>
                    <a:pt x="489453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489453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4186888" y="9056193"/>
            <a:ext cx="1000401" cy="1000401"/>
          </a:xfrm>
          <a:custGeom>
            <a:avLst/>
            <a:gdLst/>
            <a:ahLst/>
            <a:cxnLst/>
            <a:rect l="l" t="t" r="r" b="b"/>
            <a:pathLst>
              <a:path w="1000401" h="1000401">
                <a:moveTo>
                  <a:pt x="0" y="0"/>
                </a:moveTo>
                <a:lnTo>
                  <a:pt x="1000401" y="0"/>
                </a:lnTo>
                <a:lnTo>
                  <a:pt x="1000401" y="1000401"/>
                </a:lnTo>
                <a:lnTo>
                  <a:pt x="0" y="10004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/>
          <p:nvPr/>
        </p:nvSpPr>
        <p:spPr>
          <a:xfrm>
            <a:off x="5238940" y="9144929"/>
            <a:ext cx="1032104" cy="1032104"/>
          </a:xfrm>
          <a:custGeom>
            <a:avLst/>
            <a:gdLst/>
            <a:ahLst/>
            <a:cxnLst/>
            <a:rect l="l" t="t" r="r" b="b"/>
            <a:pathLst>
              <a:path w="1032104" h="1032104">
                <a:moveTo>
                  <a:pt x="0" y="0"/>
                </a:moveTo>
                <a:lnTo>
                  <a:pt x="1032104" y="0"/>
                </a:lnTo>
                <a:lnTo>
                  <a:pt x="1032104" y="1032104"/>
                </a:lnTo>
                <a:lnTo>
                  <a:pt x="0" y="10321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/>
          <p:nvPr/>
        </p:nvSpPr>
        <p:spPr>
          <a:xfrm>
            <a:off x="6325456" y="9185762"/>
            <a:ext cx="950439" cy="950439"/>
          </a:xfrm>
          <a:custGeom>
            <a:avLst/>
            <a:gdLst/>
            <a:ahLst/>
            <a:cxnLst/>
            <a:rect l="l" t="t" r="r" b="b"/>
            <a:pathLst>
              <a:path w="950439" h="950439">
                <a:moveTo>
                  <a:pt x="0" y="0"/>
                </a:moveTo>
                <a:lnTo>
                  <a:pt x="950439" y="0"/>
                </a:lnTo>
                <a:lnTo>
                  <a:pt x="950439" y="950439"/>
                </a:lnTo>
                <a:lnTo>
                  <a:pt x="0" y="9504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/>
          <p:nvPr/>
        </p:nvSpPr>
        <p:spPr>
          <a:xfrm>
            <a:off x="7489562" y="9272591"/>
            <a:ext cx="743568" cy="743568"/>
          </a:xfrm>
          <a:custGeom>
            <a:avLst/>
            <a:gdLst/>
            <a:ahLst/>
            <a:cxnLst/>
            <a:rect l="l" t="t" r="r" b="b"/>
            <a:pathLst>
              <a:path w="743568" h="743568">
                <a:moveTo>
                  <a:pt x="0" y="0"/>
                </a:moveTo>
                <a:lnTo>
                  <a:pt x="743567" y="0"/>
                </a:lnTo>
                <a:lnTo>
                  <a:pt x="743567" y="743567"/>
                </a:lnTo>
                <a:lnTo>
                  <a:pt x="0" y="7435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8450512" y="9045281"/>
            <a:ext cx="1198187" cy="1198187"/>
          </a:xfrm>
          <a:custGeom>
            <a:avLst/>
            <a:gdLst/>
            <a:ahLst/>
            <a:cxnLst/>
            <a:rect l="l" t="t" r="r" b="b"/>
            <a:pathLst>
              <a:path w="1198187" h="1198187">
                <a:moveTo>
                  <a:pt x="0" y="0"/>
                </a:moveTo>
                <a:lnTo>
                  <a:pt x="1198186" y="0"/>
                </a:lnTo>
                <a:lnTo>
                  <a:pt x="1198186" y="1198187"/>
                </a:lnTo>
                <a:lnTo>
                  <a:pt x="0" y="11981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Freeform 30"/>
          <p:cNvSpPr/>
          <p:nvPr/>
        </p:nvSpPr>
        <p:spPr>
          <a:xfrm>
            <a:off x="9791573" y="9167538"/>
            <a:ext cx="986886" cy="986886"/>
          </a:xfrm>
          <a:custGeom>
            <a:avLst/>
            <a:gdLst/>
            <a:ahLst/>
            <a:cxnLst/>
            <a:rect l="l" t="t" r="r" b="b"/>
            <a:pathLst>
              <a:path w="986886" h="986886">
                <a:moveTo>
                  <a:pt x="0" y="0"/>
                </a:moveTo>
                <a:lnTo>
                  <a:pt x="986887" y="0"/>
                </a:lnTo>
                <a:lnTo>
                  <a:pt x="986887" y="986886"/>
                </a:lnTo>
                <a:lnTo>
                  <a:pt x="0" y="9868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Freeform 31"/>
          <p:cNvSpPr/>
          <p:nvPr/>
        </p:nvSpPr>
        <p:spPr>
          <a:xfrm>
            <a:off x="10924731" y="9167538"/>
            <a:ext cx="867856" cy="867856"/>
          </a:xfrm>
          <a:custGeom>
            <a:avLst/>
            <a:gdLst/>
            <a:ahLst/>
            <a:cxnLst/>
            <a:rect l="l" t="t" r="r" b="b"/>
            <a:pathLst>
              <a:path w="867856" h="867856">
                <a:moveTo>
                  <a:pt x="0" y="0"/>
                </a:moveTo>
                <a:lnTo>
                  <a:pt x="867856" y="0"/>
                </a:lnTo>
                <a:lnTo>
                  <a:pt x="867856" y="867856"/>
                </a:lnTo>
                <a:lnTo>
                  <a:pt x="0" y="867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2" name="Freeform 32"/>
          <p:cNvSpPr/>
          <p:nvPr/>
        </p:nvSpPr>
        <p:spPr>
          <a:xfrm>
            <a:off x="11935462" y="9069855"/>
            <a:ext cx="1270446" cy="1270446"/>
          </a:xfrm>
          <a:custGeom>
            <a:avLst/>
            <a:gdLst/>
            <a:ahLst/>
            <a:cxnLst/>
            <a:rect l="l" t="t" r="r" b="b"/>
            <a:pathLst>
              <a:path w="1270446" h="1270446">
                <a:moveTo>
                  <a:pt x="0" y="0"/>
                </a:moveTo>
                <a:lnTo>
                  <a:pt x="1270447" y="0"/>
                </a:lnTo>
                <a:lnTo>
                  <a:pt x="1270447" y="1270446"/>
                </a:lnTo>
                <a:lnTo>
                  <a:pt x="0" y="12704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3" name="Freeform 33"/>
          <p:cNvSpPr/>
          <p:nvPr/>
        </p:nvSpPr>
        <p:spPr>
          <a:xfrm>
            <a:off x="13348784" y="9244168"/>
            <a:ext cx="791226" cy="791226"/>
          </a:xfrm>
          <a:custGeom>
            <a:avLst/>
            <a:gdLst/>
            <a:ahLst/>
            <a:cxnLst/>
            <a:rect l="l" t="t" r="r" b="b"/>
            <a:pathLst>
              <a:path w="791226" h="791226">
                <a:moveTo>
                  <a:pt x="0" y="0"/>
                </a:moveTo>
                <a:lnTo>
                  <a:pt x="791225" y="0"/>
                </a:lnTo>
                <a:lnTo>
                  <a:pt x="791225" y="791226"/>
                </a:lnTo>
                <a:lnTo>
                  <a:pt x="0" y="7912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5078" y="3314700"/>
            <a:ext cx="6996931" cy="3124945"/>
            <a:chOff x="-660696" y="-710209"/>
            <a:chExt cx="9329240" cy="416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660696" y="-710209"/>
              <a:ext cx="7315198" cy="3456385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ctr">
                <a:lnSpc>
                  <a:spcPts val="8640"/>
                </a:lnSpc>
                <a:defRPr sz="72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sz="6000" dirty="0" err="1">
                  <a:sym typeface="Impact"/>
                </a:rPr>
                <a:t>Referências</a:t>
              </a:r>
              <a:endParaRPr lang="en-US" sz="6000" dirty="0">
                <a:sym typeface="Impact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21853" y="913028"/>
            <a:ext cx="9486881" cy="580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Insira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referências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conforme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as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normas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Associação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Brasileira de Norma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Técnicas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ABNT, norma NBR (6023:2025). </a:t>
            </a:r>
          </a:p>
          <a:p>
            <a:pPr algn="l"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Livro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Edição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Local: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editora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data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 algn="l"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acadêmicos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Ano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depósito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 Tipo do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tese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dissertação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conclusão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curso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(Grau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especialização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curso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vinculação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acadêmica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 Local, data de apresentação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defesa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 algn="l"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Artigos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científicos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 do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periódico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), local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numeração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ano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e/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volume,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número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e/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volume,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tomo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páginas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inicial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 final, data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período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Century Expanded"/>
              <a:ea typeface="Century Expanded"/>
              <a:cs typeface="Century Expanded"/>
              <a:sym typeface="Century Expanded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Century Expanded"/>
              <a:ea typeface="Century Expanded"/>
              <a:cs typeface="Century Expanded"/>
              <a:sym typeface="Century Expand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98941" y="446209"/>
            <a:ext cx="4049259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1" name="Group 14">
            <a:extLst>
              <a:ext uri="{FF2B5EF4-FFF2-40B4-BE49-F238E27FC236}">
                <a16:creationId xmlns:a16="http://schemas.microsoft.com/office/drawing/2014/main" id="{73A4F9D1-1445-B3D2-07A5-955ECD193282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2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6815A42A-9C5A-65C1-D185-4BDDFB4BAAB8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4" name="TextBox 11">
            <a:extLst>
              <a:ext uri="{FF2B5EF4-FFF2-40B4-BE49-F238E27FC236}">
                <a16:creationId xmlns:a16="http://schemas.microsoft.com/office/drawing/2014/main" id="{4C825994-12E1-63B4-58E4-472523D116D8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3800922"/>
            <a:ext cx="7543800" cy="2685156"/>
            <a:chOff x="0" y="-123824"/>
            <a:chExt cx="10058400" cy="3580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-123824"/>
              <a:ext cx="10058399" cy="3071216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ctr">
                <a:lnSpc>
                  <a:spcPts val="8640"/>
                </a:lnSpc>
                <a:defRPr sz="72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sz="6000" dirty="0" err="1">
                  <a:sym typeface="Impact"/>
                </a:rPr>
                <a:t>Agradecimentos</a:t>
              </a:r>
              <a:endParaRPr lang="en-US" sz="6000" dirty="0">
                <a:sym typeface="Impact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21853" y="913028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Agradecimentos</a:t>
            </a:r>
            <a:r>
              <a:rPr lang="en-US" sz="32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8942" y="446209"/>
            <a:ext cx="38206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32007" y="9112665"/>
            <a:ext cx="18583947" cy="1130803"/>
            <a:chOff x="0" y="0"/>
            <a:chExt cx="4894538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94538" cy="812800"/>
            </a:xfrm>
            <a:custGeom>
              <a:avLst/>
              <a:gdLst/>
              <a:ahLst/>
              <a:cxnLst/>
              <a:rect l="l" t="t" r="r" b="b"/>
              <a:pathLst>
                <a:path w="4894538" h="812800">
                  <a:moveTo>
                    <a:pt x="0" y="0"/>
                  </a:moveTo>
                  <a:lnTo>
                    <a:pt x="4894538" y="0"/>
                  </a:lnTo>
                  <a:lnTo>
                    <a:pt x="489453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489453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186888" y="9056193"/>
            <a:ext cx="1000401" cy="1000401"/>
          </a:xfrm>
          <a:custGeom>
            <a:avLst/>
            <a:gdLst/>
            <a:ahLst/>
            <a:cxnLst/>
            <a:rect l="l" t="t" r="r" b="b"/>
            <a:pathLst>
              <a:path w="1000401" h="1000401">
                <a:moveTo>
                  <a:pt x="0" y="0"/>
                </a:moveTo>
                <a:lnTo>
                  <a:pt x="1000401" y="0"/>
                </a:lnTo>
                <a:lnTo>
                  <a:pt x="1000401" y="1000401"/>
                </a:lnTo>
                <a:lnTo>
                  <a:pt x="0" y="1000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5238940" y="9144929"/>
            <a:ext cx="1032104" cy="1032104"/>
          </a:xfrm>
          <a:custGeom>
            <a:avLst/>
            <a:gdLst/>
            <a:ahLst/>
            <a:cxnLst/>
            <a:rect l="l" t="t" r="r" b="b"/>
            <a:pathLst>
              <a:path w="1032104" h="1032104">
                <a:moveTo>
                  <a:pt x="0" y="0"/>
                </a:moveTo>
                <a:lnTo>
                  <a:pt x="1032104" y="0"/>
                </a:lnTo>
                <a:lnTo>
                  <a:pt x="1032104" y="1032104"/>
                </a:lnTo>
                <a:lnTo>
                  <a:pt x="0" y="1032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6325456" y="9185762"/>
            <a:ext cx="950439" cy="950439"/>
          </a:xfrm>
          <a:custGeom>
            <a:avLst/>
            <a:gdLst/>
            <a:ahLst/>
            <a:cxnLst/>
            <a:rect l="l" t="t" r="r" b="b"/>
            <a:pathLst>
              <a:path w="950439" h="950439">
                <a:moveTo>
                  <a:pt x="0" y="0"/>
                </a:moveTo>
                <a:lnTo>
                  <a:pt x="950439" y="0"/>
                </a:lnTo>
                <a:lnTo>
                  <a:pt x="950439" y="950439"/>
                </a:lnTo>
                <a:lnTo>
                  <a:pt x="0" y="9504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7489562" y="9272591"/>
            <a:ext cx="743568" cy="743568"/>
          </a:xfrm>
          <a:custGeom>
            <a:avLst/>
            <a:gdLst/>
            <a:ahLst/>
            <a:cxnLst/>
            <a:rect l="l" t="t" r="r" b="b"/>
            <a:pathLst>
              <a:path w="743568" h="743568">
                <a:moveTo>
                  <a:pt x="0" y="0"/>
                </a:moveTo>
                <a:lnTo>
                  <a:pt x="743567" y="0"/>
                </a:lnTo>
                <a:lnTo>
                  <a:pt x="743567" y="743567"/>
                </a:lnTo>
                <a:lnTo>
                  <a:pt x="0" y="7435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8450512" y="9045281"/>
            <a:ext cx="1198187" cy="1198187"/>
          </a:xfrm>
          <a:custGeom>
            <a:avLst/>
            <a:gdLst/>
            <a:ahLst/>
            <a:cxnLst/>
            <a:rect l="l" t="t" r="r" b="b"/>
            <a:pathLst>
              <a:path w="1198187" h="1198187">
                <a:moveTo>
                  <a:pt x="0" y="0"/>
                </a:moveTo>
                <a:lnTo>
                  <a:pt x="1198186" y="0"/>
                </a:lnTo>
                <a:lnTo>
                  <a:pt x="1198186" y="1198187"/>
                </a:lnTo>
                <a:lnTo>
                  <a:pt x="0" y="11981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9791573" y="9167538"/>
            <a:ext cx="986886" cy="986886"/>
          </a:xfrm>
          <a:custGeom>
            <a:avLst/>
            <a:gdLst/>
            <a:ahLst/>
            <a:cxnLst/>
            <a:rect l="l" t="t" r="r" b="b"/>
            <a:pathLst>
              <a:path w="986886" h="986886">
                <a:moveTo>
                  <a:pt x="0" y="0"/>
                </a:moveTo>
                <a:lnTo>
                  <a:pt x="986887" y="0"/>
                </a:lnTo>
                <a:lnTo>
                  <a:pt x="986887" y="986886"/>
                </a:lnTo>
                <a:lnTo>
                  <a:pt x="0" y="9868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0924731" y="9167538"/>
            <a:ext cx="867856" cy="867856"/>
          </a:xfrm>
          <a:custGeom>
            <a:avLst/>
            <a:gdLst/>
            <a:ahLst/>
            <a:cxnLst/>
            <a:rect l="l" t="t" r="r" b="b"/>
            <a:pathLst>
              <a:path w="867856" h="867856">
                <a:moveTo>
                  <a:pt x="0" y="0"/>
                </a:moveTo>
                <a:lnTo>
                  <a:pt x="867856" y="0"/>
                </a:lnTo>
                <a:lnTo>
                  <a:pt x="867856" y="867856"/>
                </a:lnTo>
                <a:lnTo>
                  <a:pt x="0" y="8678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11935462" y="9069855"/>
            <a:ext cx="1270446" cy="1270446"/>
          </a:xfrm>
          <a:custGeom>
            <a:avLst/>
            <a:gdLst/>
            <a:ahLst/>
            <a:cxnLst/>
            <a:rect l="l" t="t" r="r" b="b"/>
            <a:pathLst>
              <a:path w="1270446" h="1270446">
                <a:moveTo>
                  <a:pt x="0" y="0"/>
                </a:moveTo>
                <a:lnTo>
                  <a:pt x="1270447" y="0"/>
                </a:lnTo>
                <a:lnTo>
                  <a:pt x="1270447" y="1270446"/>
                </a:lnTo>
                <a:lnTo>
                  <a:pt x="0" y="12704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13348784" y="9244168"/>
            <a:ext cx="791226" cy="791226"/>
          </a:xfrm>
          <a:custGeom>
            <a:avLst/>
            <a:gdLst/>
            <a:ahLst/>
            <a:cxnLst/>
            <a:rect l="l" t="t" r="r" b="b"/>
            <a:pathLst>
              <a:path w="791226" h="791226">
                <a:moveTo>
                  <a:pt x="0" y="0"/>
                </a:moveTo>
                <a:lnTo>
                  <a:pt x="791225" y="0"/>
                </a:lnTo>
                <a:lnTo>
                  <a:pt x="791225" y="791226"/>
                </a:lnTo>
                <a:lnTo>
                  <a:pt x="0" y="7912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1135DF09-E414-ED99-94F6-B839626958F0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20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296AC90C-D5B4-B96E-F2BE-178D8A1DF0AA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pPr algn="ctr"/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34742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88398" y="3717227"/>
            <a:ext cx="6501408" cy="2793854"/>
            <a:chOff x="0" y="-268754"/>
            <a:chExt cx="8668544" cy="37251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 b="1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68754"/>
              <a:ext cx="6299199" cy="3456384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just">
                <a:lnSpc>
                  <a:spcPts val="8640"/>
                </a:lnSpc>
                <a:defRPr sz="4800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Introdução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610600" y="1409700"/>
            <a:ext cx="12329160" cy="71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sua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introdução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6682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A30513-207F-57E3-4276-D112E63C7C42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BBC81FE3-897F-C315-1625-59DF772C3310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79646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79646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0596" y="3238500"/>
            <a:ext cx="6501413" cy="3201145"/>
            <a:chOff x="-5" y="-811809"/>
            <a:chExt cx="8668549" cy="42681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</p:spPr>
          <p:txBody>
            <a:bodyPr lIns="0" tIns="0" rIns="0" bIns="0" rtlCol="0" anchor="ctr"/>
            <a:lstStyle/>
            <a:p>
              <a:pPr algn="just">
                <a:lnSpc>
                  <a:spcPts val="8640"/>
                </a:lnSpc>
              </a:pPr>
              <a:endParaRPr lang="pt-BR" sz="4800" b="1" spc="-299">
                <a:solidFill>
                  <a:srgbClr val="000000"/>
                </a:solidFill>
                <a:latin typeface="Century Gothic Paneuropean"/>
                <a:cs typeface="Century Gothic Paneuropean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5" y="-811809"/>
              <a:ext cx="8668549" cy="3646881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just">
                <a:lnSpc>
                  <a:spcPts val="8640"/>
                </a:lnSpc>
                <a:defRPr sz="72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sz="6000" dirty="0" err="1">
                  <a:sym typeface="Impact"/>
                </a:rPr>
                <a:t>Objetivos</a:t>
              </a:r>
              <a:endParaRPr lang="en-US" sz="6000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795279" y="2164880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 seu(s) objetivo(s)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8941" y="446208"/>
            <a:ext cx="3863673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7" name="Group 14">
            <a:extLst>
              <a:ext uri="{FF2B5EF4-FFF2-40B4-BE49-F238E27FC236}">
                <a16:creationId xmlns:a16="http://schemas.microsoft.com/office/drawing/2014/main" id="{319E71E0-E611-3651-02EF-B64FD7033BE8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8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4C173FBE-A3B1-EDF8-2713-3843A5592731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B023F3EA-517E-D22D-8A7D-ECC1476D6E6F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89511" y="3847357"/>
            <a:ext cx="6501413" cy="2592286"/>
            <a:chOff x="0" y="0"/>
            <a:chExt cx="8668550" cy="34563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71450"/>
              <a:ext cx="8668550" cy="3627831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just">
                <a:lnSpc>
                  <a:spcPts val="8640"/>
                </a:lnSpc>
                <a:defRPr sz="72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sz="6000" dirty="0" err="1">
                  <a:sym typeface="Impact"/>
                </a:rPr>
                <a:t>Metodologia</a:t>
              </a:r>
              <a:endParaRPr lang="en-US" sz="6000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795279" y="2164880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Descreva sua metodologia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7444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12º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16B217-2C3C-95A0-C829-600C355E68CF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81C5EC15-6DF7-CB68-0DFA-176C3C8E5046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518042B3-3BE1-5240-2A06-08145AD11310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" y="3718768"/>
            <a:ext cx="6501408" cy="3329731"/>
            <a:chOff x="0" y="-171452"/>
            <a:chExt cx="8668544" cy="44396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" y="-171452"/>
              <a:ext cx="8127999" cy="4439641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just">
                <a:lnSpc>
                  <a:spcPts val="8640"/>
                </a:lnSpc>
                <a:defRPr sz="48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pPr algn="ctr"/>
              <a:r>
                <a:rPr lang="en-US" sz="6000" dirty="0" err="1">
                  <a:sym typeface="Impact"/>
                </a:rPr>
                <a:t>Análise</a:t>
              </a:r>
              <a:r>
                <a:rPr lang="en-US" sz="6000" dirty="0">
                  <a:sym typeface="Impact"/>
                </a:rPr>
                <a:t> e/</a:t>
              </a:r>
              <a:r>
                <a:rPr lang="en-US" sz="6000" dirty="0" err="1">
                  <a:sym typeface="Impact"/>
                </a:rPr>
                <a:t>ou</a:t>
              </a:r>
              <a:r>
                <a:rPr lang="en-US" sz="6000" dirty="0">
                  <a:sym typeface="Impact"/>
                </a:rPr>
                <a:t> </a:t>
              </a:r>
              <a:r>
                <a:rPr lang="en-US" sz="6000" dirty="0" err="1">
                  <a:sym typeface="Impact"/>
                </a:rPr>
                <a:t>discussão</a:t>
              </a:r>
              <a:r>
                <a:rPr lang="en-US" sz="6000" dirty="0">
                  <a:sym typeface="Impact"/>
                </a:rPr>
                <a:t> de </a:t>
              </a:r>
              <a:r>
                <a:rPr lang="en-US" sz="6000" dirty="0" err="1">
                  <a:sym typeface="Impact"/>
                </a:rPr>
                <a:t>resultados</a:t>
              </a:r>
              <a:endParaRPr lang="en-US" sz="6000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915400" y="1638300"/>
            <a:ext cx="8117500" cy="71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seu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texto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474720" cy="368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Jornada Internacional de Alfabetização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639D96-1B68-166E-C4F0-F13839C0803E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CA643F77-8F16-1BB1-FD0D-33F03197D49C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3D1671A0-0F8D-4F9D-5423-07C21E4E4E29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9474" y="3826978"/>
            <a:ext cx="7086601" cy="2633043"/>
            <a:chOff x="-1016002" y="-156933"/>
            <a:chExt cx="10715058" cy="36278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699056" cy="3456384"/>
            </a:xfrm>
            <a:custGeom>
              <a:avLst/>
              <a:gdLst/>
              <a:ahLst/>
              <a:cxnLst/>
              <a:rect l="l" t="t" r="r" b="b"/>
              <a:pathLst>
                <a:path w="9699056" h="3456384">
                  <a:moveTo>
                    <a:pt x="0" y="0"/>
                  </a:moveTo>
                  <a:lnTo>
                    <a:pt x="9699056" y="0"/>
                  </a:lnTo>
                  <a:lnTo>
                    <a:pt x="9699056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677" b="-4677"/>
              </a:stretch>
            </a:blipFill>
          </p:spPr>
          <p:txBody>
            <a:bodyPr/>
            <a:lstStyle/>
            <a:p>
              <a:endParaRPr lang="pt-BR" b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016002" y="-156933"/>
              <a:ext cx="10138976" cy="3627832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just">
                <a:lnSpc>
                  <a:spcPts val="8640"/>
                </a:lnSpc>
                <a:defRPr sz="72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pPr algn="ctr"/>
              <a:r>
                <a:rPr lang="en-US" sz="6000" dirty="0" err="1">
                  <a:sym typeface="Impact"/>
                </a:rPr>
                <a:t>Considerações</a:t>
              </a:r>
              <a:r>
                <a:rPr lang="en-US" sz="6000" dirty="0">
                  <a:sym typeface="Impact"/>
                </a:rPr>
                <a:t> </a:t>
              </a:r>
              <a:r>
                <a:rPr lang="en-US" sz="6000" dirty="0" err="1">
                  <a:sym typeface="Impact"/>
                </a:rPr>
                <a:t>finais</a:t>
              </a:r>
              <a:r>
                <a:rPr lang="en-US" sz="6000" dirty="0">
                  <a:sym typeface="Impact"/>
                </a:rPr>
                <a:t>​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501645" y="1866900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seu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texto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474720" cy="368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Jornada Internacional de Alfabetização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376FB5-236C-82C9-A945-259B7206EC90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7FC4305F-4EF7-AED7-5FE0-B4CF499404BB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EA217113-E3E6-D4D8-74C1-F74B9935EF5B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936626" y="2552700"/>
          <a:ext cx="16383000" cy="4419600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914400" y="411956"/>
            <a:ext cx="16459200" cy="1714500"/>
            <a:chOff x="0" y="0"/>
            <a:chExt cx="21945600" cy="228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945600" cy="2286000"/>
            </a:xfrm>
            <a:custGeom>
              <a:avLst/>
              <a:gdLst/>
              <a:ahLst/>
              <a:cxnLst/>
              <a:rect l="l" t="t" r="r" b="b"/>
              <a:pathLst>
                <a:path w="21945600" h="2286000">
                  <a:moveTo>
                    <a:pt x="0" y="0"/>
                  </a:moveTo>
                  <a:lnTo>
                    <a:pt x="21945600" y="0"/>
                  </a:lnTo>
                  <a:lnTo>
                    <a:pt x="2194560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7056" b="-137056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1945600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560"/>
                </a:lnSpc>
              </a:pPr>
              <a:r>
                <a:rPr lang="en-US" sz="880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Tabela 1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4353" y="6974681"/>
            <a:ext cx="3474720" cy="71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7032519" y="8733272"/>
            <a:ext cx="669779" cy="889235"/>
            <a:chOff x="0" y="0"/>
            <a:chExt cx="893039" cy="1185647"/>
          </a:xfrm>
        </p:grpSpPr>
        <p:sp>
          <p:nvSpPr>
            <p:cNvPr id="8" name="Freeform 8" descr="12ª Jornada Internacional de Alfabetização: desafios para a alfabetização na idade certa"/>
            <p:cNvSpPr/>
            <p:nvPr/>
          </p:nvSpPr>
          <p:spPr>
            <a:xfrm>
              <a:off x="0" y="0"/>
              <a:ext cx="893064" cy="1185672"/>
            </a:xfrm>
            <a:custGeom>
              <a:avLst/>
              <a:gdLst/>
              <a:ahLst/>
              <a:cxnLst/>
              <a:rect l="l" t="t" r="r" b="b"/>
              <a:pathLst>
                <a:path w="893064" h="1185672">
                  <a:moveTo>
                    <a:pt x="0" y="0"/>
                  </a:moveTo>
                  <a:lnTo>
                    <a:pt x="893064" y="0"/>
                  </a:lnTo>
                  <a:lnTo>
                    <a:pt x="893064" y="1185672"/>
                  </a:lnTo>
                  <a:lnTo>
                    <a:pt x="0" y="118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1" t="-26646" r="-326107" b="-441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411956"/>
            <a:ext cx="16459200" cy="1714500"/>
            <a:chOff x="0" y="0"/>
            <a:chExt cx="21945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45600" cy="2286000"/>
            </a:xfrm>
            <a:custGeom>
              <a:avLst/>
              <a:gdLst/>
              <a:ahLst/>
              <a:cxnLst/>
              <a:rect l="l" t="t" r="r" b="b"/>
              <a:pathLst>
                <a:path w="21945600" h="2286000">
                  <a:moveTo>
                    <a:pt x="0" y="0"/>
                  </a:moveTo>
                  <a:lnTo>
                    <a:pt x="21945600" y="0"/>
                  </a:lnTo>
                  <a:lnTo>
                    <a:pt x="2194560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7056" b="-137056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21945600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560"/>
                </a:lnSpc>
              </a:pPr>
              <a:r>
                <a:rPr lang="en-US" sz="880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Gráfico 1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20" y="754380"/>
            <a:ext cx="19751040" cy="1007999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18884" y="405708"/>
            <a:ext cx="669779" cy="889235"/>
            <a:chOff x="0" y="0"/>
            <a:chExt cx="893039" cy="1185647"/>
          </a:xfrm>
        </p:grpSpPr>
        <p:sp>
          <p:nvSpPr>
            <p:cNvPr id="7" name="Freeform 7" descr="12ª Jornada Internacional de Alfabetização: desafios para a alfabetização na idade certa"/>
            <p:cNvSpPr/>
            <p:nvPr/>
          </p:nvSpPr>
          <p:spPr>
            <a:xfrm>
              <a:off x="0" y="0"/>
              <a:ext cx="893064" cy="1185672"/>
            </a:xfrm>
            <a:custGeom>
              <a:avLst/>
              <a:gdLst/>
              <a:ahLst/>
              <a:cxnLst/>
              <a:rect l="l" t="t" r="r" b="b"/>
              <a:pathLst>
                <a:path w="893064" h="1185672">
                  <a:moveTo>
                    <a:pt x="0" y="0"/>
                  </a:moveTo>
                  <a:lnTo>
                    <a:pt x="893064" y="0"/>
                  </a:lnTo>
                  <a:lnTo>
                    <a:pt x="893064" y="1185672"/>
                  </a:lnTo>
                  <a:lnTo>
                    <a:pt x="0" y="118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5331" t="-26646" r="-326107" b="-441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406640" y="9441332"/>
            <a:ext cx="3474720" cy="71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870" y="1219175"/>
            <a:ext cx="2971800" cy="913640"/>
            <a:chOff x="0" y="0"/>
            <a:chExt cx="8022171" cy="2324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22168" cy="2324101"/>
            </a:xfrm>
            <a:custGeom>
              <a:avLst/>
              <a:gdLst/>
              <a:ahLst/>
              <a:cxnLst/>
              <a:rect l="l" t="t" r="r" b="b"/>
              <a:pathLst>
                <a:path w="8022168" h="2324101">
                  <a:moveTo>
                    <a:pt x="0" y="0"/>
                  </a:moveTo>
                  <a:lnTo>
                    <a:pt x="8022168" y="0"/>
                  </a:lnTo>
                  <a:lnTo>
                    <a:pt x="8022168" y="2324101"/>
                  </a:lnTo>
                  <a:lnTo>
                    <a:pt x="0" y="2324101"/>
                  </a:lnTo>
                  <a:close/>
                </a:path>
              </a:pathLst>
            </a:custGeom>
          </p:spPr>
          <p:txBody>
            <a:bodyPr lIns="0" tIns="0" rIns="0" bIns="0" rtlCol="0" anchor="ctr"/>
            <a:lstStyle/>
            <a:p>
              <a:pPr algn="ctr">
                <a:lnSpc>
                  <a:spcPts val="8640"/>
                </a:lnSpc>
              </a:pPr>
              <a:endParaRPr lang="pt-BR" sz="4800" b="1" spc="-299">
                <a:solidFill>
                  <a:srgbClr val="000000"/>
                </a:solidFill>
                <a:latin typeface="Century Gothic Paneuropean"/>
                <a:cs typeface="Century Gothic Paneuropean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8022171" cy="2333625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8640"/>
                </a:lnSpc>
                <a:defRPr sz="4800" b="1" spc="-299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</a:defRPr>
              </a:lvl1pPr>
            </a:lstStyle>
            <a:p>
              <a:r>
                <a:rPr lang="en-US" dirty="0" err="1">
                  <a:sym typeface="Century Gothic Paneuropean Bold"/>
                </a:rPr>
                <a:t>Título</a:t>
              </a:r>
              <a:endParaRPr lang="en-US" dirty="0">
                <a:sym typeface="Century Gothic Paneuropean Bold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582292" y="1119321"/>
            <a:ext cx="8699859" cy="7489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Adicione</a:t>
            </a:r>
            <a:r>
              <a:rPr lang="en-US" sz="6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64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uma</a:t>
            </a:r>
            <a:r>
              <a:rPr lang="en-US" sz="6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64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imagem</a:t>
            </a:r>
            <a:endParaRPr lang="en-US" sz="64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5840" y="2198370"/>
            <a:ext cx="5833748" cy="6945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Descrição da imagem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41543" y="9036158"/>
            <a:ext cx="3474720" cy="50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98942" y="446208"/>
            <a:ext cx="3474720" cy="368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Jornada Internacional de Alfabetização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" y="869671"/>
            <a:ext cx="3444411" cy="81324"/>
            <a:chOff x="0" y="0"/>
            <a:chExt cx="4592549" cy="1084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92574" cy="108458"/>
            </a:xfrm>
            <a:custGeom>
              <a:avLst/>
              <a:gdLst/>
              <a:ahLst/>
              <a:cxnLst/>
              <a:rect l="l" t="t" r="r" b="b"/>
              <a:pathLst>
                <a:path w="4592574" h="108458">
                  <a:moveTo>
                    <a:pt x="0" y="0"/>
                  </a:moveTo>
                  <a:lnTo>
                    <a:pt x="4592574" y="0"/>
                  </a:lnTo>
                  <a:lnTo>
                    <a:pt x="4592574" y="108458"/>
                  </a:lnTo>
                  <a:lnTo>
                    <a:pt x="0" y="108458"/>
                  </a:lnTo>
                  <a:close/>
                </a:path>
              </a:pathLst>
            </a:custGeom>
            <a:solidFill>
              <a:srgbClr val="4BF3B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" y="950995"/>
            <a:ext cx="1659160" cy="103727"/>
            <a:chOff x="0" y="0"/>
            <a:chExt cx="2212213" cy="1383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12213" cy="138303"/>
            </a:xfrm>
            <a:custGeom>
              <a:avLst/>
              <a:gdLst/>
              <a:ahLst/>
              <a:cxnLst/>
              <a:rect l="l" t="t" r="r" b="b"/>
              <a:pathLst>
                <a:path w="2212213" h="138303">
                  <a:moveTo>
                    <a:pt x="0" y="138303"/>
                  </a:moveTo>
                  <a:lnTo>
                    <a:pt x="2212213" y="138303"/>
                  </a:lnTo>
                  <a:lnTo>
                    <a:pt x="22122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546F8655-93F0-649C-59E9-562BE6982B3D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9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BFACFB10-8241-5B1E-5F75-98DAD6DC4991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290</Words>
  <Application>Microsoft Office PowerPoint</Application>
  <PresentationFormat>Personalizar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Impact</vt:lpstr>
      <vt:lpstr>Century Expanded Bold</vt:lpstr>
      <vt:lpstr>Century Expanded</vt:lpstr>
      <vt:lpstr>Arial</vt:lpstr>
      <vt:lpstr>Times New Roman</vt:lpstr>
      <vt:lpstr>Calibri</vt:lpstr>
      <vt:lpstr>Century Gothic Paneuropean</vt:lpstr>
      <vt:lpstr>Century Gothic Paneuropean Bold</vt:lpstr>
      <vt:lpstr>Calibri (MS)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(Comuniçaão Oral) - 12ª Jornada Internacional de Alfabetização.pptx</dc:title>
  <cp:lastModifiedBy>Emmily Rodrigues</cp:lastModifiedBy>
  <cp:revision>7</cp:revision>
  <dcterms:created xsi:type="dcterms:W3CDTF">2006-08-16T00:00:00Z</dcterms:created>
  <dcterms:modified xsi:type="dcterms:W3CDTF">2026-07-27T17:05:57Z</dcterms:modified>
  <dc:identifier>DAHQJXEssag</dc:identifier>
</cp:coreProperties>
</file>