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93AC9C-9BAA-46BE-A0CF-D8A2A0652E80}" v="4" dt="2023-01-23T12:35:13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6" autoAdjust="0"/>
    <p:restoredTop sz="92149" autoAdjust="0"/>
  </p:normalViewPr>
  <p:slideViewPr>
    <p:cSldViewPr snapToGrid="0">
      <p:cViewPr>
        <p:scale>
          <a:sx n="20" d="100"/>
          <a:sy n="20" d="100"/>
        </p:scale>
        <p:origin x="850" y="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ziane Indjai" userId="9160431c-2888-4ac4-bbc2-b1ea0dcdd560" providerId="ADAL" clId="{FC93AC9C-9BAA-46BE-A0CF-D8A2A0652E80}"/>
    <pc:docChg chg="undo modSld">
      <pc:chgData name="Luziane Indjai" userId="9160431c-2888-4ac4-bbc2-b1ea0dcdd560" providerId="ADAL" clId="{FC93AC9C-9BAA-46BE-A0CF-D8A2A0652E80}" dt="2023-01-23T12:36:40.398" v="25" actId="20577"/>
      <pc:docMkLst>
        <pc:docMk/>
      </pc:docMkLst>
      <pc:sldChg chg="addSp delSp modSp mod">
        <pc:chgData name="Luziane Indjai" userId="9160431c-2888-4ac4-bbc2-b1ea0dcdd560" providerId="ADAL" clId="{FC93AC9C-9BAA-46BE-A0CF-D8A2A0652E80}" dt="2023-01-23T12:36:40.398" v="25" actId="20577"/>
        <pc:sldMkLst>
          <pc:docMk/>
          <pc:sldMk cId="3008379149" sldId="256"/>
        </pc:sldMkLst>
        <pc:spChg chg="mod">
          <ac:chgData name="Luziane Indjai" userId="9160431c-2888-4ac4-bbc2-b1ea0dcdd560" providerId="ADAL" clId="{FC93AC9C-9BAA-46BE-A0CF-D8A2A0652E80}" dt="2023-01-23T12:33:35.349" v="1" actId="20577"/>
          <ac:spMkLst>
            <pc:docMk/>
            <pc:sldMk cId="3008379149" sldId="256"/>
            <ac:spMk id="42" creationId="{63D42359-7B4B-A92D-0108-6FFB69DED696}"/>
          </ac:spMkLst>
        </pc:spChg>
        <pc:spChg chg="mod">
          <ac:chgData name="Luziane Indjai" userId="9160431c-2888-4ac4-bbc2-b1ea0dcdd560" providerId="ADAL" clId="{FC93AC9C-9BAA-46BE-A0CF-D8A2A0652E80}" dt="2023-01-23T12:36:40.398" v="25" actId="20577"/>
          <ac:spMkLst>
            <pc:docMk/>
            <pc:sldMk cId="3008379149" sldId="256"/>
            <ac:spMk id="43" creationId="{D7137E16-FF42-EA14-816F-18929D7C0D02}"/>
          </ac:spMkLst>
        </pc:spChg>
        <pc:picChg chg="add del mod">
          <ac:chgData name="Luziane Indjai" userId="9160431c-2888-4ac4-bbc2-b1ea0dcdd560" providerId="ADAL" clId="{FC93AC9C-9BAA-46BE-A0CF-D8A2A0652E80}" dt="2023-01-23T12:34:57.434" v="7"/>
          <ac:picMkLst>
            <pc:docMk/>
            <pc:sldMk cId="3008379149" sldId="256"/>
            <ac:picMk id="4" creationId="{22114862-C066-167A-C342-BEAD7A52C86F}"/>
          </ac:picMkLst>
        </pc:picChg>
        <pc:picChg chg="add mod modCrop">
          <ac:chgData name="Luziane Indjai" userId="9160431c-2888-4ac4-bbc2-b1ea0dcdd560" providerId="ADAL" clId="{FC93AC9C-9BAA-46BE-A0CF-D8A2A0652E80}" dt="2023-01-23T12:36:03.477" v="24" actId="14100"/>
          <ac:picMkLst>
            <pc:docMk/>
            <pc:sldMk cId="3008379149" sldId="256"/>
            <ac:picMk id="6" creationId="{6D3AF781-22C2-FE02-AEAA-7E706BD78A4F}"/>
          </ac:picMkLst>
        </pc:picChg>
        <pc:picChg chg="del">
          <ac:chgData name="Luziane Indjai" userId="9160431c-2888-4ac4-bbc2-b1ea0dcdd560" providerId="ADAL" clId="{FC93AC9C-9BAA-46BE-A0CF-D8A2A0652E80}" dt="2023-01-23T12:34:53.014" v="2" actId="478"/>
          <ac:picMkLst>
            <pc:docMk/>
            <pc:sldMk cId="3008379149" sldId="256"/>
            <ac:picMk id="1034" creationId="{6E913377-325A-423B-BB9C-971ADDCF8D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691C-747D-4C56-96A8-1D90B48DF243}" type="datetimeFigureOut">
              <a:rPr lang="pt-BR" smtClean="0"/>
              <a:t>23/01/2023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772-42CF-4BD9-A007-09AD4B9F5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38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691C-747D-4C56-96A8-1D90B48DF243}" type="datetimeFigureOut">
              <a:rPr lang="pt-BR" smtClean="0"/>
              <a:t>23/01/2023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772-42CF-4BD9-A007-09AD4B9F5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39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691C-747D-4C56-96A8-1D90B48DF243}" type="datetimeFigureOut">
              <a:rPr lang="pt-BR" smtClean="0"/>
              <a:t>23/01/2023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772-42CF-4BD9-A007-09AD4B9F5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34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691C-747D-4C56-96A8-1D90B48DF243}" type="datetimeFigureOut">
              <a:rPr lang="pt-BR" smtClean="0"/>
              <a:t>23/01/2023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772-42CF-4BD9-A007-09AD4B9F5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8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691C-747D-4C56-96A8-1D90B48DF243}" type="datetimeFigureOut">
              <a:rPr lang="pt-BR" smtClean="0"/>
              <a:t>23/01/2023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772-42CF-4BD9-A007-09AD4B9F5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49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691C-747D-4C56-96A8-1D90B48DF243}" type="datetimeFigureOut">
              <a:rPr lang="pt-BR" smtClean="0"/>
              <a:t>23/01/2023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772-42CF-4BD9-A007-09AD4B9F5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30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691C-747D-4C56-96A8-1D90B48DF243}" type="datetimeFigureOut">
              <a:rPr lang="pt-BR" smtClean="0"/>
              <a:t>23/01/2023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772-42CF-4BD9-A007-09AD4B9F5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76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691C-747D-4C56-96A8-1D90B48DF243}" type="datetimeFigureOut">
              <a:rPr lang="pt-BR" smtClean="0"/>
              <a:t>23/01/2023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772-42CF-4BD9-A007-09AD4B9F5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98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691C-747D-4C56-96A8-1D90B48DF243}" type="datetimeFigureOut">
              <a:rPr lang="pt-BR" smtClean="0"/>
              <a:t>23/01/2023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772-42CF-4BD9-A007-09AD4B9F5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78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691C-747D-4C56-96A8-1D90B48DF243}" type="datetimeFigureOut">
              <a:rPr lang="pt-BR" smtClean="0"/>
              <a:t>23/01/2023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772-42CF-4BD9-A007-09AD4B9F5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19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691C-747D-4C56-96A8-1D90B48DF243}" type="datetimeFigureOut">
              <a:rPr lang="pt-BR" smtClean="0"/>
              <a:t>23/01/2023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772-42CF-4BD9-A007-09AD4B9F5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58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4691C-747D-4C56-96A8-1D90B48DF243}" type="datetimeFigureOut">
              <a:rPr lang="pt-BR" smtClean="0"/>
              <a:t>23/01/2023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21772-42CF-4BD9-A007-09AD4B9F5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56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>
            <a:extLst>
              <a:ext uri="{FF2B5EF4-FFF2-40B4-BE49-F238E27FC236}">
                <a16:creationId xmlns:a16="http://schemas.microsoft.com/office/drawing/2014/main" id="{D64BE231-1C2A-4537-A1A9-F0183B94E4F8}"/>
              </a:ext>
            </a:extLst>
          </p:cNvPr>
          <p:cNvSpPr/>
          <p:nvPr/>
        </p:nvSpPr>
        <p:spPr>
          <a:xfrm>
            <a:off x="1437422" y="724458"/>
            <a:ext cx="4009478" cy="3093220"/>
          </a:xfrm>
          <a:prstGeom prst="rect">
            <a:avLst/>
          </a:prstGeom>
          <a:solidFill>
            <a:schemeClr val="bg1"/>
          </a:solidFill>
          <a:ln w="28575" cmpd="sng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B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B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36575" algn="ctr"/>
            <a:endParaRPr lang="pt-BR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7313" algn="ctr"/>
            <a:r>
              <a:rPr lang="pt-BR" sz="2300" b="1" dirty="0">
                <a:solidFill>
                  <a:schemeClr val="accent1">
                    <a:lumMod val="50000"/>
                  </a:schemeClr>
                </a:solidFill>
              </a:rPr>
              <a:t>CENTRO ACADÊMICO</a:t>
            </a:r>
          </a:p>
          <a:p>
            <a:pPr marL="87313" algn="ctr"/>
            <a:r>
              <a:rPr lang="pt-BR" sz="2300" b="1" dirty="0">
                <a:solidFill>
                  <a:schemeClr val="accent1">
                    <a:lumMod val="50000"/>
                  </a:schemeClr>
                </a:solidFill>
              </a:rPr>
              <a:t>DE ENGENHARIA DE  AGRIMENSURA  E CARTOGRÁFICA</a:t>
            </a:r>
            <a:endParaRPr lang="pt-BR" sz="23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B2694C-3DBB-4C3C-95D5-1EAD75279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6054" y="3977157"/>
            <a:ext cx="28784204" cy="1268098"/>
          </a:xfr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threePt" dir="t"/>
            </a:scene3d>
            <a:sp3d extrusionH="6350">
              <a:bevelB w="12700"/>
            </a:sp3d>
          </a:bodyPr>
          <a:lstStyle/>
          <a:p>
            <a:r>
              <a:rPr lang="pt-BR" sz="6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TÍTULO DO TRABALHO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477222E-76BE-499A-93D7-D69BF3BD09BE}"/>
              </a:ext>
            </a:extLst>
          </p:cNvPr>
          <p:cNvSpPr/>
          <p:nvPr/>
        </p:nvSpPr>
        <p:spPr>
          <a:xfrm>
            <a:off x="5584389" y="719770"/>
            <a:ext cx="2913996" cy="3093220"/>
          </a:xfrm>
          <a:prstGeom prst="rect">
            <a:avLst/>
          </a:prstGeom>
          <a:solidFill>
            <a:schemeClr val="bg1"/>
          </a:solidFill>
          <a:ln w="28575" cmpd="sng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CURSO DE ENGENHARIA DE                AGRIMENSURA  E CARTOGRÁFICA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15E3D03-5569-4A20-8D89-961C7FD391D9}"/>
              </a:ext>
            </a:extLst>
          </p:cNvPr>
          <p:cNvSpPr/>
          <p:nvPr/>
        </p:nvSpPr>
        <p:spPr>
          <a:xfrm>
            <a:off x="1291975" y="4107086"/>
            <a:ext cx="29768283" cy="38857363"/>
          </a:xfrm>
          <a:prstGeom prst="rect">
            <a:avLst/>
          </a:prstGeom>
          <a:noFill/>
          <a:ln w="28575" cmpd="sng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DFD06A4-B3D3-45D4-9C89-EE5839290825}"/>
              </a:ext>
            </a:extLst>
          </p:cNvPr>
          <p:cNvSpPr/>
          <p:nvPr/>
        </p:nvSpPr>
        <p:spPr>
          <a:xfrm>
            <a:off x="1291975" y="575809"/>
            <a:ext cx="29768283" cy="33737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EB16BE05-5C08-465E-80B6-89B739951108}"/>
              </a:ext>
            </a:extLst>
          </p:cNvPr>
          <p:cNvSpPr txBox="1">
            <a:spLocks/>
          </p:cNvSpPr>
          <p:nvPr/>
        </p:nvSpPr>
        <p:spPr>
          <a:xfrm>
            <a:off x="1437422" y="5439825"/>
            <a:ext cx="29471426" cy="15802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6350">
              <a:bevelB w="12700"/>
            </a:sp3d>
          </a:bodyPr>
          <a:lstStyle>
            <a:lvl1pPr algn="ctr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3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Autor 1</a:t>
            </a:r>
            <a:r>
              <a:rPr lang="pt-BR" sz="3600" b="0" strike="noStrike" spc="-1" baseline="30000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</a:t>
            </a:r>
            <a:r>
              <a:rPr lang="pt-BR" sz="3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</a:t>
            </a:r>
            <a:r>
              <a:rPr lang="pt-BR" sz="36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Autor 2</a:t>
            </a:r>
            <a:r>
              <a:rPr lang="pt-BR" sz="3600" b="0" strike="noStrike" spc="-1" baseline="30000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2</a:t>
            </a:r>
            <a:endParaRPr lang="pt-BR" sz="44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4400" b="0" strike="noStrike" spc="-1" baseline="3000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t-BR" sz="2800" spc="-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4400" b="0" strike="noStrike" spc="-1" baseline="30000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pt-PT" sz="28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Instituiçã</a:t>
            </a:r>
            <a:r>
              <a:rPr lang="de-DE" sz="28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 </a:t>
            </a:r>
            <a:r>
              <a:rPr lang="pt-PT" sz="28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 Autor 1 – </a:t>
            </a:r>
            <a:r>
              <a:rPr lang="pt-BR" sz="28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e-mail do Autor 1</a:t>
            </a:r>
          </a:p>
          <a:p>
            <a:pPr algn="ctr"/>
            <a:r>
              <a:rPr lang="pt-BR" sz="2800" spc="-1" baseline="30000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2 </a:t>
            </a:r>
            <a:r>
              <a:rPr lang="pt-PT" sz="28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Instituiçã</a:t>
            </a:r>
            <a:r>
              <a:rPr lang="de-DE" sz="28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 do Autor 2 </a:t>
            </a:r>
            <a:r>
              <a:rPr lang="pt-PT" sz="28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</a:t>
            </a:r>
            <a:r>
              <a:rPr lang="pt-BR" sz="28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e-mail do Autor 2</a:t>
            </a:r>
            <a:endParaRPr lang="pt-BR" sz="2800" b="1" dirty="0">
              <a:ln w="10160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F9A4340-724C-4BD5-8E11-15C22264D366}"/>
              </a:ext>
            </a:extLst>
          </p:cNvPr>
          <p:cNvSpPr/>
          <p:nvPr/>
        </p:nvSpPr>
        <p:spPr>
          <a:xfrm>
            <a:off x="1634922" y="18613280"/>
            <a:ext cx="14381428" cy="20799175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4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MATERIAL E MÉTODOS</a:t>
            </a:r>
          </a:p>
          <a:p>
            <a:endParaRPr lang="pt-BR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/>
            <a:r>
              <a:rPr lang="pt-PT" sz="34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pt-BR" sz="3200" dirty="0">
                <a:solidFill>
                  <a:schemeClr val="tx1"/>
                </a:solidFill>
              </a:rPr>
              <a:t>A fonte deve ser Arial tamanho 30. O alinhamento do parágrafo deve ser justificado com recuo especial na primeira linha de 1.2 cm e espaçamento simples entre as linhas. Se forem usadas tabelas ou figuras, seus títulos deverão ser centralizados na parte superior e a fonte na parte inferior, conforme apresentado na Figura 1 e na Tabela 1</a:t>
            </a:r>
            <a:r>
              <a:rPr lang="pt-PT" sz="3200" dirty="0">
                <a:solidFill>
                  <a:schemeClr val="tx1"/>
                </a:solidFill>
              </a:rPr>
              <a:t>. Os quadros seguem a mesma formatação das tabelas, porém com as linhas laterais (direita e esquerda) presentes.</a:t>
            </a:r>
          </a:p>
          <a:p>
            <a:pPr algn="just"/>
            <a:endParaRPr lang="pt-PT" sz="3200" dirty="0">
              <a:solidFill>
                <a:schemeClr val="tx1"/>
              </a:solidFill>
            </a:endParaRPr>
          </a:p>
          <a:p>
            <a:pPr algn="just"/>
            <a:endParaRPr lang="pt-PT" sz="3200" dirty="0">
              <a:solidFill>
                <a:schemeClr val="tx1"/>
              </a:solidFill>
            </a:endParaRPr>
          </a:p>
          <a:p>
            <a:pPr algn="just"/>
            <a:endParaRPr lang="pt-PT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3200" dirty="0">
              <a:solidFill>
                <a:schemeClr val="tx1"/>
              </a:solidFill>
            </a:endParaRPr>
          </a:p>
          <a:p>
            <a:pPr algn="just"/>
            <a:r>
              <a:rPr lang="pt-PT" sz="3200" dirty="0">
                <a:solidFill>
                  <a:schemeClr val="tx1"/>
                </a:solidFill>
              </a:rPr>
              <a:t>	</a:t>
            </a:r>
          </a:p>
          <a:p>
            <a:pPr algn="just"/>
            <a:endParaRPr lang="pt-PT" sz="3200" dirty="0">
              <a:solidFill>
                <a:schemeClr val="tx1"/>
              </a:solidFill>
            </a:endParaRPr>
          </a:p>
          <a:p>
            <a:pPr algn="just"/>
            <a:endParaRPr lang="pt-PT" sz="3200" dirty="0">
              <a:solidFill>
                <a:schemeClr val="tx1"/>
              </a:solidFill>
            </a:endParaRPr>
          </a:p>
          <a:p>
            <a:pPr algn="just"/>
            <a:r>
              <a:rPr lang="pt-PT" sz="3200" dirty="0">
                <a:solidFill>
                  <a:schemeClr val="tx1"/>
                </a:solidFill>
              </a:rPr>
              <a:t>	As citações devem ser numeradas entre colchetes. Por exemplo, “De acordo com [1] e [2]...”. Seguir o sistema numérico, ou seja, de acordo com a ordem de citação no texto, </a:t>
            </a:r>
            <a:r>
              <a:rPr lang="pt-BR" sz="3200" dirty="0">
                <a:solidFill>
                  <a:schemeClr val="tx1"/>
                </a:solidFill>
              </a:rPr>
              <a:t>as referências são inseridas em ordem numérica crescente, no local indicado.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</a:rPr>
              <a:t>	As referências devem seguir o padrão definido pela NBR 6023, da Associação Brasileira de Normas Técnicas (ABNT).</a:t>
            </a:r>
          </a:p>
          <a:p>
            <a:pPr algn="just"/>
            <a:endParaRPr lang="pt-BR" sz="3200" dirty="0">
              <a:solidFill>
                <a:schemeClr val="tx1"/>
              </a:solidFill>
            </a:endParaRPr>
          </a:p>
          <a:p>
            <a:endParaRPr lang="pt-BR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A87C538-7762-4E9B-8703-32DCD44A1524}"/>
              </a:ext>
            </a:extLst>
          </p:cNvPr>
          <p:cNvSpPr/>
          <p:nvPr/>
        </p:nvSpPr>
        <p:spPr>
          <a:xfrm>
            <a:off x="1636834" y="7309528"/>
            <a:ext cx="14381429" cy="10984847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4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INTRODUÇÃO</a:t>
            </a:r>
            <a:endParaRPr lang="pt-BR" sz="54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pt-BR" sz="10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/>
            <a:r>
              <a:rPr lang="pt-BR" sz="34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pt-BR" sz="3200" dirty="0">
                <a:solidFill>
                  <a:schemeClr val="tx1"/>
                </a:solidFill>
              </a:rPr>
              <a:t>O título do pôster deve ser centralizado, com fonte </a:t>
            </a:r>
            <a:r>
              <a:rPr lang="pt-BR" sz="3200" dirty="0" err="1">
                <a:solidFill>
                  <a:schemeClr val="tx1"/>
                </a:solidFill>
              </a:rPr>
              <a:t>Calibri</a:t>
            </a:r>
            <a:r>
              <a:rPr lang="pt-BR" sz="3200" dirty="0">
                <a:solidFill>
                  <a:schemeClr val="tx1"/>
                </a:solidFill>
              </a:rPr>
              <a:t> e tamanho 60. Os títulos das sessões principais deverão ser escritos em fonte </a:t>
            </a:r>
            <a:r>
              <a:rPr lang="pt-BR" sz="3200" dirty="0" err="1">
                <a:solidFill>
                  <a:schemeClr val="tx1"/>
                </a:solidFill>
              </a:rPr>
              <a:t>Calibri</a:t>
            </a:r>
            <a:r>
              <a:rPr lang="pt-BR" sz="3200" dirty="0">
                <a:solidFill>
                  <a:schemeClr val="tx1"/>
                </a:solidFill>
              </a:rPr>
              <a:t> light e tamanho 44. A fonte do corpo do texto deve ser </a:t>
            </a:r>
            <a:r>
              <a:rPr lang="pt-BR" sz="3200" dirty="0" err="1">
                <a:solidFill>
                  <a:schemeClr val="tx1"/>
                </a:solidFill>
              </a:rPr>
              <a:t>Calibri</a:t>
            </a:r>
            <a:r>
              <a:rPr lang="pt-BR" sz="3200" dirty="0">
                <a:solidFill>
                  <a:schemeClr val="tx1"/>
                </a:solidFill>
              </a:rPr>
              <a:t> tamanho 32. O alinhamento do parágrafo deve ser justificado com recuo na primeira linha de 1.2 cm e espaçamento simples entre as linhas.</a:t>
            </a:r>
          </a:p>
          <a:p>
            <a:pPr indent="431800" algn="just">
              <a:lnSpc>
                <a:spcPct val="100000"/>
              </a:lnSpc>
            </a:pPr>
            <a:r>
              <a:rPr lang="pt-BR" sz="3200" dirty="0">
                <a:solidFill>
                  <a:schemeClr val="tx1"/>
                </a:solidFill>
              </a:rPr>
              <a:t>O pôster deve ser impresso em tamanho 1,20 m x 0,90 m.</a:t>
            </a:r>
          </a:p>
          <a:p>
            <a:pPr indent="432000" algn="just">
              <a:lnSpc>
                <a:spcPct val="100000"/>
              </a:lnSpc>
            </a:pPr>
            <a:r>
              <a:rPr lang="pt-BR" sz="3200" dirty="0">
                <a:solidFill>
                  <a:schemeClr val="tx1"/>
                </a:solidFill>
              </a:rPr>
              <a:t>Não esqueça de adicionar a filiação e e-mail dos envolvidos no trabalho, após o título. O nome dos autores deve ser com fonte </a:t>
            </a:r>
            <a:r>
              <a:rPr lang="pt-BR" sz="3200" dirty="0" err="1">
                <a:solidFill>
                  <a:schemeClr val="tx1"/>
                </a:solidFill>
              </a:rPr>
              <a:t>Calibri</a:t>
            </a:r>
            <a:r>
              <a:rPr lang="pt-BR" sz="3200" dirty="0">
                <a:solidFill>
                  <a:schemeClr val="tx1"/>
                </a:solidFill>
              </a:rPr>
              <a:t> e tamanho 36, o texto das filiações e e-mail com fonte </a:t>
            </a:r>
            <a:r>
              <a:rPr lang="pt-BR" sz="3200" dirty="0" err="1">
                <a:solidFill>
                  <a:schemeClr val="tx1"/>
                </a:solidFill>
              </a:rPr>
              <a:t>Calibri</a:t>
            </a:r>
            <a:r>
              <a:rPr lang="pt-BR" sz="3200" dirty="0">
                <a:solidFill>
                  <a:schemeClr val="tx1"/>
                </a:solidFill>
              </a:rPr>
              <a:t> e tamanho 28.</a:t>
            </a:r>
          </a:p>
          <a:p>
            <a:pPr indent="432000" algn="just">
              <a:lnSpc>
                <a:spcPct val="100000"/>
              </a:lnSpc>
            </a:pPr>
            <a:r>
              <a:rPr lang="pt-BR" sz="3200" dirty="0">
                <a:solidFill>
                  <a:schemeClr val="tx1"/>
                </a:solidFill>
              </a:rPr>
              <a:t>Este modelo de pôster/banner é uma orientação padrão, que deve ser seguida, ajustando-se às necessidades particulares. </a:t>
            </a:r>
          </a:p>
          <a:p>
            <a:pPr indent="431800" algn="just">
              <a:lnSpc>
                <a:spcPct val="100000"/>
              </a:lnSpc>
            </a:pPr>
            <a:r>
              <a:rPr lang="pt-BR" sz="3200" dirty="0">
                <a:solidFill>
                  <a:schemeClr val="tx1"/>
                </a:solidFill>
              </a:rPr>
              <a:t>Sugestão: se sua pesquisa está disponível na internet em formato de vídeo, PDF, site, etc. considere adicionar QR-Codes que direcionem a ela. Há vários sites gratuitos na internet que transformam hiperlinks em QR-</a:t>
            </a:r>
            <a:r>
              <a:rPr lang="pt-BR" sz="3200" dirty="0" err="1">
                <a:solidFill>
                  <a:schemeClr val="tx1"/>
                </a:solidFill>
              </a:rPr>
              <a:t>codes</a:t>
            </a:r>
            <a:r>
              <a:rPr lang="pt-BR" sz="3200" dirty="0">
                <a:solidFill>
                  <a:schemeClr val="tx1"/>
                </a:solidFill>
              </a:rPr>
              <a:t>, aqui está um deles: https://br.qr-code-generator.com/</a:t>
            </a:r>
          </a:p>
          <a:p>
            <a:pPr algn="just"/>
            <a:endParaRPr lang="pt-PT" sz="34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pt-PT" sz="3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AAEB6E8A-7813-4C2D-844A-741A0D10DDDF}"/>
              </a:ext>
            </a:extLst>
          </p:cNvPr>
          <p:cNvSpPr/>
          <p:nvPr/>
        </p:nvSpPr>
        <p:spPr>
          <a:xfrm>
            <a:off x="1636834" y="39635706"/>
            <a:ext cx="29197674" cy="3068785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4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REFERÊNCIAS</a:t>
            </a:r>
          </a:p>
          <a:p>
            <a:endParaRPr lang="pt-BR" sz="54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6DA912F5-02F1-41E0-98CF-B934EBDB5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922" y="40569653"/>
            <a:ext cx="2859931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/>
              <a:t>[1] </a:t>
            </a:r>
            <a:r>
              <a:rPr lang="pt-PT" sz="2400" dirty="0"/>
              <a:t>Informações da referência 1.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/>
              <a:t>[2] </a:t>
            </a:r>
            <a:r>
              <a:rPr lang="pt-PT" sz="2400" dirty="0"/>
              <a:t>Informações da referência 2. </a:t>
            </a:r>
            <a:endParaRPr lang="pt-BR" sz="24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/>
              <a:t>[3] </a:t>
            </a:r>
            <a:r>
              <a:rPr lang="pt-PT" sz="2400" dirty="0"/>
              <a:t>Informações da referência 3.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400" dirty="0"/>
              <a:t>[4] Informações da referência 4.</a:t>
            </a:r>
            <a:endParaRPr lang="pt-BR" sz="24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800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45A92B46-DB10-41CF-9BC5-AE56B36DEF40}"/>
              </a:ext>
            </a:extLst>
          </p:cNvPr>
          <p:cNvSpPr/>
          <p:nvPr/>
        </p:nvSpPr>
        <p:spPr>
          <a:xfrm>
            <a:off x="16433786" y="7309528"/>
            <a:ext cx="14381427" cy="19965956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4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RESULTADOS E DISCUSSÕES</a:t>
            </a:r>
          </a:p>
          <a:p>
            <a:endParaRPr lang="pt-BR" sz="16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pt-PT" sz="34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pt-BR" sz="3200" dirty="0">
                <a:solidFill>
                  <a:schemeClr val="tx1"/>
                </a:solidFill>
              </a:rPr>
              <a:t>A fonte do corpo do texto deve ser </a:t>
            </a:r>
            <a:r>
              <a:rPr lang="pt-BR" sz="3200" dirty="0" err="1">
                <a:solidFill>
                  <a:schemeClr val="tx1"/>
                </a:solidFill>
              </a:rPr>
              <a:t>Calibri</a:t>
            </a:r>
            <a:r>
              <a:rPr lang="pt-BR" sz="3200" dirty="0">
                <a:solidFill>
                  <a:schemeClr val="tx1"/>
                </a:solidFill>
              </a:rPr>
              <a:t> tamanho 32. O alinhamento do parágrafo deve ser justificado com recuo especial na primeira linha de 1.2 cm e espaçamento simples entre as linhas.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CD601426-53A5-4D59-BB99-73BD92E1DD49}"/>
              </a:ext>
            </a:extLst>
          </p:cNvPr>
          <p:cNvSpPr/>
          <p:nvPr/>
        </p:nvSpPr>
        <p:spPr>
          <a:xfrm>
            <a:off x="16453081" y="27519969"/>
            <a:ext cx="14381427" cy="11892487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4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CONSIDERAÇÕES FINAIS</a:t>
            </a:r>
          </a:p>
          <a:p>
            <a:endParaRPr lang="pt-BR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sz="3600" dirty="0">
                <a:solidFill>
                  <a:schemeClr val="tx1"/>
                </a:solidFill>
              </a:rPr>
              <a:t>	</a:t>
            </a:r>
            <a:r>
              <a:rPr lang="pt-BR" sz="3200" dirty="0">
                <a:solidFill>
                  <a:schemeClr val="tx1"/>
                </a:solidFill>
              </a:rPr>
              <a:t>A fonte deve ser Arial tamanho 30. O alinhamento do parágrafo deve ser justificado com recuo especial na primeira linha de 1.2 cm e espaçamento simples entre as linhas. </a:t>
            </a:r>
          </a:p>
          <a:p>
            <a:endParaRPr lang="pt-BR" sz="54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762E03C-3955-444B-A37F-C78227149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07" y="932339"/>
            <a:ext cx="1369882" cy="1400735"/>
          </a:xfrm>
          <a:prstGeom prst="rect">
            <a:avLst/>
          </a:prstGeom>
        </p:spPr>
      </p:pic>
      <p:pic>
        <p:nvPicPr>
          <p:cNvPr id="16" name="Imagem 15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93CA3479-43BE-2B5B-86BB-DF6F82634E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82" b="92760" l="2793" r="95489">
                        <a14:foregroundMark x1="30183" y1="34615" x2="30183" y2="34615"/>
                        <a14:foregroundMark x1="43287" y1="48869" x2="43287" y2="48869"/>
                        <a14:foregroundMark x1="56821" y1="48869" x2="56821" y2="48869"/>
                        <a14:foregroundMark x1="72825" y1="46833" x2="72825" y2="46833"/>
                        <a14:foregroundMark x1="81096" y1="50905" x2="81096" y2="50905"/>
                        <a14:foregroundMark x1="22449" y1="53846" x2="22449" y2="53846"/>
                        <a14:foregroundMark x1="8593" y1="46833" x2="8593" y2="46833"/>
                        <a14:foregroundMark x1="30934" y1="56109" x2="30934" y2="56109"/>
                        <a14:foregroundMark x1="41783" y1="56109" x2="41783" y2="56109"/>
                        <a14:foregroundMark x1="67562" y1="43665" x2="67562" y2="43665"/>
                        <a14:foregroundMark x1="67562" y1="43665" x2="67562" y2="43665"/>
                        <a14:foregroundMark x1="67562" y1="43665" x2="67562" y2="43665"/>
                        <a14:foregroundMark x1="67240" y1="45701" x2="67240" y2="45701"/>
                        <a14:foregroundMark x1="81847" y1="42760" x2="81847" y2="42760"/>
                        <a14:foregroundMark x1="48335" y1="27376" x2="48335" y2="27376"/>
                        <a14:foregroundMark x1="35231" y1="26697" x2="35231" y2="26697"/>
                        <a14:foregroundMark x1="36520" y1="27828" x2="36520" y2="27828"/>
                        <a14:foregroundMark x1="31686" y1="36425" x2="31686" y2="36425"/>
                        <a14:foregroundMark x1="67884" y1="32579" x2="67884" y2="32579"/>
                        <a14:foregroundMark x1="67884" y1="38009" x2="67884" y2="38009"/>
                        <a14:foregroundMark x1="63158" y1="27828" x2="63158" y2="27828"/>
                        <a14:foregroundMark x1="63158" y1="31448" x2="63158" y2="31448"/>
                        <a14:foregroundMark x1="60365" y1="32805" x2="60365" y2="32805"/>
                        <a14:foregroundMark x1="79699" y1="29412" x2="79699" y2="29412"/>
                        <a14:foregroundMark x1="88292" y1="34389" x2="88292" y2="34389"/>
                        <a14:foregroundMark x1="85822" y1="37104" x2="85822" y2="37104"/>
                        <a14:foregroundMark x1="86681" y1="45023" x2="86681" y2="45023"/>
                        <a14:foregroundMark x1="42642" y1="37330" x2="42642" y2="37330"/>
                        <a14:foregroundMark x1="42105" y1="41629" x2="42105" y2="41629"/>
                        <a14:foregroundMark x1="41890" y1="45475" x2="41890" y2="45475"/>
                        <a14:foregroundMark x1="41461" y1="48869" x2="41461" y2="48869"/>
                        <a14:foregroundMark x1="40279" y1="50679" x2="40279" y2="50679"/>
                        <a14:foregroundMark x1="37916" y1="49321" x2="37916" y2="49321"/>
                        <a14:foregroundMark x1="49839" y1="47285" x2="49839" y2="47285"/>
                        <a14:foregroundMark x1="49624" y1="43213" x2="49624" y2="43213"/>
                        <a14:foregroundMark x1="48657" y1="26923" x2="48657" y2="26923"/>
                        <a14:foregroundMark x1="44683" y1="48869" x2="44683" y2="48869"/>
                        <a14:foregroundMark x1="35016" y1="49321" x2="35016" y2="49321"/>
                        <a14:foregroundMark x1="35124" y1="34842" x2="35124" y2="34842"/>
                        <a14:foregroundMark x1="35553" y1="37557" x2="35553" y2="37557"/>
                        <a14:foregroundMark x1="36627" y1="37330" x2="36627" y2="37330"/>
                        <a14:foregroundMark x1="61010" y1="40498" x2="61010" y2="40498"/>
                        <a14:foregroundMark x1="61547" y1="48416" x2="61547" y2="48416"/>
                        <a14:foregroundMark x1="59721" y1="44344" x2="59721" y2="44344"/>
                        <a14:foregroundMark x1="66595" y1="48869" x2="66595" y2="48869"/>
                        <a14:foregroundMark x1="65521" y1="54299" x2="65521" y2="54299"/>
                        <a14:foregroundMark x1="69710" y1="50452" x2="69710" y2="50452"/>
                        <a14:foregroundMark x1="15038" y1="67421" x2="15038" y2="67421"/>
                        <a14:foregroundMark x1="5371" y1="47511" x2="5371" y2="47511"/>
                        <a14:foregroundMark x1="24168" y1="9276" x2="24168" y2="9276"/>
                        <a14:foregroundMark x1="46939" y1="52941" x2="46939" y2="52941"/>
                        <a14:foregroundMark x1="40494" y1="56335" x2="40494" y2="56335"/>
                        <a14:foregroundMark x1="51235" y1="51584" x2="51235" y2="51584"/>
                        <a14:foregroundMark x1="53706" y1="30543" x2="53706" y2="30543"/>
                        <a14:foregroundMark x1="54780" y1="34389" x2="54780" y2="34389"/>
                        <a14:foregroundMark x1="53921" y1="56561" x2="53921" y2="56561"/>
                        <a14:foregroundMark x1="60258" y1="57014" x2="60258" y2="57014"/>
                        <a14:foregroundMark x1="63373" y1="55204" x2="63373" y2="55204"/>
                        <a14:foregroundMark x1="63265" y1="51584" x2="63265" y2="51584"/>
                        <a14:foregroundMark x1="66273" y1="56787" x2="66273" y2="56787"/>
                        <a14:foregroundMark x1="72180" y1="50226" x2="72180" y2="50226"/>
                        <a14:foregroundMark x1="72180" y1="53394" x2="72180" y2="53394"/>
                        <a14:foregroundMark x1="76584" y1="54299" x2="76584" y2="54299"/>
                        <a14:foregroundMark x1="76584" y1="51357" x2="76584" y2="51357"/>
                        <a14:foregroundMark x1="79914" y1="54525" x2="79914" y2="54525"/>
                        <a14:foregroundMark x1="34586" y1="58371" x2="34586" y2="58371"/>
                        <a14:foregroundMark x1="30827" y1="56335" x2="40924" y2="59502"/>
                        <a14:foregroundMark x1="40602" y1="58597" x2="53276" y2="57692"/>
                        <a14:foregroundMark x1="53276" y1="57692" x2="53276" y2="57692"/>
                        <a14:foregroundMark x1="55424" y1="57466" x2="65306" y2="58145"/>
                        <a14:foregroundMark x1="65951" y1="56787" x2="80451" y2="56109"/>
                        <a14:foregroundMark x1="80451" y1="56109" x2="93018" y2="56335"/>
                        <a14:foregroundMark x1="80559" y1="39140" x2="80559" y2="39140"/>
                        <a14:foregroundMark x1="66165" y1="26018" x2="77766" y2="29186"/>
                        <a14:foregroundMark x1="77981" y1="31222" x2="89796" y2="25339"/>
                        <a14:foregroundMark x1="89796" y1="25339" x2="95596" y2="27149"/>
                        <a14:foregroundMark x1="12675" y1="26471" x2="12675" y2="26471"/>
                        <a14:foregroundMark x1="20516" y1="30769" x2="20516" y2="30769"/>
                        <a14:foregroundMark x1="40924" y1="33032" x2="40924" y2="33032"/>
                        <a14:foregroundMark x1="40816" y1="30543" x2="40816" y2="30543"/>
                        <a14:foregroundMark x1="41353" y1="28054" x2="41353" y2="28054"/>
                        <a14:foregroundMark x1="52417" y1="45249" x2="52417" y2="45249"/>
                        <a14:foregroundMark x1="50913" y1="42986" x2="53061" y2="45928"/>
                        <a14:foregroundMark x1="51450" y1="26923" x2="51772" y2="30995"/>
                        <a14:foregroundMark x1="77444" y1="26697" x2="81633" y2="27149"/>
                        <a14:foregroundMark x1="83566" y1="36878" x2="91622" y2="43665"/>
                        <a14:foregroundMark x1="18367" y1="28507" x2="15897" y2="40498"/>
                        <a14:foregroundMark x1="20086" y1="26697" x2="22556" y2="36425"/>
                        <a14:foregroundMark x1="13963" y1="33710" x2="10097" y2="51810"/>
                        <a14:foregroundMark x1="7411" y1="45023" x2="19549" y2="57014"/>
                        <a14:foregroundMark x1="14178" y1="55204" x2="21053" y2="67421"/>
                        <a14:foregroundMark x1="34586" y1="23982" x2="51235" y2="24661"/>
                        <a14:foregroundMark x1="53061" y1="24887" x2="66595" y2="25566"/>
                        <a14:foregroundMark x1="68099" y1="24887" x2="78410" y2="27828"/>
                        <a14:foregroundMark x1="70354" y1="25566" x2="81525" y2="26018"/>
                        <a14:foregroundMark x1="78947" y1="25113" x2="87863" y2="24887"/>
                        <a14:foregroundMark x1="5585" y1="42986" x2="6982" y2="52262"/>
                        <a14:foregroundMark x1="3759" y1="45023" x2="3652" y2="51584"/>
                        <a14:foregroundMark x1="15038" y1="48869" x2="15038" y2="48869"/>
                        <a14:foregroundMark x1="3974" y1="40498" x2="2900" y2="50452"/>
                        <a14:foregroundMark x1="22449" y1="69683" x2="24597" y2="92986"/>
                        <a14:foregroundMark x1="22449" y1="9050" x2="22556" y2="23982"/>
                        <a14:foregroundMark x1="23416" y1="5882" x2="25671" y2="7014"/>
                        <a14:foregroundMark x1="80773" y1="56561" x2="86896" y2="57692"/>
                        <a14:foregroundMark x1="80344" y1="56787" x2="85929" y2="59050"/>
                        <a14:foregroundMark x1="24705" y1="66742" x2="24705" y2="87783"/>
                        <a14:backgroundMark x1="64339" y1="63348" x2="65306" y2="62896"/>
                        <a14:backgroundMark x1="28464" y1="89140" x2="28464" y2="98416"/>
                        <a14:backgroundMark x1="28894" y1="84389" x2="28894" y2="89819"/>
                        <a14:backgroundMark x1="27820" y1="82805" x2="27820" y2="98416"/>
                        <a14:backgroundMark x1="19227" y1="99095" x2="25242" y2="99095"/>
                        <a14:backgroundMark x1="19227" y1="92308" x2="20408" y2="94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9"/>
          <a:stretch/>
        </p:blipFill>
        <p:spPr>
          <a:xfrm>
            <a:off x="1490439" y="781824"/>
            <a:ext cx="3885789" cy="1864358"/>
          </a:xfrm>
          <a:prstGeom prst="rect">
            <a:avLst/>
          </a:prstGeom>
        </p:spPr>
      </p:pic>
      <p:pic>
        <p:nvPicPr>
          <p:cNvPr id="35" name="Imagem 34" descr="Diagrama, Texto&#10;&#10;Descrição gerada automaticamente">
            <a:extLst>
              <a:ext uri="{FF2B5EF4-FFF2-40B4-BE49-F238E27FC236}">
                <a16:creationId xmlns:a16="http://schemas.microsoft.com/office/drawing/2014/main" id="{539D89E3-0F56-25E5-766D-A669CC4F50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204" b="75278" l="9537" r="90000">
                        <a14:foregroundMark x1="34167" y1="36944" x2="34167" y2="36944"/>
                        <a14:foregroundMark x1="35370" y1="36944" x2="35370" y2="36944"/>
                        <a14:foregroundMark x1="65000" y1="31667" x2="65000" y2="31667"/>
                        <a14:foregroundMark x1="67870" y1="41019" x2="67870" y2="41019"/>
                        <a14:foregroundMark x1="68519" y1="39815" x2="68519" y2="39815"/>
                        <a14:foregroundMark x1="68519" y1="33426" x2="68519" y2="33426"/>
                        <a14:foregroundMark x1="51667" y1="21204" x2="51667" y2="21204"/>
                        <a14:foregroundMark x1="67315" y1="38704" x2="67315" y2="38704"/>
                        <a14:foregroundMark x1="67315" y1="59630" x2="67315" y2="59630"/>
                        <a14:foregroundMark x1="74352" y1="60185" x2="74352" y2="60185"/>
                        <a14:foregroundMark x1="60926" y1="61389" x2="60926" y2="61389"/>
                        <a14:foregroundMark x1="67870" y1="60185" x2="67870" y2="60185"/>
                        <a14:foregroundMark x1="66204" y1="28796" x2="66204" y2="28796"/>
                        <a14:foregroundMark x1="66204" y1="28796" x2="66204" y2="28796"/>
                        <a14:foregroundMark x1="64444" y1="31111" x2="64444" y2="31111"/>
                        <a14:foregroundMark x1="65000" y1="58981" x2="65000" y2="58981"/>
                        <a14:foregroundMark x1="67870" y1="60741" x2="67870" y2="60741"/>
                        <a14:foregroundMark x1="53333" y1="20648" x2="53333" y2="20648"/>
                        <a14:foregroundMark x1="51667" y1="18333" x2="51667" y2="18333"/>
                        <a14:foregroundMark x1="34167" y1="31111" x2="34167" y2="31111"/>
                        <a14:foregroundMark x1="34722" y1="34630" x2="34722" y2="34630"/>
                        <a14:foregroundMark x1="34722" y1="34630" x2="34722" y2="34630"/>
                        <a14:foregroundMark x1="34722" y1="34630" x2="34722" y2="34630"/>
                        <a14:foregroundMark x1="33611" y1="42130" x2="33611" y2="42130"/>
                        <a14:foregroundMark x1="64444" y1="25833" x2="64444" y2="25833"/>
                        <a14:foregroundMark x1="66204" y1="30556" x2="66204" y2="30556"/>
                        <a14:foregroundMark x1="24352" y1="22222" x2="24352" y2="22222"/>
                        <a14:foregroundMark x1="24352" y1="22222" x2="24352" y2="22222"/>
                        <a14:foregroundMark x1="25370" y1="22222" x2="25370" y2="22222"/>
                        <a14:foregroundMark x1="67222" y1="28981" x2="67222" y2="28981"/>
                        <a14:foregroundMark x1="65833" y1="28981" x2="65833" y2="28981"/>
                        <a14:foregroundMark x1="52593" y1="17963" x2="52593" y2="17963"/>
                        <a14:foregroundMark x1="50833" y1="16296" x2="50833" y2="16296"/>
                        <a14:foregroundMark x1="23704" y1="22130" x2="23704" y2="22130"/>
                        <a14:foregroundMark x1="23426" y1="22130" x2="23426" y2="22130"/>
                        <a14:foregroundMark x1="75463" y1="39259" x2="75463" y2="39259"/>
                        <a14:foregroundMark x1="23148" y1="22130" x2="23148" y2="22130"/>
                        <a14:foregroundMark x1="9537" y1="51759" x2="9537" y2="51759"/>
                        <a14:backgroundMark x1="42315" y1="69259" x2="42315" y2="69259"/>
                        <a14:backgroundMark x1="48241" y1="69907" x2="48241" y2="69907"/>
                        <a14:backgroundMark x1="49259" y1="70370" x2="49259" y2="70370"/>
                        <a14:backgroundMark x1="36389" y1="70648" x2="36389" y2="70648"/>
                        <a14:backgroundMark x1="36389" y1="70648" x2="45648" y2="70278"/>
                        <a14:backgroundMark x1="45648" y1="70278" x2="57685" y2="70463"/>
                        <a14:backgroundMark x1="24167" y1="68056" x2="24167" y2="68056"/>
                        <a14:backgroundMark x1="82315" y1="73704" x2="82315" y2="73704"/>
                        <a14:backgroundMark x1="81204" y1="72593" x2="81204" y2="72593"/>
                        <a14:backgroundMark x1="80833" y1="72037" x2="83426" y2="7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62" b="17947"/>
          <a:stretch/>
        </p:blipFill>
        <p:spPr>
          <a:xfrm>
            <a:off x="12841669" y="550103"/>
            <a:ext cx="6257796" cy="4192158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9D1A5AEB-C7D7-EFE9-E121-B17C4219CD41}"/>
              </a:ext>
            </a:extLst>
          </p:cNvPr>
          <p:cNvSpPr/>
          <p:nvPr/>
        </p:nvSpPr>
        <p:spPr>
          <a:xfrm>
            <a:off x="23804469" y="719770"/>
            <a:ext cx="2913996" cy="309791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                  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INSTITUTO DE GEOGRAFIA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0ED92EE5-AEB4-F54A-6E57-1A94F8342119}"/>
              </a:ext>
            </a:extLst>
          </p:cNvPr>
          <p:cNvSpPr/>
          <p:nvPr/>
        </p:nvSpPr>
        <p:spPr>
          <a:xfrm>
            <a:off x="26869875" y="719770"/>
            <a:ext cx="4038973" cy="309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                  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 UNIVERSIDADE FEDERAL DE UBERLÂNDIA</a:t>
            </a:r>
          </a:p>
        </p:txBody>
      </p:sp>
      <p:pic>
        <p:nvPicPr>
          <p:cNvPr id="40" name="Imagem 39" descr="Forma&#10;&#10;Descrição gerada automaticamente">
            <a:extLst>
              <a:ext uri="{FF2B5EF4-FFF2-40B4-BE49-F238E27FC236}">
                <a16:creationId xmlns:a16="http://schemas.microsoft.com/office/drawing/2014/main" id="{32187528-1903-FD98-707B-5851642583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640" y="1491508"/>
            <a:ext cx="1454388" cy="958937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63D42359-7B4B-A92D-0108-6FFB69DED696}"/>
              </a:ext>
            </a:extLst>
          </p:cNvPr>
          <p:cNvSpPr txBox="1"/>
          <p:nvPr/>
        </p:nvSpPr>
        <p:spPr>
          <a:xfrm>
            <a:off x="8811791" y="1016037"/>
            <a:ext cx="4362334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SEMANA DO ENGENHEIRO AGRIMENSOR E CARTÓGRAFO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7137E16-FF42-EA14-816F-18929D7C0D02}"/>
              </a:ext>
            </a:extLst>
          </p:cNvPr>
          <p:cNvSpPr txBox="1"/>
          <p:nvPr/>
        </p:nvSpPr>
        <p:spPr>
          <a:xfrm>
            <a:off x="18977888" y="1016038"/>
            <a:ext cx="4362334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a 24 MARÇO</a:t>
            </a:r>
          </a:p>
          <a:p>
            <a:pPr algn="ctr"/>
            <a:endParaRPr lang="pt-BR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UNIDADE ARARAS</a:t>
            </a:r>
          </a:p>
          <a:p>
            <a:pPr algn="ctr"/>
            <a:r>
              <a:rPr lang="pt-B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MONTE CARMELO</a:t>
            </a:r>
          </a:p>
        </p:txBody>
      </p:sp>
      <p:sp>
        <p:nvSpPr>
          <p:cNvPr id="50" name="CustomShape 31">
            <a:extLst>
              <a:ext uri="{FF2B5EF4-FFF2-40B4-BE49-F238E27FC236}">
                <a16:creationId xmlns:a16="http://schemas.microsoft.com/office/drawing/2014/main" id="{380EF2D5-C1EA-28F6-E976-58B899EC4443}"/>
              </a:ext>
            </a:extLst>
          </p:cNvPr>
          <p:cNvSpPr/>
          <p:nvPr/>
        </p:nvSpPr>
        <p:spPr>
          <a:xfrm>
            <a:off x="5198098" y="22973229"/>
            <a:ext cx="7227386" cy="7093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dirty="0" err="1"/>
              <a:t>Fig</a:t>
            </a:r>
            <a:r>
              <a:rPr lang="en-US" sz="3200" dirty="0" err="1"/>
              <a:t>ura</a:t>
            </a:r>
            <a:r>
              <a:rPr lang="en-US" sz="3200" dirty="0"/>
              <a:t> 1 – </a:t>
            </a:r>
            <a:r>
              <a:rPr lang="en-US" sz="3200" dirty="0" err="1"/>
              <a:t>Título</a:t>
            </a:r>
            <a:r>
              <a:rPr lang="en-US" sz="3200" dirty="0"/>
              <a:t> da </a:t>
            </a:r>
            <a:r>
              <a:rPr lang="en-US" sz="3200" dirty="0" err="1"/>
              <a:t>figura</a:t>
            </a:r>
            <a:endParaRPr lang="pt-BR" sz="3200" dirty="0"/>
          </a:p>
        </p:txBody>
      </p:sp>
      <p:sp>
        <p:nvSpPr>
          <p:cNvPr id="52" name="CustomShape 28">
            <a:extLst>
              <a:ext uri="{FF2B5EF4-FFF2-40B4-BE49-F238E27FC236}">
                <a16:creationId xmlns:a16="http://schemas.microsoft.com/office/drawing/2014/main" id="{E88E13AF-A9F9-A18C-1240-5AEAB85E17BF}"/>
              </a:ext>
            </a:extLst>
          </p:cNvPr>
          <p:cNvSpPr/>
          <p:nvPr/>
        </p:nvSpPr>
        <p:spPr>
          <a:xfrm>
            <a:off x="6452694" y="25336081"/>
            <a:ext cx="4839668" cy="5567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spc="-1" dirty="0">
                <a:solidFill>
                  <a:srgbClr val="000000"/>
                </a:solidFill>
                <a:latin typeface="Arial"/>
                <a:ea typeface="DejaVu Sans"/>
              </a:rPr>
              <a:t>Fonte: COECA (2023).</a:t>
            </a:r>
            <a:endParaRPr lang="pt-BR" sz="2400" strike="noStrike" spc="-1" dirty="0">
              <a:latin typeface="Arial"/>
            </a:endParaRP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F6B0044F-6588-76D1-1CA7-0F5C99CCA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50" y="23816177"/>
            <a:ext cx="1369882" cy="1400735"/>
          </a:xfrm>
          <a:prstGeom prst="rect">
            <a:avLst/>
          </a:prstGeom>
        </p:spPr>
      </p:pic>
      <p:sp>
        <p:nvSpPr>
          <p:cNvPr id="54" name="CustomShape 31">
            <a:extLst>
              <a:ext uri="{FF2B5EF4-FFF2-40B4-BE49-F238E27FC236}">
                <a16:creationId xmlns:a16="http://schemas.microsoft.com/office/drawing/2014/main" id="{60C13896-94BF-5A77-04C1-A5F691AFF9ED}"/>
              </a:ext>
            </a:extLst>
          </p:cNvPr>
          <p:cNvSpPr/>
          <p:nvPr/>
        </p:nvSpPr>
        <p:spPr>
          <a:xfrm>
            <a:off x="5211943" y="26306159"/>
            <a:ext cx="7227386" cy="7093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dirty="0" err="1"/>
              <a:t>Tabela</a:t>
            </a:r>
            <a:r>
              <a:rPr lang="en-US" sz="3200" dirty="0"/>
              <a:t> 1 – </a:t>
            </a:r>
            <a:r>
              <a:rPr lang="en-US" sz="3200" dirty="0" err="1"/>
              <a:t>Título</a:t>
            </a:r>
            <a:r>
              <a:rPr lang="en-US" sz="3200" dirty="0"/>
              <a:t> da </a:t>
            </a:r>
            <a:r>
              <a:rPr lang="en-US" sz="3200" dirty="0" err="1"/>
              <a:t>tabela</a:t>
            </a:r>
            <a:endParaRPr lang="pt-BR" sz="3200" dirty="0"/>
          </a:p>
        </p:txBody>
      </p:sp>
      <p:graphicFrame>
        <p:nvGraphicFramePr>
          <p:cNvPr id="55" name="Tabela 54">
            <a:extLst>
              <a:ext uri="{FF2B5EF4-FFF2-40B4-BE49-F238E27FC236}">
                <a16:creationId xmlns:a16="http://schemas.microsoft.com/office/drawing/2014/main" id="{AAF3B6C0-B05F-BADF-805F-381905B57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957595"/>
              </p:ext>
            </p:extLst>
          </p:nvPr>
        </p:nvGraphicFramePr>
        <p:xfrm>
          <a:off x="2306654" y="27238776"/>
          <a:ext cx="13049401" cy="2134839"/>
        </p:xfrm>
        <a:graphic>
          <a:graphicData uri="http://schemas.openxmlformats.org/drawingml/2006/table">
            <a:tbl>
              <a:tblPr firstRow="1" firstCol="1" bandRow="1"/>
              <a:tblGrid>
                <a:gridCol w="4349345">
                  <a:extLst>
                    <a:ext uri="{9D8B030D-6E8A-4147-A177-3AD203B41FA5}">
                      <a16:colId xmlns:a16="http://schemas.microsoft.com/office/drawing/2014/main" val="3056685442"/>
                    </a:ext>
                  </a:extLst>
                </a:gridCol>
                <a:gridCol w="4349345">
                  <a:extLst>
                    <a:ext uri="{9D8B030D-6E8A-4147-A177-3AD203B41FA5}">
                      <a16:colId xmlns:a16="http://schemas.microsoft.com/office/drawing/2014/main" val="197099002"/>
                    </a:ext>
                  </a:extLst>
                </a:gridCol>
                <a:gridCol w="4350711">
                  <a:extLst>
                    <a:ext uri="{9D8B030D-6E8A-4147-A177-3AD203B41FA5}">
                      <a16:colId xmlns:a16="http://schemas.microsoft.com/office/drawing/2014/main" val="2048963616"/>
                    </a:ext>
                  </a:extLst>
                </a:gridCol>
              </a:tblGrid>
              <a:tr h="502431"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Texto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Texto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Texto</a:t>
                      </a:r>
                      <a:endParaRPr lang="pt-B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748179"/>
                  </a:ext>
                </a:extLst>
              </a:tr>
              <a:tr h="544136"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Texto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752252"/>
                  </a:ext>
                </a:extLst>
              </a:tr>
              <a:tr h="544136"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Texto</a:t>
                      </a:r>
                      <a:endParaRPr lang="pt-B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pt-B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572145"/>
                  </a:ext>
                </a:extLst>
              </a:tr>
              <a:tr h="544136"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Texto</a:t>
                      </a:r>
                      <a:endParaRPr lang="pt-B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77809"/>
                  </a:ext>
                </a:extLst>
              </a:tr>
            </a:tbl>
          </a:graphicData>
        </a:graphic>
      </p:graphicFrame>
      <p:sp>
        <p:nvSpPr>
          <p:cNvPr id="56" name="CustomShape 28">
            <a:extLst>
              <a:ext uri="{FF2B5EF4-FFF2-40B4-BE49-F238E27FC236}">
                <a16:creationId xmlns:a16="http://schemas.microsoft.com/office/drawing/2014/main" id="{50EC851B-E019-0961-33D2-C29B06CFE74A}"/>
              </a:ext>
            </a:extLst>
          </p:cNvPr>
          <p:cNvSpPr/>
          <p:nvPr/>
        </p:nvSpPr>
        <p:spPr>
          <a:xfrm>
            <a:off x="6391957" y="29623366"/>
            <a:ext cx="4839668" cy="5567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spc="-1" dirty="0">
                <a:solidFill>
                  <a:srgbClr val="000000"/>
                </a:solidFill>
                <a:latin typeface="Arial"/>
                <a:ea typeface="DejaVu Sans"/>
              </a:rPr>
              <a:t>Fonte: UFU (2023).</a:t>
            </a:r>
            <a:endParaRPr lang="pt-BR" sz="2400" strike="noStrike" spc="-1" dirty="0">
              <a:latin typeface="Arial"/>
            </a:endParaRPr>
          </a:p>
        </p:txBody>
      </p:sp>
      <p:sp>
        <p:nvSpPr>
          <p:cNvPr id="63" name="CustomShape 31">
            <a:extLst>
              <a:ext uri="{FF2B5EF4-FFF2-40B4-BE49-F238E27FC236}">
                <a16:creationId xmlns:a16="http://schemas.microsoft.com/office/drawing/2014/main" id="{704D914D-9951-73E0-8D00-CA34A0B68C2E}"/>
              </a:ext>
            </a:extLst>
          </p:cNvPr>
          <p:cNvSpPr/>
          <p:nvPr/>
        </p:nvSpPr>
        <p:spPr>
          <a:xfrm>
            <a:off x="4884692" y="30698591"/>
            <a:ext cx="7227386" cy="7093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dirty="0"/>
              <a:t>Quadro 1 – </a:t>
            </a:r>
            <a:r>
              <a:rPr lang="en-US" sz="3200" dirty="0" err="1"/>
              <a:t>Título</a:t>
            </a:r>
            <a:r>
              <a:rPr lang="en-US" sz="3200" dirty="0"/>
              <a:t> do </a:t>
            </a:r>
            <a:r>
              <a:rPr lang="en-US" sz="3200" dirty="0" err="1"/>
              <a:t>quadro</a:t>
            </a:r>
            <a:endParaRPr lang="pt-BR" sz="3200" dirty="0"/>
          </a:p>
        </p:txBody>
      </p:sp>
      <p:graphicFrame>
        <p:nvGraphicFramePr>
          <p:cNvPr id="1024" name="Tabela 1023">
            <a:extLst>
              <a:ext uri="{FF2B5EF4-FFF2-40B4-BE49-F238E27FC236}">
                <a16:creationId xmlns:a16="http://schemas.microsoft.com/office/drawing/2014/main" id="{CD616A6A-87EB-4BB0-5843-3051B2BB1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819495"/>
              </p:ext>
            </p:extLst>
          </p:nvPr>
        </p:nvGraphicFramePr>
        <p:xfrm>
          <a:off x="2347828" y="31505139"/>
          <a:ext cx="13049401" cy="2134839"/>
        </p:xfrm>
        <a:graphic>
          <a:graphicData uri="http://schemas.openxmlformats.org/drawingml/2006/table">
            <a:tbl>
              <a:tblPr firstRow="1" firstCol="1" bandRow="1"/>
              <a:tblGrid>
                <a:gridCol w="4349345">
                  <a:extLst>
                    <a:ext uri="{9D8B030D-6E8A-4147-A177-3AD203B41FA5}">
                      <a16:colId xmlns:a16="http://schemas.microsoft.com/office/drawing/2014/main" val="3056685442"/>
                    </a:ext>
                  </a:extLst>
                </a:gridCol>
                <a:gridCol w="4349345">
                  <a:extLst>
                    <a:ext uri="{9D8B030D-6E8A-4147-A177-3AD203B41FA5}">
                      <a16:colId xmlns:a16="http://schemas.microsoft.com/office/drawing/2014/main" val="197099002"/>
                    </a:ext>
                  </a:extLst>
                </a:gridCol>
                <a:gridCol w="4350711">
                  <a:extLst>
                    <a:ext uri="{9D8B030D-6E8A-4147-A177-3AD203B41FA5}">
                      <a16:colId xmlns:a16="http://schemas.microsoft.com/office/drawing/2014/main" val="2048963616"/>
                    </a:ext>
                  </a:extLst>
                </a:gridCol>
              </a:tblGrid>
              <a:tr h="502431"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Texto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Texto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Texto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748179"/>
                  </a:ext>
                </a:extLst>
              </a:tr>
              <a:tr h="544136"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Texto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texto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texto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752252"/>
                  </a:ext>
                </a:extLst>
              </a:tr>
              <a:tr h="544136"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Texto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texto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572145"/>
                  </a:ext>
                </a:extLst>
              </a:tr>
              <a:tr h="544136"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Texto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texto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texto</a:t>
                      </a:r>
                      <a:endParaRPr lang="pt-B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77809"/>
                  </a:ext>
                </a:extLst>
              </a:tr>
            </a:tbl>
          </a:graphicData>
        </a:graphic>
      </p:graphicFrame>
      <p:sp>
        <p:nvSpPr>
          <p:cNvPr id="1025" name="CustomShape 28">
            <a:extLst>
              <a:ext uri="{FF2B5EF4-FFF2-40B4-BE49-F238E27FC236}">
                <a16:creationId xmlns:a16="http://schemas.microsoft.com/office/drawing/2014/main" id="{3E40C59C-DB2B-3395-D194-0893833DF674}"/>
              </a:ext>
            </a:extLst>
          </p:cNvPr>
          <p:cNvSpPr/>
          <p:nvPr/>
        </p:nvSpPr>
        <p:spPr>
          <a:xfrm>
            <a:off x="6452694" y="33940178"/>
            <a:ext cx="4839668" cy="5567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spc="-1" dirty="0">
                <a:solidFill>
                  <a:srgbClr val="000000"/>
                </a:solidFill>
                <a:latin typeface="Arial"/>
                <a:ea typeface="DejaVu Sans"/>
              </a:rPr>
              <a:t>Fonte: O(s) autor(es).</a:t>
            </a:r>
            <a:endParaRPr lang="pt-BR" sz="2400" strike="noStrike" spc="-1" dirty="0">
              <a:latin typeface="Arial"/>
            </a:endParaRPr>
          </a:p>
        </p:txBody>
      </p:sp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6D3AF781-22C2-FE02-AEAA-7E706BD78A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13105" r="11407" b="11318"/>
          <a:stretch/>
        </p:blipFill>
        <p:spPr>
          <a:xfrm>
            <a:off x="27069404" y="781824"/>
            <a:ext cx="3695610" cy="18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79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2366</TotalTime>
  <Words>604</Words>
  <Application>Microsoft Office PowerPoint</Application>
  <PresentationFormat>Personalizar</PresentationFormat>
  <Paragraphs>135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TÍTULO DO TRABALHO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Mirna Karla</dc:creator>
  <cp:lastModifiedBy>Luziane Ribeiro Indjai</cp:lastModifiedBy>
  <cp:revision>58</cp:revision>
  <dcterms:created xsi:type="dcterms:W3CDTF">2017-06-08T17:26:07Z</dcterms:created>
  <dcterms:modified xsi:type="dcterms:W3CDTF">2023-01-23T12:36:49Z</dcterms:modified>
</cp:coreProperties>
</file>