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FF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48" d="100"/>
          <a:sy n="48" d="100"/>
        </p:scale>
        <p:origin x="-5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9818" y="-1994452"/>
            <a:ext cx="18278061" cy="12281452"/>
          </a:xfrm>
          <a:custGeom>
            <a:avLst/>
            <a:gdLst/>
            <a:ahLst/>
            <a:cxnLst/>
            <a:rect l="l" t="t" r="r" b="b"/>
            <a:pathLst>
              <a:path w="19747905" h="3069974">
                <a:moveTo>
                  <a:pt x="0" y="0"/>
                </a:moveTo>
                <a:lnTo>
                  <a:pt x="19747905" y="0"/>
                </a:lnTo>
                <a:lnTo>
                  <a:pt x="19747905" y="3069974"/>
                </a:lnTo>
                <a:lnTo>
                  <a:pt x="0" y="3069974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sp>
        <p:nvSpPr>
          <p:cNvPr id="3" name="TextBox 5"/>
          <p:cNvSpPr txBox="1"/>
          <p:nvPr/>
        </p:nvSpPr>
        <p:spPr>
          <a:xfrm>
            <a:off x="3432313" y="3379913"/>
            <a:ext cx="11353800" cy="2820714"/>
          </a:xfrm>
          <a:prstGeom prst="rect">
            <a:avLst/>
          </a:prstGeom>
        </p:spPr>
        <p:txBody>
          <a:bodyPr lIns="0" tIns="0" rIns="0" bIns="0" rtlCol="0" anchor="t"/>
          <a:lstStyle/>
          <a:p>
            <a:pPr algn="ctr">
              <a:lnSpc>
                <a:spcPts val="11485"/>
              </a:lnSpc>
            </a:pPr>
            <a:r>
              <a:rPr lang="en-US" sz="8204" dirty="0" smtClean="0">
                <a:solidFill>
                  <a:schemeClr val="bg1"/>
                </a:solidFill>
                <a:latin typeface="More Sugar"/>
                <a:ea typeface="More Sugar"/>
                <a:cs typeface="More Sugar"/>
                <a:sym typeface="More Sugar"/>
              </a:rPr>
              <a:t>CONADERM</a:t>
            </a:r>
            <a:endParaRPr lang="en-US" sz="8204" dirty="0">
              <a:solidFill>
                <a:schemeClr val="bg1"/>
              </a:solidFill>
              <a:latin typeface="More Sugar"/>
              <a:ea typeface="More Sugar"/>
              <a:cs typeface="More Sugar"/>
              <a:sym typeface="More Sugar"/>
            </a:endParaRPr>
          </a:p>
          <a:p>
            <a:pPr algn="ctr">
              <a:lnSpc>
                <a:spcPts val="4906"/>
              </a:lnSpc>
            </a:pPr>
            <a:r>
              <a:rPr lang="en-US" sz="3504" dirty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 CONGRESSO NACIONAL DE </a:t>
            </a: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DERMATOLOGIA</a:t>
            </a:r>
            <a:endParaRPr lang="en-US" sz="3504" dirty="0">
              <a:solidFill>
                <a:schemeClr val="bg1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906"/>
              </a:lnSpc>
            </a:pP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17  </a:t>
            </a:r>
            <a:r>
              <a:rPr lang="en-US" sz="3504" dirty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</a:t>
            </a: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18 </a:t>
            </a: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3504" dirty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 </a:t>
            </a: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JUNHO</a:t>
            </a:r>
            <a:r>
              <a:rPr lang="en-US" sz="3504" dirty="0" smtClean="0">
                <a:solidFill>
                  <a:schemeClr val="bg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endParaRPr lang="en-US" sz="3504" dirty="0">
              <a:solidFill>
                <a:schemeClr val="bg1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grpSp>
        <p:nvGrpSpPr>
          <p:cNvPr id="4" name="Group 8"/>
          <p:cNvGrpSpPr/>
          <p:nvPr/>
        </p:nvGrpSpPr>
        <p:grpSpPr>
          <a:xfrm>
            <a:off x="6411495" y="90223"/>
            <a:ext cx="4668396" cy="1893520"/>
            <a:chOff x="0" y="0"/>
            <a:chExt cx="6224528" cy="2524693"/>
          </a:xfrm>
        </p:grpSpPr>
        <p:sp>
          <p:nvSpPr>
            <p:cNvPr id="5" name="Freeform 9"/>
            <p:cNvSpPr/>
            <p:nvPr/>
          </p:nvSpPr>
          <p:spPr>
            <a:xfrm>
              <a:off x="0" y="0"/>
              <a:ext cx="6224524" cy="2524633"/>
            </a:xfrm>
            <a:custGeom>
              <a:avLst/>
              <a:gdLst/>
              <a:ahLst/>
              <a:cxnLst/>
              <a:rect l="l" t="t" r="r" b="b"/>
              <a:pathLst>
                <a:path w="6224524" h="2524633">
                  <a:moveTo>
                    <a:pt x="0" y="0"/>
                  </a:moveTo>
                  <a:lnTo>
                    <a:pt x="6224524" y="0"/>
                  </a:lnTo>
                  <a:lnTo>
                    <a:pt x="6224524" y="2524633"/>
                  </a:lnTo>
                  <a:lnTo>
                    <a:pt x="0" y="25246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b="-73277"/>
              </a:stretch>
            </a:blipFill>
          </p:spPr>
        </p:sp>
      </p:grpSp>
    </p:spTree>
    <p:extLst>
      <p:ext uri="{BB962C8B-B14F-4D97-AF65-F5344CB8AC3E}">
        <p14:creationId xmlns:p14="http://schemas.microsoft.com/office/powerpoint/2010/main" val="309655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0" y="-193939"/>
            <a:ext cx="18391765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grpSp>
        <p:nvGrpSpPr>
          <p:cNvPr id="5" name="Group 5"/>
          <p:cNvGrpSpPr/>
          <p:nvPr/>
        </p:nvGrpSpPr>
        <p:grpSpPr>
          <a:xfrm>
            <a:off x="-1311463" y="-35834"/>
            <a:ext cx="14606126" cy="2480275"/>
            <a:chOff x="0" y="-1662965"/>
            <a:chExt cx="19474834" cy="330703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357417" cy="1644068"/>
            </a:xfrm>
            <a:custGeom>
              <a:avLst/>
              <a:gdLst/>
              <a:ahLst/>
              <a:cxnLst/>
              <a:rect l="l" t="t" r="r" b="b"/>
              <a:pathLst>
                <a:path w="13357417" h="1644068">
                  <a:moveTo>
                    <a:pt x="0" y="0"/>
                  </a:moveTo>
                  <a:lnTo>
                    <a:pt x="13357417" y="0"/>
                  </a:lnTo>
                  <a:lnTo>
                    <a:pt x="13357417" y="1644068"/>
                  </a:lnTo>
                  <a:lnTo>
                    <a:pt x="0" y="16440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6117417" y="-1662965"/>
              <a:ext cx="13357417" cy="171074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92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More Sugar"/>
                  <a:sym typeface="More Sugar"/>
                </a:rPr>
                <a:t>CONADERM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 I CONGRESSO NACIONAL DE DERMATOLOGIA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17 e 18  de JUNHO</a:t>
              </a:r>
              <a:endParaRPr lang="en-US" sz="3200" dirty="0">
                <a:solidFill>
                  <a:srgbClr val="000000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697200" y="-35834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5166955" y="3233750"/>
            <a:ext cx="7954089" cy="946033"/>
            <a:chOff x="0" y="0"/>
            <a:chExt cx="10605452" cy="126137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605452" cy="1261377"/>
            </a:xfrm>
            <a:custGeom>
              <a:avLst/>
              <a:gdLst/>
              <a:ahLst/>
              <a:cxnLst/>
              <a:rect l="l" t="t" r="r" b="b"/>
              <a:pathLst>
                <a:path w="10605452" h="1261377">
                  <a:moveTo>
                    <a:pt x="0" y="0"/>
                  </a:moveTo>
                  <a:lnTo>
                    <a:pt x="10605452" y="0"/>
                  </a:lnTo>
                  <a:lnTo>
                    <a:pt x="10605452" y="1261377"/>
                  </a:lnTo>
                  <a:lnTo>
                    <a:pt x="0" y="126137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114300"/>
              <a:ext cx="10605452" cy="137567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705"/>
                </a:lnSpc>
              </a:pPr>
              <a:r>
                <a:rPr lang="en-US" sz="5503" dirty="0">
                  <a:solidFill>
                    <a:srgbClr val="000000"/>
                  </a:solidFill>
                  <a:latin typeface="More Sugar"/>
                  <a:ea typeface="More Sugar"/>
                  <a:cs typeface="More Sugar"/>
                  <a:sym typeface="More Sugar"/>
                </a:rPr>
                <a:t>TÍTULO DO TRABALHO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5448342" y="5029200"/>
            <a:ext cx="6516515" cy="1528962"/>
            <a:chOff x="0" y="0"/>
            <a:chExt cx="8688687" cy="2038616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688687" cy="2038616"/>
            </a:xfrm>
            <a:custGeom>
              <a:avLst/>
              <a:gdLst/>
              <a:ahLst/>
              <a:cxnLst/>
              <a:rect l="l" t="t" r="r" b="b"/>
              <a:pathLst>
                <a:path w="8688687" h="2038616">
                  <a:moveTo>
                    <a:pt x="0" y="0"/>
                  </a:moveTo>
                  <a:lnTo>
                    <a:pt x="8688687" y="0"/>
                  </a:lnTo>
                  <a:lnTo>
                    <a:pt x="8688687" y="2038616"/>
                  </a:lnTo>
                  <a:lnTo>
                    <a:pt x="0" y="203861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8688687" cy="215291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641067" lvl="2" indent="-213689" algn="ctr">
                <a:lnSpc>
                  <a:spcPts val="3926"/>
                </a:lnSpc>
                <a:buAutoNum type="arabicPeriod"/>
              </a:pPr>
              <a:r>
                <a:rPr lang="en-US" sz="2804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NOME COMPLETO; 2. NOME COMPELTO; 3. NOME COMPLETO...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7539222" y="329664"/>
            <a:ext cx="38100" cy="718086"/>
            <a:chOff x="0" y="0"/>
            <a:chExt cx="50800" cy="957448"/>
          </a:xfrm>
        </p:grpSpPr>
        <p:sp>
          <p:nvSpPr>
            <p:cNvPr id="9" name="Freeform 9"/>
            <p:cNvSpPr/>
            <p:nvPr/>
          </p:nvSpPr>
          <p:spPr>
            <a:xfrm>
              <a:off x="0" y="25400"/>
              <a:ext cx="50800" cy="906653"/>
            </a:xfrm>
            <a:custGeom>
              <a:avLst/>
              <a:gdLst/>
              <a:ahLst/>
              <a:cxnLst/>
              <a:rect l="l" t="t" r="r" b="b"/>
              <a:pathLst>
                <a:path w="50800" h="906653">
                  <a:moveTo>
                    <a:pt x="0" y="906653"/>
                  </a:moveTo>
                  <a:lnTo>
                    <a:pt x="0" y="0"/>
                  </a:lnTo>
                  <a:lnTo>
                    <a:pt x="50800" y="0"/>
                  </a:lnTo>
                  <a:lnTo>
                    <a:pt x="50800" y="906653"/>
                  </a:lnTo>
                  <a:close/>
                </a:path>
              </a:pathLst>
            </a:custGeom>
            <a:solidFill>
              <a:srgbClr val="FAFDF6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5502783" y="0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6067632" y="2933386"/>
            <a:ext cx="6305135" cy="946033"/>
            <a:chOff x="0" y="0"/>
            <a:chExt cx="6624320" cy="1261377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624320" cy="1261377"/>
            </a:xfrm>
            <a:custGeom>
              <a:avLst/>
              <a:gdLst/>
              <a:ahLst/>
              <a:cxnLst/>
              <a:rect l="l" t="t" r="r" b="b"/>
              <a:pathLst>
                <a:path w="6624320" h="1261377">
                  <a:moveTo>
                    <a:pt x="0" y="0"/>
                  </a:moveTo>
                  <a:lnTo>
                    <a:pt x="6624320" y="0"/>
                  </a:lnTo>
                  <a:lnTo>
                    <a:pt x="6624320" y="1261377"/>
                  </a:lnTo>
                  <a:lnTo>
                    <a:pt x="0" y="126137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114300"/>
              <a:ext cx="6624320" cy="137567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705"/>
                </a:lnSpc>
              </a:pPr>
              <a:r>
                <a:rPr lang="en-US" sz="5503" dirty="0">
                  <a:solidFill>
                    <a:srgbClr val="000000"/>
                  </a:solidFill>
                  <a:latin typeface="+mj-lt"/>
                  <a:ea typeface="More Sugar"/>
                  <a:cs typeface="More Sugar"/>
                  <a:sym typeface="More Sugar"/>
                </a:rPr>
                <a:t>INTRODUÇÃO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79542" y="4583569"/>
            <a:ext cx="12923241" cy="2899926"/>
            <a:chOff x="0" y="0"/>
            <a:chExt cx="17230988" cy="38665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7230989" cy="3866568"/>
            </a:xfrm>
            <a:custGeom>
              <a:avLst/>
              <a:gdLst/>
              <a:ahLst/>
              <a:cxnLst/>
              <a:rect l="l" t="t" r="r" b="b"/>
              <a:pathLst>
                <a:path w="17230989" h="3866568">
                  <a:moveTo>
                    <a:pt x="0" y="0"/>
                  </a:moveTo>
                  <a:lnTo>
                    <a:pt x="17230989" y="0"/>
                  </a:lnTo>
                  <a:lnTo>
                    <a:pt x="17230989" y="3866568"/>
                  </a:lnTo>
                  <a:lnTo>
                    <a:pt x="0" y="38665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17230988" cy="398086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3926"/>
                </a:lnSpc>
              </a:pPr>
              <a:r>
                <a:rPr lang="en-US" sz="2804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máximo de uma página. Times New Roman, 25 - 28, máximo de uma página.</a:t>
              </a:r>
            </a:p>
            <a:p>
              <a:pPr algn="l">
                <a:lnSpc>
                  <a:spcPts val="3926"/>
                </a:lnSpc>
              </a:pPr>
              <a:endParaRPr lang="en-US" sz="280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l">
                <a:lnSpc>
                  <a:spcPts val="3926"/>
                </a:lnSpc>
              </a:pPr>
              <a:r>
                <a:rPr lang="en-US" sz="2804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introdução deve conter o contexto do estudo, a relevância do tema, a lacuna de conhecimento que o estudo pretende preencher e os objetivos principais da pesquisa</a:t>
              </a:r>
            </a:p>
            <a:p>
              <a:pPr algn="ctr">
                <a:lnSpc>
                  <a:spcPts val="2945"/>
                </a:lnSpc>
              </a:pPr>
              <a:endParaRPr lang="en-US" sz="2804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" name="Freeform 4"/>
          <p:cNvSpPr/>
          <p:nvPr/>
        </p:nvSpPr>
        <p:spPr>
          <a:xfrm>
            <a:off x="0" y="-193939"/>
            <a:ext cx="18391765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sp>
        <p:nvSpPr>
          <p:cNvPr id="20" name="Retângulo 19"/>
          <p:cNvSpPr/>
          <p:nvPr/>
        </p:nvSpPr>
        <p:spPr>
          <a:xfrm>
            <a:off x="3810000" y="-124873"/>
            <a:ext cx="9144000" cy="1336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392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More Sugar"/>
                <a:sym typeface="More Sugar"/>
              </a:rPr>
              <a:t>CONADERM</a:t>
            </a:r>
          </a:p>
          <a:p>
            <a:pPr algn="ctr">
              <a:lnSpc>
                <a:spcPts val="294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rPr>
              <a:t> I CONGRESSO NACIONAL DE DERMATOLOGIA</a:t>
            </a:r>
          </a:p>
          <a:p>
            <a:pPr algn="ctr">
              <a:lnSpc>
                <a:spcPts val="294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rPr>
              <a:t>17 e 18  de JUNHO</a:t>
            </a:r>
            <a:endParaRPr lang="en-US" sz="3200" dirty="0">
              <a:solidFill>
                <a:srgbClr val="000000"/>
              </a:solidFill>
              <a:latin typeface="Adobe Fan Heiti Std B" pitchFamily="34" charset="-128"/>
              <a:ea typeface="Adobe Fan Heiti Std B" pitchFamily="34" charset="-128"/>
              <a:cs typeface="Glacial Indifference"/>
              <a:sym typeface="Glacial Indifference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036" y="-63167"/>
            <a:ext cx="2987675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0" y="-216992"/>
            <a:ext cx="18288000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grpSp>
        <p:nvGrpSpPr>
          <p:cNvPr id="5" name="Group 5"/>
          <p:cNvGrpSpPr/>
          <p:nvPr/>
        </p:nvGrpSpPr>
        <p:grpSpPr>
          <a:xfrm>
            <a:off x="-2" y="0"/>
            <a:ext cx="12669001" cy="1931393"/>
            <a:chOff x="0" y="-931122"/>
            <a:chExt cx="19436422" cy="257519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357417" cy="1644068"/>
            </a:xfrm>
            <a:custGeom>
              <a:avLst/>
              <a:gdLst/>
              <a:ahLst/>
              <a:cxnLst/>
              <a:rect l="l" t="t" r="r" b="b"/>
              <a:pathLst>
                <a:path w="13357417" h="1644068">
                  <a:moveTo>
                    <a:pt x="0" y="0"/>
                  </a:moveTo>
                  <a:lnTo>
                    <a:pt x="13357417" y="0"/>
                  </a:lnTo>
                  <a:lnTo>
                    <a:pt x="13357417" y="1644068"/>
                  </a:lnTo>
                  <a:lnTo>
                    <a:pt x="0" y="16440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6079005" y="-931122"/>
              <a:ext cx="13357417" cy="171074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92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More Sugar"/>
                  <a:sym typeface="More Sugar"/>
                </a:rPr>
                <a:t>CONADERM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 I CONGRESSO NACIONAL DE DERMATOLOGIA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17 e 18  de JUNHO</a:t>
              </a:r>
              <a:endParaRPr lang="en-US" sz="3200" dirty="0">
                <a:solidFill>
                  <a:srgbClr val="000000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544800" y="34290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7162800" y="2064706"/>
            <a:ext cx="3729871" cy="1951974"/>
            <a:chOff x="-310039" y="-1353798"/>
            <a:chExt cx="4973162" cy="260263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663123" cy="1248833"/>
            </a:xfrm>
            <a:custGeom>
              <a:avLst/>
              <a:gdLst/>
              <a:ahLst/>
              <a:cxnLst/>
              <a:rect l="l" t="t" r="r" b="b"/>
              <a:pathLst>
                <a:path w="4663123" h="1248833">
                  <a:moveTo>
                    <a:pt x="0" y="0"/>
                  </a:moveTo>
                  <a:lnTo>
                    <a:pt x="4663123" y="0"/>
                  </a:lnTo>
                  <a:lnTo>
                    <a:pt x="4663123" y="1248833"/>
                  </a:lnTo>
                  <a:lnTo>
                    <a:pt x="0" y="1248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-310039" y="-1353798"/>
              <a:ext cx="4663123" cy="13536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698"/>
                </a:lnSpc>
              </a:pPr>
              <a:r>
                <a:rPr lang="en-US" sz="5498" dirty="0">
                  <a:solidFill>
                    <a:srgbClr val="000000"/>
                  </a:solidFill>
                  <a:latin typeface="+mj-lt"/>
                  <a:ea typeface="More Sugar"/>
                  <a:cs typeface="More Sugar"/>
                  <a:sym typeface="More Sugar"/>
                </a:rPr>
                <a:t>OBJETIVO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958808" y="4716505"/>
            <a:ext cx="12780341" cy="2519680"/>
            <a:chOff x="0" y="0"/>
            <a:chExt cx="17040455" cy="335957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7040454" cy="3359573"/>
            </a:xfrm>
            <a:custGeom>
              <a:avLst/>
              <a:gdLst/>
              <a:ahLst/>
              <a:cxnLst/>
              <a:rect l="l" t="t" r="r" b="b"/>
              <a:pathLst>
                <a:path w="17040454" h="3359573">
                  <a:moveTo>
                    <a:pt x="0" y="0"/>
                  </a:moveTo>
                  <a:lnTo>
                    <a:pt x="17040454" y="0"/>
                  </a:lnTo>
                  <a:lnTo>
                    <a:pt x="17040454" y="3359573"/>
                  </a:lnTo>
                  <a:lnTo>
                    <a:pt x="0" y="335957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17040455" cy="347387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máximo de uma página. Times New Roman, 25 - 28, máximo de uma página.</a:t>
              </a:r>
            </a:p>
            <a:p>
              <a:pPr algn="just">
                <a:lnSpc>
                  <a:spcPts val="3919"/>
                </a:lnSpc>
              </a:pPr>
              <a:endParaRPr lang="en-US" sz="27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 ser apresentado de forma clara e direta, especificando a finalidade do estudo e o que ele pretende alcançar ou investigar.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0" y="0"/>
            <a:ext cx="18261496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sp>
        <p:nvSpPr>
          <p:cNvPr id="7" name="TextBox 7"/>
          <p:cNvSpPr txBox="1"/>
          <p:nvPr/>
        </p:nvSpPr>
        <p:spPr>
          <a:xfrm>
            <a:off x="4276684" y="215540"/>
            <a:ext cx="9422295" cy="1283057"/>
          </a:xfrm>
          <a:prstGeom prst="rect">
            <a:avLst/>
          </a:prstGeom>
        </p:spPr>
        <p:txBody>
          <a:bodyPr lIns="0" tIns="0" rIns="0" bIns="0" rtlCol="0" anchor="t"/>
          <a:lstStyle/>
          <a:p>
            <a:pPr algn="ctr">
              <a:lnSpc>
                <a:spcPts val="392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More Sugar"/>
                <a:sym typeface="More Sugar"/>
              </a:rPr>
              <a:t>CONADERM</a:t>
            </a:r>
          </a:p>
          <a:p>
            <a:pPr algn="ctr">
              <a:lnSpc>
                <a:spcPts val="294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rPr>
              <a:t> I CONGRESSO NACIONAL DE DERMATOLOGIA</a:t>
            </a:r>
          </a:p>
          <a:p>
            <a:pPr algn="ctr">
              <a:lnSpc>
                <a:spcPts val="2946"/>
              </a:lnSpc>
            </a:pPr>
            <a:r>
              <a: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rPr>
              <a:t>17 e 18  de JUNHO</a:t>
            </a:r>
            <a:endParaRPr lang="en-US" sz="3200" dirty="0">
              <a:solidFill>
                <a:srgbClr val="000000"/>
              </a:solidFill>
              <a:latin typeface="Adobe Fan Heiti Std B" pitchFamily="34" charset="-128"/>
              <a:ea typeface="Adobe Fan Heiti Std B" pitchFamily="34" charset="-128"/>
              <a:cs typeface="Glacial Indifference"/>
              <a:sym typeface="Glacial Indifference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15301307" y="125496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5326465" y="2788681"/>
            <a:ext cx="6306103" cy="1015206"/>
            <a:chOff x="-1355509" y="0"/>
            <a:chExt cx="8408137" cy="135360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052628" cy="1248833"/>
            </a:xfrm>
            <a:custGeom>
              <a:avLst/>
              <a:gdLst/>
              <a:ahLst/>
              <a:cxnLst/>
              <a:rect l="l" t="t" r="r" b="b"/>
              <a:pathLst>
                <a:path w="7052628" h="1248833">
                  <a:moveTo>
                    <a:pt x="0" y="0"/>
                  </a:moveTo>
                  <a:lnTo>
                    <a:pt x="7052628" y="0"/>
                  </a:lnTo>
                  <a:lnTo>
                    <a:pt x="7052628" y="1248833"/>
                  </a:lnTo>
                  <a:lnTo>
                    <a:pt x="0" y="1248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-1355509" y="0"/>
              <a:ext cx="8408137" cy="13536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698"/>
                </a:lnSpc>
              </a:pPr>
              <a:r>
                <a:rPr lang="en-US" sz="5498" dirty="0">
                  <a:solidFill>
                    <a:srgbClr val="000000"/>
                  </a:solidFill>
                  <a:latin typeface="+mj-lt"/>
                  <a:ea typeface="More Sugar"/>
                  <a:cs typeface="More Sugar"/>
                  <a:sym typeface="More Sugar"/>
                </a:rPr>
                <a:t>METODOLOGIA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933691" y="4377894"/>
            <a:ext cx="12420618" cy="3395285"/>
            <a:chOff x="0" y="0"/>
            <a:chExt cx="16560824" cy="452704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6560825" cy="4527047"/>
            </a:xfrm>
            <a:custGeom>
              <a:avLst/>
              <a:gdLst/>
              <a:ahLst/>
              <a:cxnLst/>
              <a:rect l="l" t="t" r="r" b="b"/>
              <a:pathLst>
                <a:path w="16560825" h="4527047">
                  <a:moveTo>
                    <a:pt x="0" y="0"/>
                  </a:moveTo>
                  <a:lnTo>
                    <a:pt x="16560825" y="0"/>
                  </a:lnTo>
                  <a:lnTo>
                    <a:pt x="16560825" y="4527047"/>
                  </a:lnTo>
                  <a:lnTo>
                    <a:pt x="0" y="452704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16560824" cy="464134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máximo de uma página. Times New Roman, 25 - 28, máximo de uma página.</a:t>
              </a:r>
            </a:p>
            <a:p>
              <a:pPr algn="just">
                <a:lnSpc>
                  <a:spcPts val="3919"/>
                </a:lnSpc>
              </a:pPr>
              <a:endParaRPr lang="en-US" sz="27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 descrever brevemente o desenho do estudo, a população ou amostra, os procedimentos de coleta de dados, os instrumentos utilizados e a análise dos dados, destacando como esses métodos permitem alcançar os objetivos propostos.</a:t>
              </a:r>
            </a:p>
            <a:p>
              <a:pPr algn="ctr">
                <a:lnSpc>
                  <a:spcPts val="2946"/>
                </a:lnSpc>
              </a:pPr>
              <a:endParaRPr lang="en-US" sz="27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-1" y="0"/>
            <a:ext cx="18288000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grpSp>
        <p:nvGrpSpPr>
          <p:cNvPr id="5" name="Group 5"/>
          <p:cNvGrpSpPr/>
          <p:nvPr/>
        </p:nvGrpSpPr>
        <p:grpSpPr>
          <a:xfrm>
            <a:off x="-1147103" y="206681"/>
            <a:ext cx="13832166" cy="1392587"/>
            <a:chOff x="0" y="-212714"/>
            <a:chExt cx="18442888" cy="185678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357417" cy="1644068"/>
            </a:xfrm>
            <a:custGeom>
              <a:avLst/>
              <a:gdLst/>
              <a:ahLst/>
              <a:cxnLst/>
              <a:rect l="l" t="t" r="r" b="b"/>
              <a:pathLst>
                <a:path w="13357417" h="1644068">
                  <a:moveTo>
                    <a:pt x="0" y="0"/>
                  </a:moveTo>
                  <a:lnTo>
                    <a:pt x="13357417" y="0"/>
                  </a:lnTo>
                  <a:lnTo>
                    <a:pt x="13357417" y="1644068"/>
                  </a:lnTo>
                  <a:lnTo>
                    <a:pt x="0" y="16440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5085471" y="-212714"/>
              <a:ext cx="13357417" cy="171074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92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More Sugar"/>
                  <a:sym typeface="More Sugar"/>
                </a:rPr>
                <a:t>CONADERM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 I CONGRESSO NACIONAL DE DERMATOLOGIA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17 e 18  de JUNHO</a:t>
              </a:r>
              <a:endParaRPr lang="en-US" sz="3200" dirty="0">
                <a:solidFill>
                  <a:srgbClr val="000000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264863" y="84017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4385429" y="3133206"/>
            <a:ext cx="9517142" cy="936625"/>
            <a:chOff x="0" y="0"/>
            <a:chExt cx="12689523" cy="124883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2689522" cy="1248833"/>
            </a:xfrm>
            <a:custGeom>
              <a:avLst/>
              <a:gdLst/>
              <a:ahLst/>
              <a:cxnLst/>
              <a:rect l="l" t="t" r="r" b="b"/>
              <a:pathLst>
                <a:path w="12689522" h="1248833">
                  <a:moveTo>
                    <a:pt x="0" y="0"/>
                  </a:moveTo>
                  <a:lnTo>
                    <a:pt x="12689522" y="0"/>
                  </a:lnTo>
                  <a:lnTo>
                    <a:pt x="12689522" y="1248833"/>
                  </a:lnTo>
                  <a:lnTo>
                    <a:pt x="0" y="1248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104775"/>
              <a:ext cx="12689523" cy="13536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698"/>
                </a:lnSpc>
              </a:pPr>
              <a:r>
                <a:rPr lang="en-US" sz="5498" dirty="0">
                  <a:solidFill>
                    <a:srgbClr val="000000"/>
                  </a:solidFill>
                  <a:latin typeface="+mj-lt"/>
                  <a:ea typeface="Adobe Fan Heiti Std B" pitchFamily="34" charset="-128"/>
                  <a:cs typeface="More Sugar"/>
                  <a:sym typeface="More Sugar"/>
                </a:rPr>
                <a:t>RESULTADOS E DISCUSSÃO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3420168" y="4600709"/>
            <a:ext cx="11447664" cy="3395285"/>
            <a:chOff x="0" y="0"/>
            <a:chExt cx="15263552" cy="452704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263552" cy="4527047"/>
            </a:xfrm>
            <a:custGeom>
              <a:avLst/>
              <a:gdLst/>
              <a:ahLst/>
              <a:cxnLst/>
              <a:rect l="l" t="t" r="r" b="b"/>
              <a:pathLst>
                <a:path w="15263552" h="4527047">
                  <a:moveTo>
                    <a:pt x="0" y="0"/>
                  </a:moveTo>
                  <a:lnTo>
                    <a:pt x="15263552" y="0"/>
                  </a:lnTo>
                  <a:lnTo>
                    <a:pt x="15263552" y="4527047"/>
                  </a:lnTo>
                  <a:lnTo>
                    <a:pt x="0" y="452704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15263552" cy="464134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máximo de uma página. Times New Roman, 25 - 28, máximo de duas páginas.</a:t>
              </a:r>
            </a:p>
            <a:p>
              <a:pPr algn="just">
                <a:lnSpc>
                  <a:spcPts val="3919"/>
                </a:lnSpc>
              </a:pPr>
              <a:endParaRPr lang="en-US" sz="27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Deve ser apresentado, comentado e interpretado os dados que você coletou na pesquisa até o momento, podendo ser utilizados também Tabelas e/ou Figuras. </a:t>
              </a:r>
            </a:p>
            <a:p>
              <a:pPr algn="ctr">
                <a:lnSpc>
                  <a:spcPts val="2946"/>
                </a:lnSpc>
              </a:pPr>
              <a:endParaRPr lang="en-US" sz="27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-116173" y="0"/>
            <a:ext cx="18495533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grpSp>
        <p:nvGrpSpPr>
          <p:cNvPr id="5" name="Group 5"/>
          <p:cNvGrpSpPr/>
          <p:nvPr/>
        </p:nvGrpSpPr>
        <p:grpSpPr>
          <a:xfrm>
            <a:off x="-1311463" y="100648"/>
            <a:ext cx="14285224" cy="1408006"/>
            <a:chOff x="0" y="0"/>
            <a:chExt cx="19046965" cy="187734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357417" cy="1644068"/>
            </a:xfrm>
            <a:custGeom>
              <a:avLst/>
              <a:gdLst/>
              <a:ahLst/>
              <a:cxnLst/>
              <a:rect l="l" t="t" r="r" b="b"/>
              <a:pathLst>
                <a:path w="13357417" h="1644068">
                  <a:moveTo>
                    <a:pt x="0" y="0"/>
                  </a:moveTo>
                  <a:lnTo>
                    <a:pt x="13357417" y="0"/>
                  </a:lnTo>
                  <a:lnTo>
                    <a:pt x="13357417" y="1644068"/>
                  </a:lnTo>
                  <a:lnTo>
                    <a:pt x="0" y="16440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7641365" y="166599"/>
              <a:ext cx="11405600" cy="171074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926"/>
                </a:lnSpc>
              </a:pPr>
              <a:r>
                <a:rPr lang="en-US" sz="3200" dirty="0" smtClean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More Sugar"/>
                  <a:sym typeface="More Sugar"/>
                </a:rPr>
                <a:t>CONADERM</a:t>
              </a:r>
              <a:endParaRPr lang="en-US" sz="3200" dirty="0">
                <a:solidFill>
                  <a:srgbClr val="FFFFFF"/>
                </a:solidFill>
                <a:latin typeface="Adobe Fan Heiti Std B" pitchFamily="34" charset="-128"/>
                <a:ea typeface="Adobe Fan Heiti Std B" pitchFamily="34" charset="-128"/>
                <a:cs typeface="More Sugar"/>
                <a:sym typeface="More Sugar"/>
              </a:endParaRP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 I CONGRESSO NACIONAL DE DERMATOLOGIA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17 e 18  de JUNHO</a:t>
              </a:r>
              <a:endParaRPr lang="en-US" sz="3200" dirty="0">
                <a:solidFill>
                  <a:srgbClr val="000000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552877" y="122284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5408889" y="3087737"/>
            <a:ext cx="7056596" cy="936625"/>
            <a:chOff x="0" y="0"/>
            <a:chExt cx="6219191" cy="124883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219191" cy="1248833"/>
            </a:xfrm>
            <a:custGeom>
              <a:avLst/>
              <a:gdLst/>
              <a:ahLst/>
              <a:cxnLst/>
              <a:rect l="l" t="t" r="r" b="b"/>
              <a:pathLst>
                <a:path w="6219191" h="1248833">
                  <a:moveTo>
                    <a:pt x="0" y="0"/>
                  </a:moveTo>
                  <a:lnTo>
                    <a:pt x="6219191" y="0"/>
                  </a:lnTo>
                  <a:lnTo>
                    <a:pt x="6219191" y="1248833"/>
                  </a:lnTo>
                  <a:lnTo>
                    <a:pt x="0" y="1248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104775"/>
              <a:ext cx="6219191" cy="13536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698"/>
                </a:lnSpc>
              </a:pPr>
              <a:r>
                <a:rPr lang="en-US" sz="5498" dirty="0">
                  <a:solidFill>
                    <a:srgbClr val="000000"/>
                  </a:solidFill>
                  <a:latin typeface="+mj-lt"/>
                  <a:ea typeface="More Sugar"/>
                  <a:cs typeface="More Sugar"/>
                  <a:sym typeface="More Sugar"/>
                </a:rPr>
                <a:t>CONCLUSÃO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524000" y="4639739"/>
            <a:ext cx="13982272" cy="3596005"/>
            <a:chOff x="-1938270" y="0"/>
            <a:chExt cx="18643030" cy="479467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891959" cy="4680373"/>
            </a:xfrm>
            <a:custGeom>
              <a:avLst/>
              <a:gdLst/>
              <a:ahLst/>
              <a:cxnLst/>
              <a:rect l="l" t="t" r="r" b="b"/>
              <a:pathLst>
                <a:path w="15891959" h="4680373">
                  <a:moveTo>
                    <a:pt x="0" y="0"/>
                  </a:moveTo>
                  <a:lnTo>
                    <a:pt x="15891959" y="0"/>
                  </a:lnTo>
                  <a:lnTo>
                    <a:pt x="15891959" y="4680373"/>
                  </a:lnTo>
                  <a:lnTo>
                    <a:pt x="0" y="468037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-1938270" y="0"/>
              <a:ext cx="18643030" cy="479467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919"/>
                </a:lnSpc>
              </a:pP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uma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página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Times New Roman, 25 - 28,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uma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página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</a:p>
            <a:p>
              <a:pPr algn="just">
                <a:lnSpc>
                  <a:spcPts val="3919"/>
                </a:lnSpc>
              </a:pPr>
              <a:endPara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>
                <a:lnSpc>
                  <a:spcPts val="3919"/>
                </a:lnSpc>
              </a:pP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conclusão deve ser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elaborada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em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frases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curtas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claras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conexas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com base nos objetivos e resultados do trabalho,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conectando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os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pontos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discussão do tema,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apresentando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trajeto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e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revelando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até que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ponto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pesquisa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chegou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</a:p>
            <a:p>
              <a:pPr algn="just">
                <a:lnSpc>
                  <a:spcPts val="3919"/>
                </a:lnSpc>
              </a:pPr>
              <a:endPara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6626" y="-120621"/>
            <a:ext cx="18288001" cy="1599268"/>
          </a:xfrm>
          <a:custGeom>
            <a:avLst/>
            <a:gdLst/>
            <a:ahLst/>
            <a:cxnLst/>
            <a:rect l="l" t="t" r="r" b="b"/>
            <a:pathLst>
              <a:path w="19747905" h="1599268">
                <a:moveTo>
                  <a:pt x="0" y="0"/>
                </a:moveTo>
                <a:lnTo>
                  <a:pt x="19747905" y="0"/>
                </a:lnTo>
                <a:lnTo>
                  <a:pt x="19747905" y="1599268"/>
                </a:lnTo>
                <a:lnTo>
                  <a:pt x="0" y="1599268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</p:spPr>
      </p:sp>
      <p:grpSp>
        <p:nvGrpSpPr>
          <p:cNvPr id="5" name="Group 5"/>
          <p:cNvGrpSpPr/>
          <p:nvPr/>
        </p:nvGrpSpPr>
        <p:grpSpPr>
          <a:xfrm>
            <a:off x="-1311463" y="100647"/>
            <a:ext cx="15027096" cy="1284313"/>
            <a:chOff x="0" y="0"/>
            <a:chExt cx="20036125" cy="17124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357417" cy="1644068"/>
            </a:xfrm>
            <a:custGeom>
              <a:avLst/>
              <a:gdLst/>
              <a:ahLst/>
              <a:cxnLst/>
              <a:rect l="l" t="t" r="r" b="b"/>
              <a:pathLst>
                <a:path w="13357417" h="1644068">
                  <a:moveTo>
                    <a:pt x="0" y="0"/>
                  </a:moveTo>
                  <a:lnTo>
                    <a:pt x="13357417" y="0"/>
                  </a:lnTo>
                  <a:lnTo>
                    <a:pt x="13357417" y="1644068"/>
                  </a:lnTo>
                  <a:lnTo>
                    <a:pt x="0" y="16440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6678708" y="1675"/>
              <a:ext cx="13357417" cy="1710744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92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More Sugar"/>
                  <a:sym typeface="More Sugar"/>
                </a:rPr>
                <a:t>CONADERM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 I CONGRESSO NACIONAL DE DERMATOLOGIA</a:t>
              </a:r>
            </a:p>
            <a:p>
              <a:pPr algn="ctr">
                <a:lnSpc>
                  <a:spcPts val="2946"/>
                </a:lnSpc>
              </a:pPr>
              <a:r>
                <a:rPr lang="en-US" sz="3200" dirty="0">
                  <a:solidFill>
                    <a:srgbClr val="FFFFFF"/>
                  </a:solidFill>
                  <a:latin typeface="Adobe Fan Heiti Std B" pitchFamily="34" charset="-128"/>
                  <a:ea typeface="Adobe Fan Heiti Std B" pitchFamily="34" charset="-128"/>
                  <a:cs typeface="Glacial Indifference"/>
                  <a:sym typeface="Glacial Indifference"/>
                </a:rPr>
                <a:t>17 e 18  de JUNHO</a:t>
              </a:r>
              <a:endParaRPr lang="en-US" sz="3200" dirty="0">
                <a:solidFill>
                  <a:srgbClr val="000000"/>
                </a:solidFill>
                <a:latin typeface="Adobe Fan Heiti Std B" pitchFamily="34" charset="-128"/>
                <a:ea typeface="Adobe Fan Heiti Std B" pitchFamily="34" charset="-128"/>
                <a:cs typeface="Glacial Indifference"/>
                <a:sym typeface="Glacial Indifference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301307" y="267257"/>
            <a:ext cx="2986693" cy="1211415"/>
            <a:chOff x="0" y="0"/>
            <a:chExt cx="3982257" cy="161522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982212" cy="1615186"/>
            </a:xfrm>
            <a:custGeom>
              <a:avLst/>
              <a:gdLst/>
              <a:ahLst/>
              <a:cxnLst/>
              <a:rect l="l" t="t" r="r" b="b"/>
              <a:pathLst>
                <a:path w="3982212" h="1615186">
                  <a:moveTo>
                    <a:pt x="0" y="0"/>
                  </a:moveTo>
                  <a:lnTo>
                    <a:pt x="3982212" y="0"/>
                  </a:lnTo>
                  <a:lnTo>
                    <a:pt x="3982212" y="1615186"/>
                  </a:lnTo>
                  <a:lnTo>
                    <a:pt x="0" y="1615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73274" r="-1" b="-73276"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6744772" y="3217172"/>
            <a:ext cx="4798457" cy="936625"/>
            <a:chOff x="0" y="0"/>
            <a:chExt cx="6397943" cy="124883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97943" cy="1248833"/>
            </a:xfrm>
            <a:custGeom>
              <a:avLst/>
              <a:gdLst/>
              <a:ahLst/>
              <a:cxnLst/>
              <a:rect l="l" t="t" r="r" b="b"/>
              <a:pathLst>
                <a:path w="6397943" h="1248833">
                  <a:moveTo>
                    <a:pt x="0" y="0"/>
                  </a:moveTo>
                  <a:lnTo>
                    <a:pt x="6397943" y="0"/>
                  </a:lnTo>
                  <a:lnTo>
                    <a:pt x="6397943" y="1248833"/>
                  </a:lnTo>
                  <a:lnTo>
                    <a:pt x="0" y="12488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104775"/>
              <a:ext cx="6397943" cy="13536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7698"/>
                </a:lnSpc>
              </a:pPr>
              <a:r>
                <a:rPr lang="en-US" sz="5498" dirty="0" smtClean="0">
                  <a:solidFill>
                    <a:srgbClr val="000000"/>
                  </a:solidFill>
                  <a:latin typeface="+mj-lt"/>
                  <a:ea typeface="Adobe Fan Heiti Std B" pitchFamily="34" charset="-128"/>
                  <a:cs typeface="More Sugar"/>
                  <a:sym typeface="More Sugar"/>
                </a:rPr>
                <a:t>REFERÊNCIAS</a:t>
              </a:r>
              <a:endParaRPr lang="en-US" sz="5498" dirty="0">
                <a:solidFill>
                  <a:srgbClr val="000000"/>
                </a:solidFill>
                <a:latin typeface="+mj-lt"/>
                <a:ea typeface="Adobe Fan Heiti Std B" pitchFamily="34" charset="-128"/>
                <a:cs typeface="More Sugar"/>
                <a:sym typeface="More Sugar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600201" y="4622599"/>
            <a:ext cx="13987602" cy="2899985"/>
            <a:chOff x="0" y="0"/>
            <a:chExt cx="16657857" cy="386664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6657858" cy="3866647"/>
            </a:xfrm>
            <a:custGeom>
              <a:avLst/>
              <a:gdLst/>
              <a:ahLst/>
              <a:cxnLst/>
              <a:rect l="l" t="t" r="r" b="b"/>
              <a:pathLst>
                <a:path w="16657858" h="3866647">
                  <a:moveTo>
                    <a:pt x="0" y="0"/>
                  </a:moveTo>
                  <a:lnTo>
                    <a:pt x="16657858" y="0"/>
                  </a:lnTo>
                  <a:lnTo>
                    <a:pt x="16657858" y="3866647"/>
                  </a:lnTo>
                  <a:lnTo>
                    <a:pt x="0" y="386664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114300"/>
              <a:ext cx="16657857" cy="398094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just">
                <a:lnSpc>
                  <a:spcPts val="3919"/>
                </a:lnSpc>
              </a:pP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Times New Roman, 25 - 28,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uma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página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Times New Roman, 25 - 28,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máximo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 uma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página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</a:p>
            <a:p>
              <a:pPr algn="just">
                <a:lnSpc>
                  <a:spcPts val="3919"/>
                </a:lnSpc>
              </a:pPr>
              <a:endPara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>
                <a:lnSpc>
                  <a:spcPts val="3919"/>
                </a:lnSpc>
              </a:pP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referências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devem ser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listadas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apenas os trabalhos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mencionados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no texto em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ordem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799" dirty="0" err="1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alfabética</a:t>
              </a:r>
              <a:r>
                <a:rPr lang="en-US" sz="2799" dirty="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(ABNT: 6023: 2018)</a:t>
              </a:r>
            </a:p>
            <a:p>
              <a:pPr algn="just">
                <a:lnSpc>
                  <a:spcPts val="2946"/>
                </a:lnSpc>
              </a:pPr>
              <a:endParaRPr lang="en-US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457</Words>
  <Application>Microsoft Office PowerPoint</Application>
  <PresentationFormat>Personalizar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Glacial Indifference</vt:lpstr>
      <vt:lpstr>Calibri</vt:lpstr>
      <vt:lpstr>Adobe Fan Heiti Std B</vt:lpstr>
      <vt:lpstr>More Sugar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_conape_20250308_110442_0000.pptx</dc:title>
  <dc:creator>Joyce Caroline</dc:creator>
  <cp:lastModifiedBy>Joyce Caroline</cp:lastModifiedBy>
  <cp:revision>5</cp:revision>
  <dcterms:created xsi:type="dcterms:W3CDTF">2006-08-16T00:00:00Z</dcterms:created>
  <dcterms:modified xsi:type="dcterms:W3CDTF">2025-03-25T12:48:02Z</dcterms:modified>
  <dc:identifier>DAGiuxb1et0</dc:identifier>
</cp:coreProperties>
</file>