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32404050" cy="43206988"/>
  <p:notesSz cx="10018713" cy="68865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DAC4F8D-15D6-42C3-82F5-BC3540E06E12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67;p1:notes"/>
          <p:cNvSpPr/>
          <p:nvPr/>
        </p:nvSpPr>
        <p:spPr>
          <a:xfrm>
            <a:off x="5678640" y="6543720"/>
            <a:ext cx="4335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480" rIns="96480" tIns="48240" bIns="482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45C314A-630C-4156-AC7F-CEA6334B8C24}" type="slidenum">
              <a:rPr b="0" lang="pt-BR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Google Shape;68;p1:notes"/>
          <p:cNvSpPr/>
          <p:nvPr/>
        </p:nvSpPr>
        <p:spPr>
          <a:xfrm>
            <a:off x="5678640" y="6543720"/>
            <a:ext cx="433656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480" rIns="96480" tIns="48240" bIns="482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2E67C28-E533-4CB8-B550-7E261A6AB3DD}" type="slidenum">
              <a:rPr b="0" lang="pt-BR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Google Shape;69;p1:notes"/>
          <p:cNvSpPr/>
          <p:nvPr/>
        </p:nvSpPr>
        <p:spPr>
          <a:xfrm>
            <a:off x="5678640" y="6543720"/>
            <a:ext cx="433836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480" rIns="96480" tIns="48240" bIns="482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602BE28-FA48-4F14-85F3-B47C0401BD4B}" type="slidenum">
              <a:rPr b="0" lang="pt-BR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Google Shape;70;p1:notes"/>
          <p:cNvSpPr/>
          <p:nvPr/>
        </p:nvSpPr>
        <p:spPr>
          <a:xfrm>
            <a:off x="5678640" y="6543720"/>
            <a:ext cx="434160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480" rIns="96480" tIns="48240" bIns="482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C3D4E7E-9EC2-48DF-A708-900741A14F21}" type="slidenum">
              <a:rPr b="0" lang="pt-BR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sldImg"/>
          </p:nvPr>
        </p:nvSpPr>
        <p:spPr>
          <a:xfrm>
            <a:off x="4041720" y="515880"/>
            <a:ext cx="1936440" cy="2584080"/>
          </a:xfrm>
          <a:prstGeom prst="rect">
            <a:avLst/>
          </a:prstGeom>
          <a:ln w="0">
            <a:noFill/>
          </a:ln>
        </p:spPr>
      </p:sp>
      <p:sp>
        <p:nvSpPr>
          <p:cNvPr id="80" name="Google Shape;72;p1:notes"/>
          <p:cNvSpPr/>
          <p:nvPr/>
        </p:nvSpPr>
        <p:spPr>
          <a:xfrm>
            <a:off x="1336680" y="3271680"/>
            <a:ext cx="7345080" cy="31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336680" y="3271680"/>
            <a:ext cx="7340400" cy="309384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D5BCB6D-975D-491B-81EE-6F2038A87F71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2916288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620000" y="23199120"/>
            <a:ext cx="2916288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CBEB9FF-FA1B-4538-B126-293CF869CB64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1620000" y="2319912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16563240" y="2319912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6D07C1F-A9FE-4477-B4BA-993FA4C5393F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939024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1480040" y="10110240"/>
            <a:ext cx="939024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21340440" y="10110240"/>
            <a:ext cx="939024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1620000" y="23199120"/>
            <a:ext cx="939024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11480040" y="23199120"/>
            <a:ext cx="939024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21340440" y="23199120"/>
            <a:ext cx="939024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D2264E8-C207-4489-81DA-1C4F1B81163B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07819B4-9DBB-4372-B476-DF64A56FEB1A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2C0113E-EC1E-4F19-B67F-A9A63E85BAB2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14231160" cy="2505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16563240" y="10110240"/>
            <a:ext cx="14231160" cy="2505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41C08F0-2BC7-4CE7-9826-18B142C53E95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C4AA9CA-67AE-417C-9532-649ED690CB54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620000" y="1723680"/>
            <a:ext cx="29162880" cy="3344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D9E5E32-84FA-4C65-A6EB-60709A9DF051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6563240" y="10110240"/>
            <a:ext cx="14231160" cy="2505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1620000" y="2319912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4A830C1-F6C6-4ECB-9DAC-0CE12C5A8822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14231160" cy="2505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16563240" y="2319912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191294F-F2A5-4CD0-A190-9B7064E59C85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620000" y="23199120"/>
            <a:ext cx="29162880" cy="1195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1B6E3E6-BDA0-43BA-B200-A88F1EDFB315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6;p1"/>
          <p:cNvSpPr/>
          <p:nvPr/>
        </p:nvSpPr>
        <p:spPr>
          <a:xfrm>
            <a:off x="2419200" y="39362040"/>
            <a:ext cx="6748200" cy="28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Google Shape;17;p1"/>
          <p:cNvSpPr/>
          <p:nvPr/>
        </p:nvSpPr>
        <p:spPr>
          <a:xfrm>
            <a:off x="11082240" y="39362040"/>
            <a:ext cx="10239120" cy="28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>
          <a:xfrm>
            <a:off x="23236200" y="39362040"/>
            <a:ext cx="6741720" cy="2879280"/>
          </a:xfrm>
          <a:prstGeom prst="rect">
            <a:avLst/>
          </a:prstGeom>
          <a:noFill/>
          <a:ln w="0">
            <a:noFill/>
          </a:ln>
        </p:spPr>
        <p:txBody>
          <a:bodyPr lIns="471600" rIns="471600" tIns="235800" bIns="235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2800" spc="-1" strike="noStrike">
                <a:solidFill>
                  <a:srgbClr val="ffffff"/>
                </a:solidFill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940C89F-859D-41BA-AB57-B5400AF21643}" type="slidenum">
              <a:rPr b="0" lang="pt-BR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&lt;número&gt;</a:t>
            </a:fld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75;p13"/>
          <p:cNvSpPr/>
          <p:nvPr/>
        </p:nvSpPr>
        <p:spPr>
          <a:xfrm>
            <a:off x="863640" y="10010880"/>
            <a:ext cx="14423760" cy="963360"/>
          </a:xfrm>
          <a:prstGeom prst="rect">
            <a:avLst/>
          </a:prstGeom>
          <a:solidFill>
            <a:srgbClr val="f2f2f2"/>
          </a:solidFill>
          <a:ln cap="sq" w="76300">
            <a:solidFill>
              <a:srgbClr val="d9d9d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45360" bIns="45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5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INTRODUÇÃO</a:t>
            </a: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Google Shape;76;p13"/>
          <p:cNvSpPr/>
          <p:nvPr/>
        </p:nvSpPr>
        <p:spPr>
          <a:xfrm>
            <a:off x="16989480" y="27508320"/>
            <a:ext cx="14333040" cy="86328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5360" bIns="45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5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CONCLUSÕES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Google Shape;77;p13"/>
          <p:cNvSpPr/>
          <p:nvPr/>
        </p:nvSpPr>
        <p:spPr>
          <a:xfrm>
            <a:off x="431640" y="433440"/>
            <a:ext cx="31351320" cy="42339960"/>
          </a:xfrm>
          <a:prstGeom prst="rect">
            <a:avLst/>
          </a:prstGeom>
          <a:noFill/>
          <a:ln cap="sq" w="190425">
            <a:solidFill>
              <a:srgbClr val="6ca62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Google Shape;78;p13"/>
          <p:cNvSpPr/>
          <p:nvPr/>
        </p:nvSpPr>
        <p:spPr>
          <a:xfrm>
            <a:off x="798480" y="22629960"/>
            <a:ext cx="14352120" cy="91728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5360" bIns="45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5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METODOLOGIA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Google Shape;79;p13"/>
          <p:cNvSpPr/>
          <p:nvPr/>
        </p:nvSpPr>
        <p:spPr>
          <a:xfrm>
            <a:off x="1476000" y="6595560"/>
            <a:ext cx="29846520" cy="312084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2200" bIns="522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pt-BR" sz="4000" spc="-1" strike="noStrike">
                <a:solidFill>
                  <a:srgbClr val="000000"/>
                </a:solidFill>
                <a:latin typeface="Book Antiqua"/>
                <a:ea typeface="Book Antiqua"/>
              </a:rPr>
              <a:t> </a:t>
            </a:r>
            <a:r>
              <a:rPr b="1" lang="pt-BR" sz="5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Autor A </a:t>
            </a:r>
            <a:r>
              <a:rPr b="1" lang="pt-BR" sz="5400" spc="-1" strike="noStrike" baseline="30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b="1" lang="pt-BR" sz="5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Autor B</a:t>
            </a:r>
            <a:r>
              <a:rPr b="1" lang="pt-BR" sz="5400" spc="-1" strike="noStrike" baseline="330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b="1" lang="pt-BR" sz="54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 Autor C</a:t>
            </a:r>
            <a:r>
              <a:rPr b="1" lang="pt-BR" sz="5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pt-BR" sz="5400" spc="-1" strike="noStrike" baseline="300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i="1" lang="pt-BR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 Prof. . Nome da Instituição – Departamento XXXXXX, email@gmail.com.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i="1" lang="pt-BR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 Aluno (s) do Curso (técnico, graduação, especialização, mestrado ou doutorado em XXXXX,), Instituição XXXX, departamento, email@gmail.com.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Google Shape;80;p13"/>
          <p:cNvSpPr/>
          <p:nvPr/>
        </p:nvSpPr>
        <p:spPr>
          <a:xfrm>
            <a:off x="431640" y="4669560"/>
            <a:ext cx="31351320" cy="1796760"/>
          </a:xfrm>
          <a:prstGeom prst="rect">
            <a:avLst/>
          </a:prstGeom>
          <a:solidFill>
            <a:srgbClr val="ffebab">
              <a:alpha val="2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9880" rIns="119880" tIns="60120" bIns="60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6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NÃO DESCARACTERIZE O LAYOUT DESTE BANNER – TÍTULO EM CAIXA ALTA</a:t>
            </a:r>
            <a:endParaRPr b="0" lang="pt-BR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Google Shape;81;p13"/>
          <p:cNvSpPr/>
          <p:nvPr/>
        </p:nvSpPr>
        <p:spPr>
          <a:xfrm>
            <a:off x="830160" y="31956480"/>
            <a:ext cx="14334840" cy="88236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5360" bIns="45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5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RESULTADOS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Google Shape;82;p13"/>
          <p:cNvSpPr/>
          <p:nvPr/>
        </p:nvSpPr>
        <p:spPr>
          <a:xfrm>
            <a:off x="17141760" y="37045800"/>
            <a:ext cx="14333040" cy="86148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5360" bIns="45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5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AGRADECIMENTOS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Google Shape;83;p13"/>
          <p:cNvSpPr/>
          <p:nvPr/>
        </p:nvSpPr>
        <p:spPr>
          <a:xfrm>
            <a:off x="1265400" y="41059440"/>
            <a:ext cx="11182320" cy="88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32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Figura 02: Comparação entre atividade 1A e evolução dos casos.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Google Shape;84;p13"/>
          <p:cNvSpPr/>
          <p:nvPr/>
        </p:nvSpPr>
        <p:spPr>
          <a:xfrm>
            <a:off x="17100720" y="32953320"/>
            <a:ext cx="14333040" cy="86004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5360" bIns="45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5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REFERÊNCIAS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Google Shape;86;p13"/>
          <p:cNvSpPr/>
          <p:nvPr/>
        </p:nvSpPr>
        <p:spPr>
          <a:xfrm>
            <a:off x="863640" y="18126360"/>
            <a:ext cx="14423760" cy="963360"/>
          </a:xfrm>
          <a:prstGeom prst="rect">
            <a:avLst/>
          </a:prstGeom>
          <a:solidFill>
            <a:srgbClr val="f2f2f2"/>
          </a:solidFill>
          <a:ln cap="sq" w="76300">
            <a:solidFill>
              <a:srgbClr val="d9d9d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45360" bIns="45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5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OBJETIVO</a:t>
            </a: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Google Shape;87;p13"/>
          <p:cNvSpPr/>
          <p:nvPr/>
        </p:nvSpPr>
        <p:spPr>
          <a:xfrm>
            <a:off x="812880" y="11212920"/>
            <a:ext cx="14423760" cy="68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pt-BR" sz="4800" spc="-1" strike="noStrike">
                <a:solidFill>
                  <a:schemeClr val="dk1"/>
                </a:solidFill>
                <a:latin typeface="Book Antiqua"/>
                <a:ea typeface="Book Antiqua"/>
              </a:rPr>
              <a:t>A principal função do </a:t>
            </a:r>
            <a:r>
              <a:rPr b="0" i="1" lang="pt-BR" sz="4800" spc="-1" strike="noStrike">
                <a:solidFill>
                  <a:schemeClr val="dk1"/>
                </a:solidFill>
                <a:latin typeface="Book Antiqua"/>
                <a:ea typeface="Book Antiqua"/>
              </a:rPr>
              <a:t>banner</a:t>
            </a:r>
            <a:r>
              <a:rPr b="0" lang="pt-BR" sz="4800" spc="-1" strike="noStrike">
                <a:solidFill>
                  <a:schemeClr val="dk1"/>
                </a:solidFill>
                <a:latin typeface="Book Antiqua"/>
                <a:ea typeface="Book Antiqua"/>
              </a:rPr>
              <a:t> é atrair a atenção do público e estimular a aproximação, para tanto harmonia, equilíbrio e conteúdo são questões que devem ser levadas em conta em sua construção para garantir a atenção do público.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pt-BR" sz="4800" spc="-1" strike="noStrike">
                <a:solidFill>
                  <a:schemeClr val="dk1"/>
                </a:solidFill>
                <a:latin typeface="Book Antiqua"/>
                <a:ea typeface="Book Antiqua"/>
              </a:rPr>
              <a:t>O banner será ilustrado, obrigatoriamente, com, no mínimo, uma figura, quadro ou tabela que poderá ser inserida em qualquer local.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Google Shape;88;p13"/>
          <p:cNvSpPr/>
          <p:nvPr/>
        </p:nvSpPr>
        <p:spPr>
          <a:xfrm>
            <a:off x="760320" y="19224720"/>
            <a:ext cx="1442376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pt-BR" sz="4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pt-BR" sz="4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Objetiva-se construir um espaço agradável para avaliação, promoção e integração de conhecimentos produzidos nas diferentes regiões do Brasil por se tratar de um Congresso Nacional.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Google Shape;89;p13"/>
          <p:cNvSpPr/>
          <p:nvPr/>
        </p:nvSpPr>
        <p:spPr>
          <a:xfrm>
            <a:off x="812880" y="23827680"/>
            <a:ext cx="1433304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pt-BR" sz="4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Pode-se usar como sugestão uma sequência lógica que inclua organismo ou local de estudo, estratégia da pesquisa (delineamento, tratamento, variáveis), técnica de descrição ou análise e análise estatística.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Google Shape;90;p13"/>
          <p:cNvSpPr/>
          <p:nvPr/>
        </p:nvSpPr>
        <p:spPr>
          <a:xfrm>
            <a:off x="971640" y="33059520"/>
            <a:ext cx="1417932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pt-BR" sz="4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Deve-se manter a harmonia entre imagens, textos, cores e fontes pensando sempre em uma disposição equilibrada no banner. 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Google Shape;91;p13" descr="Resultado de imagem para gráfico  desenho"/>
          <p:cNvPicPr/>
          <p:nvPr/>
        </p:nvPicPr>
        <p:blipFill>
          <a:blip r:embed="rId1"/>
          <a:stretch/>
        </p:blipFill>
        <p:spPr>
          <a:xfrm>
            <a:off x="1265400" y="35236080"/>
            <a:ext cx="9715320" cy="5790960"/>
          </a:xfrm>
          <a:prstGeom prst="rect">
            <a:avLst/>
          </a:prstGeom>
          <a:ln w="0">
            <a:noFill/>
          </a:ln>
        </p:spPr>
      </p:pic>
      <p:pic>
        <p:nvPicPr>
          <p:cNvPr id="61" name="Google Shape;92;p13" descr="Resultado de imagem para gráfico  desenho"/>
          <p:cNvPicPr/>
          <p:nvPr/>
        </p:nvPicPr>
        <p:blipFill>
          <a:blip r:embed="rId2"/>
          <a:srcRect l="4113" t="7472" r="9723" b="0"/>
          <a:stretch/>
        </p:blipFill>
        <p:spPr>
          <a:xfrm>
            <a:off x="20574000" y="16718400"/>
            <a:ext cx="7289280" cy="4667040"/>
          </a:xfrm>
          <a:prstGeom prst="rect">
            <a:avLst/>
          </a:prstGeom>
          <a:ln w="0">
            <a:noFill/>
          </a:ln>
        </p:spPr>
      </p:pic>
      <p:sp>
        <p:nvSpPr>
          <p:cNvPr id="62" name="Google Shape;93;p13"/>
          <p:cNvSpPr/>
          <p:nvPr/>
        </p:nvSpPr>
        <p:spPr>
          <a:xfrm>
            <a:off x="16956720" y="22100400"/>
            <a:ext cx="14423760" cy="52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pt-BR" sz="4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pt-BR" sz="4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Evite espaços em branco no banner que dê sensação de vazio ou falta de conteúdo para tanto use figuras, quadros e tabelas.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pt-BR" sz="4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A linguagem deve ser formal, mas não é necessário exagerar em termos muito específicos da área de conhecimento em questão pois o objetivo principal é que seu texto seja entendido por um público multidisciplinar. 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Google Shape;94;p13"/>
          <p:cNvSpPr/>
          <p:nvPr/>
        </p:nvSpPr>
        <p:spPr>
          <a:xfrm>
            <a:off x="16957080" y="28483920"/>
            <a:ext cx="14423760" cy="374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pt-BR" sz="4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pt-BR" sz="4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pt-BR" sz="4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Os principais itens avaliados serão: objetivo do trabalho, robustez da metodologia, principais resultados, pontual discussão dos resultados, conclusão (principalmente se responde o objetivo), referências adequadas e normatização.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Google Shape;95;p13"/>
          <p:cNvSpPr/>
          <p:nvPr/>
        </p:nvSpPr>
        <p:spPr>
          <a:xfrm>
            <a:off x="16881480" y="34164720"/>
            <a:ext cx="1442376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pt-BR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Normas ABNT NBR 10520:2023. 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Google Shape;96;p13"/>
          <p:cNvSpPr/>
          <p:nvPr/>
        </p:nvSpPr>
        <p:spPr>
          <a:xfrm>
            <a:off x="16943400" y="38131920"/>
            <a:ext cx="14423760" cy="22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pt-BR" sz="4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Sugestão de texto: A Fulano de Tal pelas orientações, a (nome da sua Instituição - coloque o logo abaixo-) e ao CNPq (ou outra financiadora - com logo-) pela bolsa. 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Google Shape;97;p13" descr="Resultado de imagem para cnpq  desenho"/>
          <p:cNvPicPr/>
          <p:nvPr/>
        </p:nvPicPr>
        <p:blipFill>
          <a:blip r:embed="rId3"/>
          <a:srcRect l="12365" t="29429" r="25033" b="40867"/>
          <a:stretch/>
        </p:blipFill>
        <p:spPr>
          <a:xfrm>
            <a:off x="26422200" y="40856400"/>
            <a:ext cx="3490560" cy="1298160"/>
          </a:xfrm>
          <a:prstGeom prst="rect">
            <a:avLst/>
          </a:prstGeom>
          <a:ln w="0">
            <a:noFill/>
          </a:ln>
        </p:spPr>
      </p:pic>
      <p:pic>
        <p:nvPicPr>
          <p:cNvPr id="67" name="Google Shape;98;p13" descr="Resultado de imagem para ifsuldeminas muzambinho"/>
          <p:cNvPicPr/>
          <p:nvPr/>
        </p:nvPicPr>
        <p:blipFill>
          <a:blip r:embed="rId4"/>
          <a:stretch/>
        </p:blipFill>
        <p:spPr>
          <a:xfrm>
            <a:off x="18788040" y="40664520"/>
            <a:ext cx="3568320" cy="1682280"/>
          </a:xfrm>
          <a:prstGeom prst="rect">
            <a:avLst/>
          </a:prstGeom>
          <a:ln w="0">
            <a:noFill/>
          </a:ln>
        </p:spPr>
      </p:pic>
      <p:sp>
        <p:nvSpPr>
          <p:cNvPr id="68" name="Google Shape;99;p13"/>
          <p:cNvSpPr/>
          <p:nvPr/>
        </p:nvSpPr>
        <p:spPr>
          <a:xfrm>
            <a:off x="19832400" y="21333240"/>
            <a:ext cx="1032156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32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Figura 03:  Evolução das ações em relação ao período tal.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Google Shape;100;p13" descr=""/>
          <p:cNvPicPr/>
          <p:nvPr/>
        </p:nvPicPr>
        <p:blipFill>
          <a:blip r:embed="rId5"/>
          <a:stretch/>
        </p:blipFill>
        <p:spPr>
          <a:xfrm>
            <a:off x="3211560" y="27007920"/>
            <a:ext cx="8785440" cy="3849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0" name="Google Shape;101;p13"/>
          <p:cNvGraphicFramePr/>
          <p:nvPr/>
        </p:nvGraphicFramePr>
        <p:xfrm>
          <a:off x="18524520" y="10662840"/>
          <a:ext cx="11485440" cy="5120640"/>
        </p:xfrm>
        <a:graphic>
          <a:graphicData uri="http://schemas.openxmlformats.org/drawingml/2006/table">
            <a:tbl>
              <a:tblPr/>
              <a:tblGrid>
                <a:gridCol w="3827520"/>
                <a:gridCol w="3828960"/>
                <a:gridCol w="3828960"/>
              </a:tblGrid>
              <a:tr h="5990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1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Peso x</a:t>
                      </a:r>
                      <a:r>
                        <a:rPr b="1" lang="pt-BR" sz="3200" spc="-1" strike="noStrike" baseline="30000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1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Estatura b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1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Idade w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235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1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125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990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1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140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235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1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235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1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131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235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1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126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299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142*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pt-BR" sz="3200" spc="-1" strike="noStrike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b="0" lang="pt-B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1" name="Google Shape;102;p13"/>
          <p:cNvSpPr/>
          <p:nvPr/>
        </p:nvSpPr>
        <p:spPr>
          <a:xfrm>
            <a:off x="19008000" y="10010880"/>
            <a:ext cx="1032156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32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Tabela 01: relação: estatura x peso x idade (masculino)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Google Shape;103;p13"/>
          <p:cNvSpPr/>
          <p:nvPr/>
        </p:nvSpPr>
        <p:spPr>
          <a:xfrm>
            <a:off x="18524520" y="15863760"/>
            <a:ext cx="113886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1 (Peso X) = peso médio ao longo do período avaliado. * Estatura aproximada.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Google Shape;104;p13"/>
          <p:cNvSpPr/>
          <p:nvPr/>
        </p:nvSpPr>
        <p:spPr>
          <a:xfrm>
            <a:off x="1265400" y="30857760"/>
            <a:ext cx="13332600" cy="10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32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Figura 01: Demarcação dos pontos de coleta. Google Earth, (2019).  Latitude: 21° 47' 18'' Sul, Longitude: 46° 33' 45''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6"/>
          <a:stretch/>
        </p:blipFill>
        <p:spPr>
          <a:xfrm>
            <a:off x="669960" y="720000"/>
            <a:ext cx="30780000" cy="36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LibreOffice/7.4.7.2$Windows_X86_64 LibreOffice_project/723314e595e8007d3cf785c16538505a1c878ca5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dcterms:modified xsi:type="dcterms:W3CDTF">2025-02-01T11:41:18Z</dcterms:modified>
  <cp:revision>1</cp:revision>
  <dc:subject/>
  <dc:title/>
</cp:coreProperties>
</file>