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9675" cy="1237615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51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489769B-F010-49CF-9D2F-AC30D76E60F6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680328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377640" y="6645240"/>
            <a:ext cx="680328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C87C16E-A7FD-415D-9124-1F7018532653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3863880" y="28958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377640" y="66452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3863880" y="66452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97E1175-360D-42A4-B8D9-5C272BDDE2A9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219024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2677680" y="2895840"/>
            <a:ext cx="219024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978080" y="2895840"/>
            <a:ext cx="219024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377640" y="6645240"/>
            <a:ext cx="219024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2677680" y="6645240"/>
            <a:ext cx="219024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4978080" y="6645240"/>
            <a:ext cx="219024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C6BEB64-971F-4687-9F1F-589B55260F8B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377640" y="2895840"/>
            <a:ext cx="6803280" cy="7177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5E081BC-6CF2-425A-9347-46E127914962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6803280" cy="7177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D07CA57-EAEB-4D1D-8B0D-3D3EB0CE9C96}" type="slidenum">
              <a:t>‹nº›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3319920" cy="7177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3863880" y="2895840"/>
            <a:ext cx="3319920" cy="7177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85306EC-5FC4-42D7-A61E-F26F9FC759F0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B120608-55F4-4632-A033-EA1C0FE8E7FD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67000" y="2025360"/>
            <a:ext cx="6425280" cy="1997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D9981B9-C7AE-443E-8865-CBDE4677483C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863880" y="2895840"/>
            <a:ext cx="3319920" cy="7177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77640" y="66452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E67F0B1-04F4-4C01-93DF-FF57E2DCE9A5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3319920" cy="7177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3863880" y="28958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3863880" y="66452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2D4A4FB-7C2E-4882-A5B7-44AE2F0FC313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7640" y="28958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3863880" y="2895840"/>
            <a:ext cx="331992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377640" y="6645240"/>
            <a:ext cx="6803280" cy="34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32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33DA82C-F08F-4188-95CC-D06501AE9078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67000" y="2025360"/>
            <a:ext cx="6425280" cy="43084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pt-BR" sz="4960" b="0" strike="noStrike" spc="-1">
                <a:solidFill>
                  <a:srgbClr val="000000"/>
                </a:solidFill>
                <a:latin typeface="Aptos Display"/>
              </a:rPr>
              <a:t>Clique para editar o título Mestre</a:t>
            </a:r>
            <a:endParaRPr lang="en-US" sz="496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519840" y="11471040"/>
            <a:ext cx="1700640" cy="658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pt-BR" sz="989" b="0" strike="noStrike" spc="-1">
                <a:solidFill>
                  <a:srgbClr val="787878"/>
                </a:solidFill>
                <a:latin typeface="Aptos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pt-BR" sz="989" b="0" strike="noStrike" spc="-1">
                <a:solidFill>
                  <a:srgbClr val="787878"/>
                </a:solidFill>
                <a:latin typeface="Aptos"/>
              </a:rPr>
              <a:t>&lt;data/hora&gt;</a:t>
            </a:r>
            <a:endParaRPr lang="pt-BR" sz="989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2504160" y="11471040"/>
            <a:ext cx="2550960" cy="658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pt-BR" sz="1400" b="0" strike="noStrike" spc="-1"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strike="noStrike" spc="-1">
                <a:latin typeface="Times New Roman"/>
              </a:rPr>
              <a:t>&lt;rodapé&gt;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339160" y="11471040"/>
            <a:ext cx="1700640" cy="658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pt-BR" sz="989" b="0" strike="noStrike" spc="-1">
                <a:solidFill>
                  <a:srgbClr val="787878"/>
                </a:solidFill>
                <a:latin typeface="Apto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761B70B-C3A0-421B-8D9E-E9205C59BA63}" type="slidenum">
              <a:rPr lang="pt-BR" sz="989" b="0" strike="noStrike" spc="-1">
                <a:solidFill>
                  <a:srgbClr val="787878"/>
                </a:solidFill>
                <a:latin typeface="Aptos"/>
              </a:rPr>
              <a:t>‹nº›</a:t>
            </a:fld>
            <a:endParaRPr lang="pt-BR" sz="989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fnt.edu.br/sistema-de-bibliotecas-sibi-da-ufnt/sistema-de-bibliotecas-sibi-da-ufnt-suporte-a-pesquisa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abela 3"/>
          <p:cNvGraphicFramePr/>
          <p:nvPr>
            <p:extLst>
              <p:ext uri="{D42A27DB-BD31-4B8C-83A1-F6EECF244321}">
                <p14:modId xmlns:p14="http://schemas.microsoft.com/office/powerpoint/2010/main" val="1870591280"/>
              </p:ext>
            </p:extLst>
          </p:nvPr>
        </p:nvGraphicFramePr>
        <p:xfrm>
          <a:off x="513000" y="2776680"/>
          <a:ext cx="6532920" cy="8339306"/>
        </p:xfrm>
        <a:graphic>
          <a:graphicData uri="http://schemas.openxmlformats.org/drawingml/2006/table">
            <a:tbl>
              <a:tblPr/>
              <a:tblGrid>
                <a:gridCol w="326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6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00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Aptos"/>
                        </a:rPr>
                        <a:t>INTRODUÇÃO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RESULTADOS COM IMPACTO SOCIAL E/OU PROTAGONISMO ESTUDANTIL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509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A introdução deve apresentar uma contextualização da experiência vivenciada, explicitando o que trata o relato e em qual contexto e problemática ele se insere. </a:t>
                      </a:r>
                      <a:endParaRPr lang="pt-BR" sz="1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Descrever como a experiência foi vivenciada: local; sujeitos envolvidos; período; procedimentos desenvolvidos na experiência</a:t>
                      </a:r>
                      <a:endParaRPr lang="pt-BR" sz="10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 Apresente a relação entre o planejado e o vivido, destacando observações, resultados, descobertas, facilidades, dificuldades e recomendações. Recomenda-se a reflexão crítica da experiência, articulada ao referencial teórico.</a:t>
                      </a:r>
                      <a:endParaRPr lang="pt-BR" sz="1000" b="0" strike="noStrike" spc="-1">
                        <a:solidFill>
                          <a:srgbClr val="000000"/>
                        </a:solidFill>
                        <a:latin typeface="Arial"/>
                        <a:ea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Aptos"/>
                        </a:rPr>
                        <a:t>OBJETIVOS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271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Considerando a introdução apresentada, especificar o objetivo geral das atividades desenvolvidas, detalhando-os com clareza em função dos resultados esperados com relação ao ensino, à pesquisa e à extensão, quando aplicáveis. </a:t>
                      </a:r>
                      <a:endParaRPr lang="pt-BR" sz="1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3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 </a:t>
                      </a: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Aptos"/>
                        </a:rPr>
                        <a:t>CONSIDERAÇÕES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Aptos"/>
                        </a:rPr>
                        <a:t> </a:t>
                      </a: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METODOLOGIA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</a:pPr>
                      <a:endParaRPr lang="pt-BR" sz="1200" b="0" strike="noStrike" spc="-1" dirty="0">
                        <a:latin typeface="Times New Roman"/>
                        <a:ea typeface="Open San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 dirty="0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Apresentar as considerações do relato exposto, evidenciando o(s) impacto(s) da experiência desenvolvida.</a:t>
                      </a:r>
                      <a:endParaRPr lang="pt-BR" sz="1000" b="0" strike="noStrike" spc="-1" dirty="0">
                        <a:latin typeface="Times New Roman"/>
                        <a:ea typeface="Open San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pt-BR" sz="10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pt-BR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 </a:t>
                      </a:r>
                      <a:endParaRPr lang="pt-BR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 dirty="0">
                          <a:solidFill>
                            <a:srgbClr val="FF0000"/>
                          </a:solidFill>
                          <a:latin typeface="Arial"/>
                          <a:ea typeface="Open Sans"/>
                        </a:rPr>
                        <a:t>Tamanho de impressão para o banner 0,90x1,20</a:t>
                      </a:r>
                      <a:endParaRPr lang="pt-BR" sz="1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pt-BR" sz="12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22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 </a:t>
                      </a:r>
                      <a:endParaRPr lang="pt-BR" sz="1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Arial"/>
                          <a:ea typeface="Open Sans"/>
                        </a:rPr>
                        <a:t>A seção de metodologia deve descrever, de forma clara e objetiva, como a ação de extensão será realizada, indicando o público participante, os métodos e as técnicas utilizadas. Quando houver pesquisa, deve informar também o universo estudado, os métodos e instrumentos de coleta e análise de dados.</a:t>
                      </a:r>
                      <a:endParaRPr lang="pt-BR" sz="10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Aptos"/>
                        </a:rPr>
                        <a:t>REFERÊNCIAS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2475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1000" b="0" strike="noStrike" spc="-1">
                          <a:solidFill>
                            <a:srgbClr val="000000"/>
                          </a:solidFill>
                          <a:latin typeface="Open Sans"/>
                          <a:ea typeface="Open Sans"/>
                        </a:rPr>
                        <a:t>As referências devem ser listadas apenas os trabalhos mencionados no texto em ordem alfabética de acordo com o “Guia Prático de Normatização para Trabalhos Científicos (UFNT, 2023).</a:t>
                      </a:r>
                      <a:endParaRPr lang="pt-BR" sz="1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t-BR" sz="900" b="0" strike="noStrike" spc="-1">
                          <a:solidFill>
                            <a:srgbClr val="000000"/>
                          </a:solidFill>
                          <a:latin typeface="Open Sans"/>
                          <a:ea typeface="Open Sans"/>
                        </a:rPr>
                        <a:t>(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https://ufnt.edu.br/sistema-de-bibliotecas-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sibi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-da-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ufnt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/sistema-de-bibliotecas-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sibi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-da-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ufnt</a:t>
                      </a:r>
                      <a:r>
                        <a:rPr lang="pt-BR" sz="900" b="0" u="sng" strike="noStrike" spc="-1">
                          <a:solidFill>
                            <a:srgbClr val="0070C0"/>
                          </a:solidFill>
                          <a:uFillTx/>
                          <a:latin typeface="Open Sans"/>
                          <a:ea typeface="Open Sans"/>
                          <a:hlinkClick r:id="rId3"/>
                        </a:rPr>
                        <a:t>-suporte-a-pesquisa/</a:t>
                      </a:r>
                      <a:r>
                        <a:rPr lang="pt-BR" sz="900" b="0" strike="noStrike" spc="-1">
                          <a:solidFill>
                            <a:srgbClr val="000000"/>
                          </a:solidFill>
                          <a:latin typeface="Open Sans"/>
                          <a:ea typeface="Open Sans"/>
                        </a:rPr>
                        <a:t>). </a:t>
                      </a:r>
                      <a:endParaRPr lang="pt-BR" sz="9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pt-BR" sz="1200" b="1" strike="noStrike" spc="-1">
                          <a:solidFill>
                            <a:srgbClr val="000000"/>
                          </a:solidFill>
                          <a:latin typeface="Arial"/>
                          <a:ea typeface="Aptos"/>
                        </a:rPr>
                        <a:t>AGRADECIMENTOS/FINANCIAMENTO</a:t>
                      </a:r>
                      <a:endParaRPr lang="pt-BR" sz="12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54216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799"/>
                        </a:spcAft>
                      </a:pPr>
                      <a:r>
                        <a:rPr lang="pt-BR" sz="1000" b="0" strike="noStrike" spc="-1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</a:rPr>
                        <a:t>Fazer menção e agradecimentos a agência de financiamento de pesquisa. </a:t>
                      </a:r>
                      <a:endParaRPr lang="pt-BR" sz="10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799"/>
                        </a:spcAft>
                      </a:pPr>
                      <a:r>
                        <a:rPr lang="pt-BR" sz="1000" b="0" strike="noStrike" spc="-1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</a:rPr>
                        <a:t>Exemplo:  O presente trabalho foi realizado com o apoio do Conselho Nacional de Desenvolvimento Científico e Tecnológico – CNPq – Brasil</a:t>
                      </a:r>
                      <a:endParaRPr lang="pt-BR" sz="1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t-BR" sz="12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1" name="Google Shape;100;p1"/>
          <p:cNvSpPr/>
          <p:nvPr/>
        </p:nvSpPr>
        <p:spPr>
          <a:xfrm>
            <a:off x="513360" y="2345760"/>
            <a:ext cx="6532920" cy="44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pt-BR" sz="3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pt-BR" sz="1000" b="1" u="sng" strike="noStrike" spc="-1">
                <a:solidFill>
                  <a:srgbClr val="000000"/>
                </a:solidFill>
                <a:uFillTx/>
                <a:latin typeface="Open Sans"/>
                <a:ea typeface="Open Sans"/>
              </a:rPr>
              <a:t>Nome dos autores em negrito, separados por ponto e vígula. Ex: SILVA, M.X.Z.A</a:t>
            </a:r>
            <a:r>
              <a:rPr lang="pt-BR" sz="1000" b="1" strike="noStrike" spc="-1" baseline="30000">
                <a:solidFill>
                  <a:srgbClr val="000000"/>
                </a:solidFill>
                <a:latin typeface="Open Sans"/>
                <a:ea typeface="Open Sans"/>
              </a:rPr>
              <a:t>1</a:t>
            </a:r>
            <a:r>
              <a:rPr lang="pt-BR" sz="1000" b="1" strike="noStrike" spc="-1">
                <a:solidFill>
                  <a:srgbClr val="000000"/>
                </a:solidFill>
                <a:latin typeface="Open Sans"/>
                <a:ea typeface="Open Sans"/>
              </a:rPr>
              <a:t>, BEZERRA, A.B.C.</a:t>
            </a:r>
            <a:r>
              <a:rPr lang="pt-BR" sz="1000" b="1" strike="noStrike" spc="-1" baseline="30000">
                <a:solidFill>
                  <a:srgbClr val="000000"/>
                </a:solidFill>
                <a:latin typeface="Open Sans"/>
                <a:ea typeface="Open Sans"/>
              </a:rPr>
              <a:t>2</a:t>
            </a:r>
            <a:endParaRPr lang="pt-BR" sz="1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pt-BR" sz="1000" b="0" strike="noStrike" spc="-1">
                <a:solidFill>
                  <a:srgbClr val="000000"/>
                </a:solidFill>
                <a:latin typeface="Open Sans"/>
                <a:ea typeface="Open Sans"/>
              </a:rPr>
              <a:t> </a:t>
            </a:r>
            <a:endParaRPr lang="pt-BR" sz="1000" b="0" strike="noStrike" spc="-1">
              <a:latin typeface="Arial"/>
            </a:endParaRPr>
          </a:p>
        </p:txBody>
      </p:sp>
      <p:sp>
        <p:nvSpPr>
          <p:cNvPr id="42" name="Google Shape;108;p1"/>
          <p:cNvSpPr/>
          <p:nvPr/>
        </p:nvSpPr>
        <p:spPr>
          <a:xfrm>
            <a:off x="1080000" y="2060280"/>
            <a:ext cx="5398920" cy="43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pt-BR" sz="2000" b="1" strike="noStrike" spc="-1">
                <a:solidFill>
                  <a:srgbClr val="000000"/>
                </a:solidFill>
                <a:latin typeface="Arial"/>
                <a:ea typeface="Open Sans"/>
              </a:rPr>
              <a:t>TÍTULO DO RELATO DE EXPERIÊNCIA</a:t>
            </a:r>
            <a:endParaRPr lang="pt-BR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334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Letícia Almeida</dc:creator>
  <dc:description/>
  <cp:lastModifiedBy>Letícia Almeida</cp:lastModifiedBy>
  <cp:revision>8</cp:revision>
  <dcterms:created xsi:type="dcterms:W3CDTF">2026-08-20T22:59:31Z</dcterms:created>
  <dcterms:modified xsi:type="dcterms:W3CDTF">2026-08-24T12:44:12Z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