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39600175" cx="323992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jsDWjrnKOzFiaamC8y31Ljbw2X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2227451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2" type="body"/>
          </p:nvPr>
        </p:nvSpPr>
        <p:spPr>
          <a:xfrm>
            <a:off x="16402140" y="10541716"/>
            <a:ext cx="13769697" cy="25125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636666" y="9132501"/>
            <a:ext cx="25125956" cy="27944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9899126" y="15394959"/>
            <a:ext cx="33559329" cy="69860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4275562" y="8611358"/>
            <a:ext cx="33559329" cy="205532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ctrTitle"/>
          </p:nvPr>
        </p:nvSpPr>
        <p:spPr>
          <a:xfrm>
            <a:off x="2429947" y="6480867"/>
            <a:ext cx="27539395" cy="13786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subTitle"/>
          </p:nvPr>
        </p:nvSpPr>
        <p:spPr>
          <a:xfrm>
            <a:off x="4049911" y="20799268"/>
            <a:ext cx="24299466" cy="9560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21" name="Google Shape;21;p4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210578" y="9872559"/>
            <a:ext cx="27944386" cy="164725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210578" y="26500971"/>
            <a:ext cx="27944386" cy="8662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23167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2231675" y="9707549"/>
            <a:ext cx="13706415" cy="47575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231675" y="14465069"/>
            <a:ext cx="13706415" cy="21275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16402142" y="9707549"/>
            <a:ext cx="13773917" cy="47575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16402142" y="14465069"/>
            <a:ext cx="13773917" cy="21275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563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indent="-858583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561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indent="-678561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indent="-67856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indent="-67856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indent="-67856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indent="-67856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2231671" y="2640012"/>
            <a:ext cx="10449614" cy="92400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3773917" y="5701703"/>
            <a:ext cx="16402140" cy="28141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2231671" y="11880056"/>
            <a:ext cx="10449614" cy="22009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227451" y="2108352"/>
            <a:ext cx="27944386" cy="7654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b="0" i="0" sz="155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227451" y="10541716"/>
            <a:ext cx="27944386" cy="25125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583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b="0" i="0" sz="99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561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b="0" i="0" sz="7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227451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732264" y="36703516"/>
            <a:ext cx="1093476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2881997" y="36703516"/>
            <a:ext cx="7289840" cy="210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12435840" y="2108352"/>
            <a:ext cx="17735996" cy="76542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pt-BR" sz="6000">
                <a:latin typeface="Times New Roman"/>
                <a:ea typeface="Times New Roman"/>
                <a:cs typeface="Times New Roman"/>
                <a:sym typeface="Times New Roman"/>
              </a:rPr>
              <a:t>TÍTULO  (Máximo de 15 palavras em letra minúscula, Fonte Times New Roman, Tamanho 60)</a:t>
            </a:r>
            <a:br>
              <a:rPr lang="pt-BR" sz="88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3200">
                <a:latin typeface="Times New Roman"/>
                <a:ea typeface="Times New Roman"/>
                <a:cs typeface="Times New Roman"/>
                <a:sym typeface="Times New Roman"/>
              </a:rPr>
              <a:t>Autor 1, Autor 2 .... (Fonte Times New Roman, Tamanho 32)</a:t>
            </a:r>
            <a:br>
              <a:rPr lang="pt-BR" sz="32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3200">
                <a:latin typeface="Times New Roman"/>
                <a:ea typeface="Times New Roman"/>
                <a:cs typeface="Times New Roman"/>
                <a:sym typeface="Times New Roman"/>
              </a:rPr>
              <a:t>Instituição (Fonte Times New Roman, Tamanho 32)</a:t>
            </a:r>
            <a:br>
              <a:rPr lang="pt-BR" sz="32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3200">
                <a:latin typeface="Times New Roman"/>
                <a:ea typeface="Times New Roman"/>
                <a:cs typeface="Times New Roman"/>
                <a:sym typeface="Times New Roman"/>
              </a:rPr>
              <a:t>Orcid (Fonte Times New Roman, Tamanho 32)</a:t>
            </a:r>
            <a:br>
              <a:rPr lang="pt-BR" sz="320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pt-BR" sz="3200">
                <a:latin typeface="Times New Roman"/>
                <a:ea typeface="Times New Roman"/>
                <a:cs typeface="Times New Roman"/>
                <a:sym typeface="Times New Roman"/>
              </a:rPr>
              <a:t>e-mail: (Fonte Times New Roman, Tamanho 32)</a:t>
            </a:r>
            <a:endParaRPr/>
          </a:p>
        </p:txBody>
      </p:sp>
      <p:sp>
        <p:nvSpPr>
          <p:cNvPr id="85" name="Google Shape;85;p1"/>
          <p:cNvSpPr txBox="1"/>
          <p:nvPr>
            <p:ph idx="1" type="body"/>
          </p:nvPr>
        </p:nvSpPr>
        <p:spPr>
          <a:xfrm>
            <a:off x="2095274" y="14112754"/>
            <a:ext cx="13679999" cy="38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Situar a importância do problema ser solucionado e sua relação com outras citações. (Fonte Times New Roman, Tamanho 30)</a:t>
            </a:r>
            <a:endParaRPr/>
          </a:p>
        </p:txBody>
      </p:sp>
      <p:cxnSp>
        <p:nvCxnSpPr>
          <p:cNvPr id="86" name="Google Shape;86;p1"/>
          <p:cNvCxnSpPr/>
          <p:nvPr/>
        </p:nvCxnSpPr>
        <p:spPr>
          <a:xfrm>
            <a:off x="2095275" y="37994312"/>
            <a:ext cx="28208738" cy="0"/>
          </a:xfrm>
          <a:prstGeom prst="straightConnector1">
            <a:avLst/>
          </a:prstGeom>
          <a:noFill/>
          <a:ln cap="flat" cmpd="sng" w="762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87" name="Google Shape;87;p1"/>
          <p:cNvCxnSpPr/>
          <p:nvPr/>
        </p:nvCxnSpPr>
        <p:spPr>
          <a:xfrm>
            <a:off x="2095275" y="9831171"/>
            <a:ext cx="28208738" cy="0"/>
          </a:xfrm>
          <a:prstGeom prst="straightConnector1">
            <a:avLst/>
          </a:prstGeom>
          <a:noFill/>
          <a:ln cap="flat" cmpd="sng" w="762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8" name="Google Shape;88;p1"/>
          <p:cNvSpPr txBox="1"/>
          <p:nvPr/>
        </p:nvSpPr>
        <p:spPr>
          <a:xfrm>
            <a:off x="2227452" y="8215076"/>
            <a:ext cx="107696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6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 a 19 de junho de 2024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2095274" y="10548617"/>
            <a:ext cx="2807656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Palavras-Chave: Palavra 1; ... Palavra 5.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>
            <a:off x="2095275" y="12087891"/>
            <a:ext cx="13680000" cy="1179817"/>
          </a:xfrm>
          <a:prstGeom prst="rect">
            <a:avLst/>
          </a:prstGeom>
          <a:solidFill>
            <a:srgbClr val="C7E8FF"/>
          </a:solidFill>
          <a:ln cap="flat" cmpd="sng" w="127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2095274" y="18648907"/>
            <a:ext cx="13680000" cy="1179817"/>
          </a:xfrm>
          <a:prstGeom prst="rect">
            <a:avLst/>
          </a:prstGeom>
          <a:solidFill>
            <a:srgbClr val="C7E8FF"/>
          </a:solidFill>
          <a:ln cap="flat" cmpd="sng" w="127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endParaRPr/>
          </a:p>
        </p:txBody>
      </p:sp>
      <p:sp>
        <p:nvSpPr>
          <p:cNvPr id="92" name="Google Shape;92;p1"/>
          <p:cNvSpPr txBox="1"/>
          <p:nvPr/>
        </p:nvSpPr>
        <p:spPr>
          <a:xfrm>
            <a:off x="2095274" y="20574743"/>
            <a:ext cx="13679999" cy="38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Específicos para a proposta estudada. (Fonte Times New Roman, Tamanho 30)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2095273" y="23427442"/>
            <a:ext cx="13680000" cy="1179817"/>
          </a:xfrm>
          <a:prstGeom prst="rect">
            <a:avLst/>
          </a:prstGeom>
          <a:solidFill>
            <a:srgbClr val="C7E8FF"/>
          </a:solidFill>
          <a:ln cap="flat" cmpd="sng" w="127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METODOLOGIA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2095273" y="25084480"/>
            <a:ext cx="13679999" cy="38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Detalhar o tipo de estudo, cenário, população, amostra, coleta de dados, fonte de dados, análise de dados e em pesquisas realizadas com seres humanos, identificar número de CAAE de aprovação do Comitê de Ética/CEP. (Fonte Times New Roman, Tamanho 30)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16624015" y="12077179"/>
            <a:ext cx="13680000" cy="1179817"/>
          </a:xfrm>
          <a:prstGeom prst="rect">
            <a:avLst/>
          </a:prstGeom>
          <a:solidFill>
            <a:srgbClr val="C7E8FF"/>
          </a:solidFill>
          <a:ln cap="flat" cmpd="sng" w="127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 E DISCUSSÕES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16624016" y="14112754"/>
            <a:ext cx="13679998" cy="3874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Escrever os achados e confrontar as novas descobertas com o conhecimento já obtido. As citações de outros autores deverão ser identificadas no texto, de forma numérica e sobrescritas. As referências devem ser identificadas ao final do resumo segundo ordem em que foram citadas no texto. (Fonte Times New Roman, Tamanho 30)</a:t>
            </a:r>
            <a:endParaRPr/>
          </a:p>
        </p:txBody>
      </p:sp>
      <p:sp>
        <p:nvSpPr>
          <p:cNvPr id="97" name="Google Shape;97;p1"/>
          <p:cNvSpPr/>
          <p:nvPr/>
        </p:nvSpPr>
        <p:spPr>
          <a:xfrm>
            <a:off x="16624009" y="23427442"/>
            <a:ext cx="13680000" cy="1179817"/>
          </a:xfrm>
          <a:prstGeom prst="rect">
            <a:avLst/>
          </a:prstGeom>
          <a:solidFill>
            <a:srgbClr val="C7E8FF"/>
          </a:solidFill>
          <a:ln cap="flat" cmpd="sng" w="127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CONCLUSÃO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16491836" y="24375025"/>
            <a:ext cx="13680000" cy="31257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Sintetizar os resultados. (Fonte Times New Roman, Tamanho 30)</a:t>
            </a:r>
            <a:endParaRPr/>
          </a:p>
        </p:txBody>
      </p:sp>
      <p:sp>
        <p:nvSpPr>
          <p:cNvPr id="99" name="Google Shape;99;p1"/>
          <p:cNvSpPr/>
          <p:nvPr/>
        </p:nvSpPr>
        <p:spPr>
          <a:xfrm>
            <a:off x="16624009" y="29295566"/>
            <a:ext cx="13680000" cy="1180800"/>
          </a:xfrm>
          <a:prstGeom prst="rect">
            <a:avLst/>
          </a:prstGeom>
          <a:solidFill>
            <a:srgbClr val="C7E8FF"/>
          </a:solidFill>
          <a:ln cap="flat" cmpd="sng" w="127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AGRADECIMENTOS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16491836" y="29827411"/>
            <a:ext cx="13680000" cy="38808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(Fonte Times New Roman, Tamanho 30)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2095273" y="33413573"/>
            <a:ext cx="28208737" cy="1179817"/>
          </a:xfrm>
          <a:prstGeom prst="rect">
            <a:avLst/>
          </a:prstGeom>
          <a:solidFill>
            <a:srgbClr val="C7E8FF"/>
          </a:solidFill>
          <a:ln cap="flat" cmpd="sng" w="127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1963100" y="34614601"/>
            <a:ext cx="28341000" cy="31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ada resumo deverá conter até </a:t>
            </a:r>
            <a:r>
              <a:rPr b="1"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05 </a:t>
            </a:r>
            <a:r>
              <a:rPr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 conforme normas da ABNT e não serão contabilizadas no número de palavras do resumo. </a:t>
            </a:r>
            <a:r>
              <a:rPr b="1" lang="pt-BR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Exemplos de formatação das referências:</a:t>
            </a:r>
            <a:endParaRPr b="1"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ALMEIDA, L. B.; PARISI, C.; PEREIRA, C. A. Controladoria. </a:t>
            </a:r>
            <a:r>
              <a:rPr i="1"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</a:t>
            </a:r>
            <a:r>
              <a:rPr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CATELLI, A. (coord./ed./org.). </a:t>
            </a:r>
            <a:r>
              <a:rPr b="1"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Controladoria</a:t>
            </a:r>
            <a:r>
              <a:rPr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uma abordagem da gestão econômica – GECON. São Paulo: Atlas, 1999. p. 369-381.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RODRIGUES, A. L. A. </a:t>
            </a:r>
            <a:r>
              <a:rPr b="1"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Impacto de um programa de exercícios no local de trabalho sobre o nível de atividade física e o estágio de prontidão para a mudança de comportamento</a:t>
            </a:r>
            <a:r>
              <a:rPr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2009. Dissertação (Mestrado em Fisiopatologia Experimental) – Faculdade de Medicina, Universidade de São Paulo, São Paulo, 2009.</a:t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SPINACÉL, E. V.; NETO, A. O.; FRANCO, E. G.; LINARDI, M.; GONZALEZ, E. R. Métodos de preparação de nanopartículas metálicas suportadas em carbono de alta área superficial, como eletrocatalisadores em células a combustível com membrana trocadora de prótons. </a:t>
            </a:r>
            <a:r>
              <a:rPr b="1"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Química Nova</a:t>
            </a:r>
            <a:r>
              <a:rPr lang="pt-BR" sz="2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v. 27, n. 4, p. 648-654, 2004.</a:t>
            </a:r>
            <a:endParaRPr sz="2700"/>
          </a:p>
        </p:txBody>
      </p:sp>
      <p:cxnSp>
        <p:nvCxnSpPr>
          <p:cNvPr id="103" name="Google Shape;103;p1"/>
          <p:cNvCxnSpPr/>
          <p:nvPr/>
        </p:nvCxnSpPr>
        <p:spPr>
          <a:xfrm>
            <a:off x="2227452" y="1364013"/>
            <a:ext cx="28208738" cy="0"/>
          </a:xfrm>
          <a:prstGeom prst="straightConnector1">
            <a:avLst/>
          </a:prstGeom>
          <a:noFill/>
          <a:ln cap="flat" cmpd="sng" w="76200">
            <a:solidFill>
              <a:srgbClr val="C7E8F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04" name="Google Shape;104;p1"/>
          <p:cNvGrpSpPr/>
          <p:nvPr/>
        </p:nvGrpSpPr>
        <p:grpSpPr>
          <a:xfrm>
            <a:off x="2887852" y="1964446"/>
            <a:ext cx="8520906" cy="6145014"/>
            <a:chOff x="0" y="0"/>
            <a:chExt cx="2400300" cy="1485900"/>
          </a:xfrm>
        </p:grpSpPr>
        <p:sp>
          <p:nvSpPr>
            <p:cNvPr id="105" name="Google Shape;105;p1"/>
            <p:cNvSpPr/>
            <p:nvPr/>
          </p:nvSpPr>
          <p:spPr>
            <a:xfrm>
              <a:off x="0" y="0"/>
              <a:ext cx="2400300" cy="1485900"/>
            </a:xfrm>
            <a:prstGeom prst="roundRect">
              <a:avLst>
                <a:gd fmla="val 16667" name="adj"/>
              </a:avLst>
            </a:prstGeom>
            <a:noFill/>
            <a:ln cap="flat" cmpd="sng" w="9525">
              <a:solidFill>
                <a:srgbClr val="2D75B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Logotipo, nome da empresa&#10;&#10;Descrição gerada automaticamente" id="106" name="Google Shape;106;p1"/>
            <p:cNvPicPr preferRelativeResize="0"/>
            <p:nvPr/>
          </p:nvPicPr>
          <p:blipFill rotWithShape="1">
            <a:blip r:embed="rId3">
              <a:alphaModFix/>
            </a:blip>
            <a:srcRect b="27242" l="8268" r="6901" t="18850"/>
            <a:stretch/>
          </p:blipFill>
          <p:spPr>
            <a:xfrm>
              <a:off x="161925" y="47625"/>
              <a:ext cx="2114550" cy="134366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2023-04-17T17:03:54Z</dcterms:created>
  <dc:creator>Ivina Miranda</dc:creator>
</cp:coreProperties>
</file>