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 (MS)" panose="020B0604020202020204" charset="0"/>
      <p:regular r:id="rId13"/>
    </p:embeddedFont>
    <p:embeddedFont>
      <p:font typeface="Century Expanded" panose="020B0604020202020204" charset="0"/>
      <p:regular r:id="rId14"/>
    </p:embeddedFont>
    <p:embeddedFont>
      <p:font typeface="Century Expanded Bold" panose="020B0604020202020204" charset="0"/>
      <p:regular r:id="rId15"/>
    </p:embeddedFont>
    <p:embeddedFont>
      <p:font typeface="Century Gothic Paneuropean" panose="020B0604020202020204" charset="0"/>
      <p:regular r:id="rId16"/>
    </p:embeddedFont>
    <p:embeddedFont>
      <p:font typeface="Century Gothic Paneuropean Bold" panose="020B0604020202020204" charset="0"/>
      <p:regular r:id="rId17"/>
    </p:embeddedFont>
    <p:embeddedFont>
      <p:font typeface="Impact" panose="020B0806030902050204" pitchFamily="3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54477"/>
            <a:ext cx="18288000" cy="519274"/>
            <a:chOff x="0" y="0"/>
            <a:chExt cx="24384000" cy="6923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692404"/>
            </a:xfrm>
            <a:custGeom>
              <a:avLst/>
              <a:gdLst/>
              <a:ahLst/>
              <a:cxnLst/>
              <a:rect l="l" t="t" r="r" b="b"/>
              <a:pathLst>
                <a:path w="24384000" h="692404">
                  <a:moveTo>
                    <a:pt x="0" y="0"/>
                  </a:moveTo>
                  <a:lnTo>
                    <a:pt x="24384000" y="0"/>
                  </a:lnTo>
                  <a:lnTo>
                    <a:pt x="24384000" y="692404"/>
                  </a:lnTo>
                  <a:lnTo>
                    <a:pt x="0" y="692404"/>
                  </a:lnTo>
                  <a:close/>
                </a:path>
              </a:pathLst>
            </a:custGeom>
            <a:solidFill>
              <a:srgbClr val="4BF3B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94395" y="239106"/>
            <a:ext cx="18382395" cy="1483166"/>
            <a:chOff x="0" y="0"/>
            <a:chExt cx="24384000" cy="19775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977517"/>
            </a:xfrm>
            <a:custGeom>
              <a:avLst/>
              <a:gdLst/>
              <a:ahLst/>
              <a:cxnLst/>
              <a:rect l="l" t="t" r="r" b="b"/>
              <a:pathLst>
                <a:path w="24384000" h="1977517">
                  <a:moveTo>
                    <a:pt x="0" y="1977517"/>
                  </a:moveTo>
                  <a:lnTo>
                    <a:pt x="24384000" y="1977517"/>
                  </a:lnTo>
                  <a:lnTo>
                    <a:pt x="2438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347158"/>
            <a:ext cx="15479487" cy="571186"/>
            <a:chOff x="0" y="0"/>
            <a:chExt cx="20639316" cy="7615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39278" cy="761619"/>
            </a:xfrm>
            <a:custGeom>
              <a:avLst/>
              <a:gdLst/>
              <a:ahLst/>
              <a:cxnLst/>
              <a:rect l="l" t="t" r="r" b="b"/>
              <a:pathLst>
                <a:path w="20639278" h="761619">
                  <a:moveTo>
                    <a:pt x="0" y="0"/>
                  </a:moveTo>
                  <a:lnTo>
                    <a:pt x="20639278" y="0"/>
                  </a:lnTo>
                  <a:lnTo>
                    <a:pt x="20639278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-16116"/>
            <a:ext cx="12954000" cy="632746"/>
            <a:chOff x="0" y="0"/>
            <a:chExt cx="17272000" cy="8436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72000" cy="843661"/>
            </a:xfrm>
            <a:custGeom>
              <a:avLst/>
              <a:gdLst/>
              <a:ahLst/>
              <a:cxnLst/>
              <a:rect l="l" t="t" r="r" b="b"/>
              <a:pathLst>
                <a:path w="17272000" h="843661">
                  <a:moveTo>
                    <a:pt x="0" y="0"/>
                  </a:moveTo>
                  <a:lnTo>
                    <a:pt x="17272000" y="0"/>
                  </a:lnTo>
                  <a:lnTo>
                    <a:pt x="17272000" y="843661"/>
                  </a:lnTo>
                  <a:lnTo>
                    <a:pt x="0" y="843661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03082" y="1282194"/>
            <a:ext cx="15025494" cy="666178"/>
            <a:chOff x="0" y="-3353487"/>
            <a:chExt cx="17665962" cy="62935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665962" cy="2940051"/>
            </a:xfrm>
            <a:custGeom>
              <a:avLst/>
              <a:gdLst/>
              <a:ahLst/>
              <a:cxnLst/>
              <a:rect l="l" t="t" r="r" b="b"/>
              <a:pathLst>
                <a:path w="17665962" h="2940051">
                  <a:moveTo>
                    <a:pt x="0" y="0"/>
                  </a:moveTo>
                  <a:lnTo>
                    <a:pt x="17665962" y="0"/>
                  </a:lnTo>
                  <a:lnTo>
                    <a:pt x="17665962" y="2940051"/>
                  </a:lnTo>
                  <a:lnTo>
                    <a:pt x="0" y="29400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7080" b="-67080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222389" y="-3353487"/>
              <a:ext cx="15288743" cy="18492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>
                <a:lnSpc>
                  <a:spcPts val="8640"/>
                </a:lnSpc>
              </a:pPr>
              <a:r>
                <a:rPr lang="en-US" sz="4800" spc="-299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12ª Jornada </a:t>
              </a:r>
              <a:r>
                <a:rPr lang="en-US" sz="4800" spc="-150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Internacional</a:t>
              </a:r>
              <a:r>
                <a:rPr lang="en-US" sz="4800" spc="-299" dirty="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 de </a:t>
              </a:r>
              <a:r>
                <a:rPr lang="en-US" sz="4800" spc="-299" dirty="0" err="1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Alfabetização</a:t>
              </a:r>
              <a:endParaRPr lang="en-US" sz="4800" spc="-299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271044" y="3829175"/>
            <a:ext cx="6873907" cy="1204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76"/>
              </a:lnSpc>
            </a:pP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Insira</a:t>
            </a:r>
            <a:r>
              <a:rPr lang="en-US" sz="4480" dirty="0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o </a:t>
            </a: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título</a:t>
            </a:r>
            <a:r>
              <a:rPr lang="en-US" sz="4480" dirty="0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do </a:t>
            </a:r>
            <a:r>
              <a:rPr lang="en-US" sz="4480" dirty="0" err="1">
                <a:solidFill>
                  <a:srgbClr val="898989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endParaRPr lang="en-US" sz="4480" dirty="0">
              <a:solidFill>
                <a:srgbClr val="898989"/>
              </a:solidFill>
              <a:latin typeface="Century Expanded"/>
              <a:ea typeface="Century Expanded"/>
              <a:cs typeface="Century Expanded"/>
              <a:sym typeface="Century Expande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518884" y="329508"/>
            <a:ext cx="1584179" cy="2249948"/>
            <a:chOff x="0" y="0"/>
            <a:chExt cx="2112239" cy="2999930"/>
          </a:xfrm>
        </p:grpSpPr>
        <p:sp>
          <p:nvSpPr>
            <p:cNvPr id="15" name="Freeform 15" descr="12ª Jornada Internacional de Alfabetização: desafios para a alfabetização na idade certa"/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808513" y="8522322"/>
            <a:ext cx="15479487" cy="571186"/>
            <a:chOff x="0" y="0"/>
            <a:chExt cx="20639316" cy="7615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639278" cy="761619"/>
            </a:xfrm>
            <a:custGeom>
              <a:avLst/>
              <a:gdLst/>
              <a:ahLst/>
              <a:cxnLst/>
              <a:rect l="l" t="t" r="r" b="b"/>
              <a:pathLst>
                <a:path w="20639278" h="761619">
                  <a:moveTo>
                    <a:pt x="0" y="0"/>
                  </a:moveTo>
                  <a:lnTo>
                    <a:pt x="20639278" y="0"/>
                  </a:lnTo>
                  <a:lnTo>
                    <a:pt x="20639278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93CDD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014479" y="5253123"/>
            <a:ext cx="5268439" cy="450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 do(s) </a:t>
            </a:r>
            <a:r>
              <a:rPr lang="en-US"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</a:t>
            </a:r>
            <a:r>
              <a:rPr lang="en-US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(es): </a:t>
            </a:r>
            <a:r>
              <a:rPr lang="en-US" sz="2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Instituição</a:t>
            </a:r>
            <a:endParaRPr lang="en-US" sz="22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1" y="9002892"/>
            <a:ext cx="18287972" cy="1270446"/>
            <a:chOff x="0" y="0"/>
            <a:chExt cx="4894538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894538" cy="812800"/>
            </a:xfrm>
            <a:custGeom>
              <a:avLst/>
              <a:gdLst/>
              <a:ahLst/>
              <a:cxnLst/>
              <a:rect l="l" t="t" r="r" b="b"/>
              <a:pathLst>
                <a:path w="4894538" h="812800">
                  <a:moveTo>
                    <a:pt x="0" y="0"/>
                  </a:moveTo>
                  <a:lnTo>
                    <a:pt x="4894538" y="0"/>
                  </a:lnTo>
                  <a:lnTo>
                    <a:pt x="489453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489453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4186888" y="9056193"/>
            <a:ext cx="1000401" cy="1000401"/>
          </a:xfrm>
          <a:custGeom>
            <a:avLst/>
            <a:gdLst/>
            <a:ahLst/>
            <a:cxnLst/>
            <a:rect l="l" t="t" r="r" b="b"/>
            <a:pathLst>
              <a:path w="1000401" h="1000401">
                <a:moveTo>
                  <a:pt x="0" y="0"/>
                </a:moveTo>
                <a:lnTo>
                  <a:pt x="1000401" y="0"/>
                </a:lnTo>
                <a:lnTo>
                  <a:pt x="1000401" y="1000401"/>
                </a:lnTo>
                <a:lnTo>
                  <a:pt x="0" y="10004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/>
          <p:nvPr/>
        </p:nvSpPr>
        <p:spPr>
          <a:xfrm>
            <a:off x="5238940" y="9144929"/>
            <a:ext cx="1032104" cy="1032104"/>
          </a:xfrm>
          <a:custGeom>
            <a:avLst/>
            <a:gdLst/>
            <a:ahLst/>
            <a:cxnLst/>
            <a:rect l="l" t="t" r="r" b="b"/>
            <a:pathLst>
              <a:path w="1032104" h="1032104">
                <a:moveTo>
                  <a:pt x="0" y="0"/>
                </a:moveTo>
                <a:lnTo>
                  <a:pt x="1032104" y="0"/>
                </a:lnTo>
                <a:lnTo>
                  <a:pt x="1032104" y="1032104"/>
                </a:lnTo>
                <a:lnTo>
                  <a:pt x="0" y="10321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/>
          <p:nvPr/>
        </p:nvSpPr>
        <p:spPr>
          <a:xfrm>
            <a:off x="6325456" y="9185762"/>
            <a:ext cx="950439" cy="950439"/>
          </a:xfrm>
          <a:custGeom>
            <a:avLst/>
            <a:gdLst/>
            <a:ahLst/>
            <a:cxnLst/>
            <a:rect l="l" t="t" r="r" b="b"/>
            <a:pathLst>
              <a:path w="950439" h="950439">
                <a:moveTo>
                  <a:pt x="0" y="0"/>
                </a:moveTo>
                <a:lnTo>
                  <a:pt x="950439" y="0"/>
                </a:lnTo>
                <a:lnTo>
                  <a:pt x="950439" y="950439"/>
                </a:lnTo>
                <a:lnTo>
                  <a:pt x="0" y="9504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/>
          <p:nvPr/>
        </p:nvSpPr>
        <p:spPr>
          <a:xfrm>
            <a:off x="7489562" y="9272591"/>
            <a:ext cx="743568" cy="743568"/>
          </a:xfrm>
          <a:custGeom>
            <a:avLst/>
            <a:gdLst/>
            <a:ahLst/>
            <a:cxnLst/>
            <a:rect l="l" t="t" r="r" b="b"/>
            <a:pathLst>
              <a:path w="743568" h="743568">
                <a:moveTo>
                  <a:pt x="0" y="0"/>
                </a:moveTo>
                <a:lnTo>
                  <a:pt x="743567" y="0"/>
                </a:lnTo>
                <a:lnTo>
                  <a:pt x="743567" y="743567"/>
                </a:lnTo>
                <a:lnTo>
                  <a:pt x="0" y="7435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8450512" y="9045281"/>
            <a:ext cx="1198187" cy="1198187"/>
          </a:xfrm>
          <a:custGeom>
            <a:avLst/>
            <a:gdLst/>
            <a:ahLst/>
            <a:cxnLst/>
            <a:rect l="l" t="t" r="r" b="b"/>
            <a:pathLst>
              <a:path w="1198187" h="1198187">
                <a:moveTo>
                  <a:pt x="0" y="0"/>
                </a:moveTo>
                <a:lnTo>
                  <a:pt x="1198186" y="0"/>
                </a:lnTo>
                <a:lnTo>
                  <a:pt x="1198186" y="1198187"/>
                </a:lnTo>
                <a:lnTo>
                  <a:pt x="0" y="11981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Freeform 30"/>
          <p:cNvSpPr/>
          <p:nvPr/>
        </p:nvSpPr>
        <p:spPr>
          <a:xfrm>
            <a:off x="9791573" y="9167538"/>
            <a:ext cx="986886" cy="986886"/>
          </a:xfrm>
          <a:custGeom>
            <a:avLst/>
            <a:gdLst/>
            <a:ahLst/>
            <a:cxnLst/>
            <a:rect l="l" t="t" r="r" b="b"/>
            <a:pathLst>
              <a:path w="986886" h="986886">
                <a:moveTo>
                  <a:pt x="0" y="0"/>
                </a:moveTo>
                <a:lnTo>
                  <a:pt x="986887" y="0"/>
                </a:lnTo>
                <a:lnTo>
                  <a:pt x="986887" y="986886"/>
                </a:lnTo>
                <a:lnTo>
                  <a:pt x="0" y="9868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Freeform 31"/>
          <p:cNvSpPr/>
          <p:nvPr/>
        </p:nvSpPr>
        <p:spPr>
          <a:xfrm>
            <a:off x="10924731" y="9167538"/>
            <a:ext cx="867856" cy="867856"/>
          </a:xfrm>
          <a:custGeom>
            <a:avLst/>
            <a:gdLst/>
            <a:ahLst/>
            <a:cxnLst/>
            <a:rect l="l" t="t" r="r" b="b"/>
            <a:pathLst>
              <a:path w="867856" h="867856">
                <a:moveTo>
                  <a:pt x="0" y="0"/>
                </a:moveTo>
                <a:lnTo>
                  <a:pt x="867856" y="0"/>
                </a:lnTo>
                <a:lnTo>
                  <a:pt x="867856" y="867856"/>
                </a:lnTo>
                <a:lnTo>
                  <a:pt x="0" y="867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2" name="Freeform 32"/>
          <p:cNvSpPr/>
          <p:nvPr/>
        </p:nvSpPr>
        <p:spPr>
          <a:xfrm>
            <a:off x="11935462" y="9069855"/>
            <a:ext cx="1270446" cy="1270446"/>
          </a:xfrm>
          <a:custGeom>
            <a:avLst/>
            <a:gdLst/>
            <a:ahLst/>
            <a:cxnLst/>
            <a:rect l="l" t="t" r="r" b="b"/>
            <a:pathLst>
              <a:path w="1270446" h="1270446">
                <a:moveTo>
                  <a:pt x="0" y="0"/>
                </a:moveTo>
                <a:lnTo>
                  <a:pt x="1270447" y="0"/>
                </a:lnTo>
                <a:lnTo>
                  <a:pt x="1270447" y="1270446"/>
                </a:lnTo>
                <a:lnTo>
                  <a:pt x="0" y="12704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3" name="Freeform 33"/>
          <p:cNvSpPr/>
          <p:nvPr/>
        </p:nvSpPr>
        <p:spPr>
          <a:xfrm>
            <a:off x="13348784" y="9244168"/>
            <a:ext cx="791226" cy="791226"/>
          </a:xfrm>
          <a:custGeom>
            <a:avLst/>
            <a:gdLst/>
            <a:ahLst/>
            <a:cxnLst/>
            <a:rect l="l" t="t" r="r" b="b"/>
            <a:pathLst>
              <a:path w="791226" h="791226">
                <a:moveTo>
                  <a:pt x="0" y="0"/>
                </a:moveTo>
                <a:lnTo>
                  <a:pt x="791225" y="0"/>
                </a:lnTo>
                <a:lnTo>
                  <a:pt x="791225" y="791226"/>
                </a:lnTo>
                <a:lnTo>
                  <a:pt x="0" y="7912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5078" y="3607495"/>
            <a:ext cx="6920731" cy="2832150"/>
            <a:chOff x="-559096" y="-319816"/>
            <a:chExt cx="9227640" cy="37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</p:spPr>
          <p:txBody>
            <a:bodyPr lIns="0" tIns="0" rIns="0" bIns="0" rtlCol="0" anchor="ctr"/>
            <a:lstStyle/>
            <a:p>
              <a:pPr algn="ctr">
                <a:lnSpc>
                  <a:spcPts val="11519"/>
                </a:lnSpc>
              </a:pPr>
              <a:endParaRPr lang="pt-BR" sz="6000">
                <a:solidFill>
                  <a:srgbClr val="000000"/>
                </a:solidFill>
                <a:latin typeface="Impac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559096" y="-319816"/>
              <a:ext cx="8668550" cy="3646881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Century Gothic Paneuropean" panose="020B0604020202020204" charset="0"/>
                  <a:cs typeface="Century Gothic Paneuropean" panose="020B0604020202020204" charset="0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Referências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21853" y="913028"/>
            <a:ext cx="9486881" cy="5429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Insira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referências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conforme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as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normas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Associação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Brasileira de Norma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Técnicas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ABNT, norma NBR (6023:2025). </a:t>
            </a:r>
          </a:p>
          <a:p>
            <a:pPr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Livro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Edição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Local: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editora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data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acadêmicos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Ano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depósito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 Tipo do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tese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dissertação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trabalho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conclusão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curso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- (Grau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especialização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curso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vinculação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acadêmica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 Local, data de apresentação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defesa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>
              <a:lnSpc>
                <a:spcPts val="2879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Artigos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científicos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 SOBRENOME, Nome.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: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).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Título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 do </a:t>
            </a:r>
            <a:r>
              <a:rPr lang="en-US" sz="2400" b="1" dirty="0" err="1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periódico</a:t>
            </a:r>
            <a:r>
              <a:rPr lang="en-US" sz="2400" b="1" dirty="0">
                <a:solidFill>
                  <a:srgbClr val="000000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subtítulo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), local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numeração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ano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e/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volume,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número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e/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volume,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tomo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(se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houver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páginas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inicial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e final, data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período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publicação</a:t>
            </a:r>
            <a:r>
              <a:rPr lang="en-US" sz="2400" dirty="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.</a:t>
            </a:r>
          </a:p>
          <a:p>
            <a:pPr algn="l">
              <a:lnSpc>
                <a:spcPts val="2879"/>
              </a:lnSpc>
            </a:pPr>
            <a:endParaRPr lang="en-US" sz="2400" dirty="0">
              <a:solidFill>
                <a:srgbClr val="000000"/>
              </a:solidFill>
              <a:latin typeface="Century Expanded"/>
              <a:ea typeface="Century Expanded"/>
              <a:cs typeface="Century Expanded"/>
              <a:sym typeface="Century Expand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98942" y="446209"/>
            <a:ext cx="37444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A33E85F2-8E7E-C5F5-2B90-DA5B6918011B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4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1F58372D-17F1-1E9B-497F-F2D7C9904ADC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6" name="TextBox 11">
            <a:extLst>
              <a:ext uri="{FF2B5EF4-FFF2-40B4-BE49-F238E27FC236}">
                <a16:creationId xmlns:a16="http://schemas.microsoft.com/office/drawing/2014/main" id="{946E1526-C8FB-B830-C937-1C1D601DC3DE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018" y="3495987"/>
            <a:ext cx="7536112" cy="2592286"/>
            <a:chOff x="0" y="0"/>
            <a:chExt cx="8668550" cy="34563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8668550" cy="3580206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Century Gothic Paneuropean" panose="020B0604020202020204" charset="0"/>
                  <a:cs typeface="Century Gothic Paneuropean" panose="020B0604020202020204" charset="0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Agradecimentos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121853" y="913028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Agradecimentos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8942" y="446208"/>
            <a:ext cx="38968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9002892"/>
            <a:ext cx="18583947" cy="3086100"/>
            <a:chOff x="0" y="0"/>
            <a:chExt cx="4894538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94538" cy="812800"/>
            </a:xfrm>
            <a:custGeom>
              <a:avLst/>
              <a:gdLst/>
              <a:ahLst/>
              <a:cxnLst/>
              <a:rect l="l" t="t" r="r" b="b"/>
              <a:pathLst>
                <a:path w="4894538" h="812800">
                  <a:moveTo>
                    <a:pt x="0" y="0"/>
                  </a:moveTo>
                  <a:lnTo>
                    <a:pt x="4894538" y="0"/>
                  </a:lnTo>
                  <a:lnTo>
                    <a:pt x="489453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489453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186888" y="9056193"/>
            <a:ext cx="1000401" cy="1000401"/>
          </a:xfrm>
          <a:custGeom>
            <a:avLst/>
            <a:gdLst/>
            <a:ahLst/>
            <a:cxnLst/>
            <a:rect l="l" t="t" r="r" b="b"/>
            <a:pathLst>
              <a:path w="1000401" h="1000401">
                <a:moveTo>
                  <a:pt x="0" y="0"/>
                </a:moveTo>
                <a:lnTo>
                  <a:pt x="1000401" y="0"/>
                </a:lnTo>
                <a:lnTo>
                  <a:pt x="1000401" y="1000401"/>
                </a:lnTo>
                <a:lnTo>
                  <a:pt x="0" y="1000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5238940" y="9144929"/>
            <a:ext cx="1032104" cy="1032104"/>
          </a:xfrm>
          <a:custGeom>
            <a:avLst/>
            <a:gdLst/>
            <a:ahLst/>
            <a:cxnLst/>
            <a:rect l="l" t="t" r="r" b="b"/>
            <a:pathLst>
              <a:path w="1032104" h="1032104">
                <a:moveTo>
                  <a:pt x="0" y="0"/>
                </a:moveTo>
                <a:lnTo>
                  <a:pt x="1032104" y="0"/>
                </a:lnTo>
                <a:lnTo>
                  <a:pt x="1032104" y="1032104"/>
                </a:lnTo>
                <a:lnTo>
                  <a:pt x="0" y="1032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6325456" y="9185762"/>
            <a:ext cx="950439" cy="950439"/>
          </a:xfrm>
          <a:custGeom>
            <a:avLst/>
            <a:gdLst/>
            <a:ahLst/>
            <a:cxnLst/>
            <a:rect l="l" t="t" r="r" b="b"/>
            <a:pathLst>
              <a:path w="950439" h="950439">
                <a:moveTo>
                  <a:pt x="0" y="0"/>
                </a:moveTo>
                <a:lnTo>
                  <a:pt x="950439" y="0"/>
                </a:lnTo>
                <a:lnTo>
                  <a:pt x="950439" y="950439"/>
                </a:lnTo>
                <a:lnTo>
                  <a:pt x="0" y="9504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7489562" y="9272591"/>
            <a:ext cx="743568" cy="743568"/>
          </a:xfrm>
          <a:custGeom>
            <a:avLst/>
            <a:gdLst/>
            <a:ahLst/>
            <a:cxnLst/>
            <a:rect l="l" t="t" r="r" b="b"/>
            <a:pathLst>
              <a:path w="743568" h="743568">
                <a:moveTo>
                  <a:pt x="0" y="0"/>
                </a:moveTo>
                <a:lnTo>
                  <a:pt x="743567" y="0"/>
                </a:lnTo>
                <a:lnTo>
                  <a:pt x="743567" y="743567"/>
                </a:lnTo>
                <a:lnTo>
                  <a:pt x="0" y="7435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8450512" y="9045281"/>
            <a:ext cx="1198187" cy="1198187"/>
          </a:xfrm>
          <a:custGeom>
            <a:avLst/>
            <a:gdLst/>
            <a:ahLst/>
            <a:cxnLst/>
            <a:rect l="l" t="t" r="r" b="b"/>
            <a:pathLst>
              <a:path w="1198187" h="1198187">
                <a:moveTo>
                  <a:pt x="0" y="0"/>
                </a:moveTo>
                <a:lnTo>
                  <a:pt x="1198186" y="0"/>
                </a:lnTo>
                <a:lnTo>
                  <a:pt x="1198186" y="1198187"/>
                </a:lnTo>
                <a:lnTo>
                  <a:pt x="0" y="11981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9791573" y="9167538"/>
            <a:ext cx="986886" cy="986886"/>
          </a:xfrm>
          <a:custGeom>
            <a:avLst/>
            <a:gdLst/>
            <a:ahLst/>
            <a:cxnLst/>
            <a:rect l="l" t="t" r="r" b="b"/>
            <a:pathLst>
              <a:path w="986886" h="986886">
                <a:moveTo>
                  <a:pt x="0" y="0"/>
                </a:moveTo>
                <a:lnTo>
                  <a:pt x="986887" y="0"/>
                </a:lnTo>
                <a:lnTo>
                  <a:pt x="986887" y="986886"/>
                </a:lnTo>
                <a:lnTo>
                  <a:pt x="0" y="9868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0924731" y="9167538"/>
            <a:ext cx="867856" cy="867856"/>
          </a:xfrm>
          <a:custGeom>
            <a:avLst/>
            <a:gdLst/>
            <a:ahLst/>
            <a:cxnLst/>
            <a:rect l="l" t="t" r="r" b="b"/>
            <a:pathLst>
              <a:path w="867856" h="867856">
                <a:moveTo>
                  <a:pt x="0" y="0"/>
                </a:moveTo>
                <a:lnTo>
                  <a:pt x="867856" y="0"/>
                </a:lnTo>
                <a:lnTo>
                  <a:pt x="867856" y="867856"/>
                </a:lnTo>
                <a:lnTo>
                  <a:pt x="0" y="8678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Freeform 17"/>
          <p:cNvSpPr/>
          <p:nvPr/>
        </p:nvSpPr>
        <p:spPr>
          <a:xfrm>
            <a:off x="11935462" y="9069855"/>
            <a:ext cx="1270446" cy="1270446"/>
          </a:xfrm>
          <a:custGeom>
            <a:avLst/>
            <a:gdLst/>
            <a:ahLst/>
            <a:cxnLst/>
            <a:rect l="l" t="t" r="r" b="b"/>
            <a:pathLst>
              <a:path w="1270446" h="1270446">
                <a:moveTo>
                  <a:pt x="0" y="0"/>
                </a:moveTo>
                <a:lnTo>
                  <a:pt x="1270447" y="0"/>
                </a:lnTo>
                <a:lnTo>
                  <a:pt x="1270447" y="1270446"/>
                </a:lnTo>
                <a:lnTo>
                  <a:pt x="0" y="12704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13348784" y="9244168"/>
            <a:ext cx="791226" cy="791226"/>
          </a:xfrm>
          <a:custGeom>
            <a:avLst/>
            <a:gdLst/>
            <a:ahLst/>
            <a:cxnLst/>
            <a:rect l="l" t="t" r="r" b="b"/>
            <a:pathLst>
              <a:path w="791226" h="791226">
                <a:moveTo>
                  <a:pt x="0" y="0"/>
                </a:moveTo>
                <a:lnTo>
                  <a:pt x="791225" y="0"/>
                </a:lnTo>
                <a:lnTo>
                  <a:pt x="791225" y="791226"/>
                </a:lnTo>
                <a:lnTo>
                  <a:pt x="0" y="7912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360E4725-4400-69DE-5007-21349EF2748D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20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03EA450C-A7C4-2D91-186A-B92B9ED9A4CC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" y="3704483"/>
            <a:ext cx="6501408" cy="2735165"/>
            <a:chOff x="0" y="-190499"/>
            <a:chExt cx="8668544" cy="36468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7"/>
            </a:xfrm>
            <a:custGeom>
              <a:avLst/>
              <a:gdLst/>
              <a:ahLst/>
              <a:cxnLst/>
              <a:rect l="l" t="t" r="r" b="b"/>
              <a:pathLst>
                <a:path w="8668544" h="3456387">
                  <a:moveTo>
                    <a:pt x="0" y="0"/>
                  </a:moveTo>
                  <a:lnTo>
                    <a:pt x="8668544" y="0"/>
                  </a:lnTo>
                  <a:lnTo>
                    <a:pt x="8668544" y="3456387"/>
                  </a:lnTo>
                  <a:lnTo>
                    <a:pt x="0" y="345638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" y="-190499"/>
              <a:ext cx="7213599" cy="2426691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Impact"/>
                  <a:ea typeface="Impact"/>
                  <a:cs typeface="Impact"/>
                </a:defRPr>
              </a:lvl1pPr>
            </a:lstStyle>
            <a:p>
              <a:r>
                <a:rPr lang="en-US" sz="6000" b="1" dirty="0" err="1">
                  <a:latin typeface="Century Gothic Paneuropean" panose="020B0604020202020204" charset="0"/>
                  <a:cs typeface="Century Gothic Paneuropean" panose="020B0604020202020204" charset="0"/>
                  <a:sym typeface="Impact"/>
                </a:rPr>
                <a:t>Contexto</a:t>
              </a:r>
              <a:endParaRPr lang="en-US" sz="6000" b="1" dirty="0">
                <a:latin typeface="Century Gothic Paneuropean" panose="020B0604020202020204" charset="0"/>
                <a:cs typeface="Century Gothic Paneuropean" panose="020B0604020202020204" charset="0"/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795279" y="2164880"/>
            <a:ext cx="9486881" cy="697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 sua introdução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6682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DE7C05-3A13-1228-525B-1419FCECAD0B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D2248403-88F7-4E68-D01D-ACF03C891D5A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F8090273-664E-5FA7-ECF1-5769E2B63541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79646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79646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" y="3847357"/>
            <a:ext cx="6501413" cy="2592286"/>
            <a:chOff x="0" y="0"/>
            <a:chExt cx="8668550" cy="34563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68544" cy="3456384"/>
            </a:xfrm>
            <a:custGeom>
              <a:avLst/>
              <a:gdLst/>
              <a:ahLst/>
              <a:cxnLst/>
              <a:rect l="l" t="t" r="r" b="b"/>
              <a:pathLst>
                <a:path w="8668544" h="3456384">
                  <a:moveTo>
                    <a:pt x="0" y="0"/>
                  </a:moveTo>
                  <a:lnTo>
                    <a:pt x="8668544" y="0"/>
                  </a:lnTo>
                  <a:lnTo>
                    <a:pt x="8668544" y="3456384"/>
                  </a:lnTo>
                  <a:lnTo>
                    <a:pt x="0" y="34563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0"/>
              <a:ext cx="8668550" cy="3646881"/>
            </a:xfrm>
            <a:prstGeom prst="rect">
              <a:avLst/>
            </a:prstGeom>
            <a:blipFill>
              <a:blip r:embed="rId2">
                <a:alphaModFix amt="0"/>
              </a:blip>
              <a:stretch>
                <a:fillRect l="-1158" r="-1158"/>
              </a:stretch>
            </a:blipFill>
          </p:spPr>
          <p:txBody>
            <a:bodyPr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Century Gothic Paneuropean" panose="020B0604020202020204" charset="0"/>
                  <a:ea typeface="Impact"/>
                  <a:cs typeface="Century Gothic Paneuropean" panose="020B0604020202020204" charset="0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Objetivos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077200" y="2400300"/>
            <a:ext cx="9486881" cy="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seu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(s)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objetivo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(s)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792562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8312F5-82FD-6028-2A8C-A5A0AC357C94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6D731A72-0FAE-1067-7864-6BE6CC38CDA4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0A306B1A-F37E-36E6-3164-FA94F873A4B7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62000" y="3467100"/>
            <a:ext cx="9002252" cy="3127069"/>
            <a:chOff x="-1030211" y="-713038"/>
            <a:chExt cx="12003003" cy="41694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72792" cy="3456387"/>
            </a:xfrm>
            <a:custGeom>
              <a:avLst/>
              <a:gdLst/>
              <a:ahLst/>
              <a:cxnLst/>
              <a:rect l="l" t="t" r="r" b="b"/>
              <a:pathLst>
                <a:path w="10972792" h="3456387">
                  <a:moveTo>
                    <a:pt x="0" y="0"/>
                  </a:moveTo>
                  <a:lnTo>
                    <a:pt x="10972792" y="0"/>
                  </a:lnTo>
                  <a:lnTo>
                    <a:pt x="10972792" y="3456387"/>
                  </a:lnTo>
                  <a:lnTo>
                    <a:pt x="0" y="345638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914" r="20084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030211" y="-713038"/>
              <a:ext cx="10363200" cy="3627834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Impact"/>
                </a:defRPr>
              </a:lvl1pPr>
            </a:lstStyle>
            <a:p>
              <a:r>
                <a:rPr lang="en-US" sz="6000" b="1" dirty="0" err="1">
                  <a:latin typeface="Century Gothic Paneuropean" panose="020B0604020202020204" charset="0"/>
                  <a:cs typeface="Century Gothic Paneuropean" panose="020B0604020202020204" charset="0"/>
                  <a:sym typeface="Impact"/>
                </a:rPr>
                <a:t>Metodologia</a:t>
              </a:r>
              <a:r>
                <a:rPr lang="en-US" sz="6000" b="1" dirty="0">
                  <a:latin typeface="Century Gothic Paneuropean" panose="020B0604020202020204" charset="0"/>
                  <a:cs typeface="Century Gothic Paneuropean" panose="020B0604020202020204" charset="0"/>
                  <a:sym typeface="Impact"/>
                </a:rPr>
                <a:t>/</a:t>
              </a:r>
              <a:r>
                <a:rPr lang="en-US" sz="6000" b="1" dirty="0" err="1">
                  <a:latin typeface="Century Gothic Paneuropean" panose="020B0604020202020204" charset="0"/>
                  <a:cs typeface="Century Gothic Paneuropean" panose="020B0604020202020204" charset="0"/>
                  <a:sym typeface="Impact"/>
                </a:rPr>
                <a:t>ações</a:t>
              </a:r>
              <a:endParaRPr lang="en-US" sz="6000" b="1" dirty="0">
                <a:latin typeface="Century Gothic Paneuropean" panose="020B0604020202020204" charset="0"/>
                <a:cs typeface="Century Gothic Paneuropean" panose="020B0604020202020204" charset="0"/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01119" y="1323776"/>
            <a:ext cx="8648681" cy="71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Descreva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sua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metodologia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6682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368FE3-538B-6344-2B5D-3B0191A5CD4B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B153AC81-190C-B166-8ACF-8F60E01AFDE3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7F8D8146-13F9-DDFA-BB0D-58BB816CCFDF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70479" y="9468755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85800" y="2905815"/>
            <a:ext cx="9829794" cy="5305929"/>
            <a:chOff x="-1737263" y="-1278859"/>
            <a:chExt cx="13106392" cy="70745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369129" cy="5795714"/>
            </a:xfrm>
            <a:custGeom>
              <a:avLst/>
              <a:gdLst/>
              <a:ahLst/>
              <a:cxnLst/>
              <a:rect l="l" t="t" r="r" b="b"/>
              <a:pathLst>
                <a:path w="11369129" h="5795714">
                  <a:moveTo>
                    <a:pt x="0" y="0"/>
                  </a:moveTo>
                  <a:lnTo>
                    <a:pt x="11369129" y="0"/>
                  </a:lnTo>
                  <a:lnTo>
                    <a:pt x="11369129" y="5795714"/>
                  </a:lnTo>
                  <a:lnTo>
                    <a:pt x="0" y="5795714"/>
                  </a:lnTo>
                  <a:close/>
                </a:path>
              </a:pathLst>
            </a:custGeom>
          </p:spPr>
          <p:txBody>
            <a:bodyPr lIns="0" tIns="0" rIns="0" bIns="0" rtlCol="0" anchor="ctr"/>
            <a:lstStyle/>
            <a:p>
              <a:pPr algn="ctr">
                <a:lnSpc>
                  <a:spcPts val="11519"/>
                </a:lnSpc>
              </a:pPr>
              <a:endParaRPr lang="pt-BR" sz="7200">
                <a:solidFill>
                  <a:srgbClr val="000000"/>
                </a:solidFill>
                <a:latin typeface="Impact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737263" y="-1278859"/>
              <a:ext cx="11369137" cy="5967160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Century Gothic Paneuropean" panose="020B0604020202020204" charset="0"/>
                  <a:cs typeface="Century Gothic Paneuropean" panose="020B0604020202020204" charset="0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Resultados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801119" y="1654178"/>
            <a:ext cx="6667481" cy="71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seu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texto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792562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49EBEF-2685-DE46-B280-5958D9E9BE1E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9F2735EB-EF91-03DF-CD2A-E5F872FCE3D9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2C226867-C733-294A-C8A7-25C22422DFE9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94781" y="9463707"/>
            <a:ext cx="4391473" cy="571186"/>
            <a:chOff x="0" y="0"/>
            <a:chExt cx="5855297" cy="761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FFDA65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" y="3718770"/>
            <a:ext cx="7543800" cy="3001041"/>
            <a:chOff x="0" y="-171449"/>
            <a:chExt cx="10058401" cy="40013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699056" cy="3829939"/>
            </a:xfrm>
            <a:custGeom>
              <a:avLst/>
              <a:gdLst/>
              <a:ahLst/>
              <a:cxnLst/>
              <a:rect l="l" t="t" r="r" b="b"/>
              <a:pathLst>
                <a:path w="9699056" h="3829939">
                  <a:moveTo>
                    <a:pt x="0" y="0"/>
                  </a:moveTo>
                  <a:lnTo>
                    <a:pt x="9699056" y="0"/>
                  </a:lnTo>
                  <a:lnTo>
                    <a:pt x="9699056" y="3829939"/>
                  </a:lnTo>
                  <a:lnTo>
                    <a:pt x="0" y="38299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221" b="5532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71449"/>
              <a:ext cx="10058401" cy="4001387"/>
            </a:xfrm>
            <a:prstGeom prst="rect">
              <a:avLst/>
            </a:prstGeom>
          </p:spPr>
          <p:txBody>
            <a:bodyPr lIns="0" tIns="0" rIns="0" bIns="0" rtlCol="0" anchor="ctr"/>
            <a:lstStyle>
              <a:defPPr>
                <a:defRPr lang="en-US"/>
              </a:defPPr>
              <a:lvl1pPr algn="ctr">
                <a:lnSpc>
                  <a:spcPts val="11519"/>
                </a:lnSpc>
                <a:defRPr sz="7200">
                  <a:solidFill>
                    <a:srgbClr val="000000"/>
                  </a:solidFill>
                  <a:latin typeface="Century Gothic Paneuropean" panose="020B0604020202020204" charset="0"/>
                  <a:cs typeface="Century Gothic Paneuropean" panose="020B0604020202020204" charset="0"/>
                </a:defRPr>
              </a:lvl1pPr>
            </a:lstStyle>
            <a:p>
              <a:r>
                <a:rPr lang="en-US" sz="6000" b="1" dirty="0" err="1">
                  <a:sym typeface="Impact"/>
                </a:rPr>
                <a:t>Reflexões</a:t>
              </a:r>
              <a:r>
                <a:rPr lang="en-US" sz="6000" b="1" dirty="0">
                  <a:sym typeface="Impact"/>
                </a:rPr>
                <a:t>/</a:t>
              </a:r>
              <a:r>
                <a:rPr lang="en-US" sz="6000" b="1" dirty="0" err="1">
                  <a:sym typeface="Impact"/>
                </a:rPr>
                <a:t>Lições</a:t>
              </a:r>
              <a:r>
                <a:rPr lang="en-US" sz="6000" b="1" dirty="0">
                  <a:sym typeface="Impact"/>
                </a:rPr>
                <a:t> </a:t>
              </a:r>
              <a:r>
                <a:rPr lang="en-US" sz="6000" b="1" dirty="0" err="1">
                  <a:sym typeface="Impact"/>
                </a:rPr>
                <a:t>Aprendidas</a:t>
              </a:r>
              <a:endParaRPr lang="en-US" sz="6000" b="1" dirty="0">
                <a:sym typeface="Impact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601200" y="1409700"/>
            <a:ext cx="7010400" cy="71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Insira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seu</a:t>
            </a:r>
            <a:r>
              <a:rPr lang="en-US" sz="4800" dirty="0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texto</a:t>
            </a:r>
            <a:endParaRPr lang="en-US" sz="4800" dirty="0">
              <a:solidFill>
                <a:srgbClr val="000000"/>
              </a:solidFill>
              <a:latin typeface="Century Gothic Paneuropean"/>
              <a:ea typeface="Century Gothic Paneuropean"/>
              <a:cs typeface="Century Gothic Paneuropean"/>
              <a:sym typeface="Century Gothic Paneuropea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8942" y="446208"/>
            <a:ext cx="366825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ACBEEF-294A-C489-F2CC-31BA448FBABD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6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70B133FF-0621-57C3-4CC3-688787D6FE5B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8" name="TextBox 11">
            <a:extLst>
              <a:ext uri="{FF2B5EF4-FFF2-40B4-BE49-F238E27FC236}">
                <a16:creationId xmlns:a16="http://schemas.microsoft.com/office/drawing/2014/main" id="{90BB6112-6716-0CDC-974C-6EFFE0B44CD7}"/>
              </a:ext>
            </a:extLst>
          </p:cNvPr>
          <p:cNvSpPr txBox="1"/>
          <p:nvPr/>
        </p:nvSpPr>
        <p:spPr>
          <a:xfrm>
            <a:off x="14238913" y="9632534"/>
            <a:ext cx="3854634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idade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certa</a:t>
            </a:r>
            <a:endParaRPr lang="en-US" sz="16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936626" y="2552700"/>
          <a:ext cx="16383000" cy="4419600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D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T="91440" marB="91440">
                    <a:lnL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914400" y="411956"/>
            <a:ext cx="16459200" cy="1714500"/>
            <a:chOff x="0" y="0"/>
            <a:chExt cx="21945600" cy="2286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945600" cy="2286000"/>
            </a:xfrm>
            <a:custGeom>
              <a:avLst/>
              <a:gdLst/>
              <a:ahLst/>
              <a:cxnLst/>
              <a:rect l="l" t="t" r="r" b="b"/>
              <a:pathLst>
                <a:path w="21945600" h="2286000">
                  <a:moveTo>
                    <a:pt x="0" y="0"/>
                  </a:moveTo>
                  <a:lnTo>
                    <a:pt x="21945600" y="0"/>
                  </a:lnTo>
                  <a:lnTo>
                    <a:pt x="2194560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7056" b="-137056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1945600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560"/>
                </a:lnSpc>
              </a:pPr>
              <a:r>
                <a:rPr lang="en-US" sz="880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Tabela 1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4353" y="6974681"/>
            <a:ext cx="3474720" cy="71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7032519" y="8733272"/>
            <a:ext cx="669779" cy="889235"/>
            <a:chOff x="0" y="0"/>
            <a:chExt cx="893039" cy="1185647"/>
          </a:xfrm>
        </p:grpSpPr>
        <p:sp>
          <p:nvSpPr>
            <p:cNvPr id="8" name="Freeform 8" descr="12ª Jornada Internacional de Alfabetização: desafios para a alfabetização na idade certa"/>
            <p:cNvSpPr/>
            <p:nvPr/>
          </p:nvSpPr>
          <p:spPr>
            <a:xfrm>
              <a:off x="0" y="0"/>
              <a:ext cx="893064" cy="1185672"/>
            </a:xfrm>
            <a:custGeom>
              <a:avLst/>
              <a:gdLst/>
              <a:ahLst/>
              <a:cxnLst/>
              <a:rect l="l" t="t" r="r" b="b"/>
              <a:pathLst>
                <a:path w="893064" h="1185672">
                  <a:moveTo>
                    <a:pt x="0" y="0"/>
                  </a:moveTo>
                  <a:lnTo>
                    <a:pt x="893064" y="0"/>
                  </a:lnTo>
                  <a:lnTo>
                    <a:pt x="893064" y="1185672"/>
                  </a:lnTo>
                  <a:lnTo>
                    <a:pt x="0" y="118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1" t="-26646" r="-326107" b="-441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106400" y="9534525"/>
            <a:ext cx="4267200" cy="547689"/>
          </a:xfrm>
          <a:custGeom>
            <a:avLst/>
            <a:gdLst/>
            <a:ahLst/>
            <a:cxnLst/>
            <a:rect l="l" t="t" r="r" b="b"/>
            <a:pathLst>
              <a:path w="5689600" h="730251">
                <a:moveTo>
                  <a:pt x="0" y="0"/>
                </a:moveTo>
                <a:lnTo>
                  <a:pt x="5689600" y="0"/>
                </a:lnTo>
                <a:lnTo>
                  <a:pt x="5689600" y="730251"/>
                </a:lnTo>
                <a:lnTo>
                  <a:pt x="0" y="730251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101813" b="-101813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411956"/>
            <a:ext cx="16459200" cy="1714500"/>
            <a:chOff x="0" y="0"/>
            <a:chExt cx="21945600" cy="228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45600" cy="2286000"/>
            </a:xfrm>
            <a:custGeom>
              <a:avLst/>
              <a:gdLst/>
              <a:ahLst/>
              <a:cxnLst/>
              <a:rect l="l" t="t" r="r" b="b"/>
              <a:pathLst>
                <a:path w="21945600" h="2286000">
                  <a:moveTo>
                    <a:pt x="0" y="0"/>
                  </a:moveTo>
                  <a:lnTo>
                    <a:pt x="21945600" y="0"/>
                  </a:lnTo>
                  <a:lnTo>
                    <a:pt x="21945600" y="2286000"/>
                  </a:lnTo>
                  <a:lnTo>
                    <a:pt x="0" y="22860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7056" b="-137056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21945600" cy="22860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560"/>
                </a:lnSpc>
              </a:pPr>
              <a:r>
                <a:rPr lang="en-US" sz="8800">
                  <a:solidFill>
                    <a:srgbClr val="000000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Gráfico 1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20" y="754380"/>
            <a:ext cx="19751040" cy="1007999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18884" y="405708"/>
            <a:ext cx="669779" cy="889235"/>
            <a:chOff x="0" y="0"/>
            <a:chExt cx="893039" cy="1185647"/>
          </a:xfrm>
        </p:grpSpPr>
        <p:sp>
          <p:nvSpPr>
            <p:cNvPr id="7" name="Freeform 7" descr="12ª Jornada Internacional de Alfabetização: desafios para a alfabetização na idade certa"/>
            <p:cNvSpPr/>
            <p:nvPr/>
          </p:nvSpPr>
          <p:spPr>
            <a:xfrm>
              <a:off x="0" y="0"/>
              <a:ext cx="893064" cy="1185672"/>
            </a:xfrm>
            <a:custGeom>
              <a:avLst/>
              <a:gdLst/>
              <a:ahLst/>
              <a:cxnLst/>
              <a:rect l="l" t="t" r="r" b="b"/>
              <a:pathLst>
                <a:path w="893064" h="1185672">
                  <a:moveTo>
                    <a:pt x="0" y="0"/>
                  </a:moveTo>
                  <a:lnTo>
                    <a:pt x="893064" y="0"/>
                  </a:lnTo>
                  <a:lnTo>
                    <a:pt x="893064" y="1185672"/>
                  </a:lnTo>
                  <a:lnTo>
                    <a:pt x="0" y="118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5331" t="-26646" r="-326107" b="-441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406640" y="9441332"/>
            <a:ext cx="3474720" cy="71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409575"/>
            <a:ext cx="6016628" cy="1743075"/>
            <a:chOff x="0" y="0"/>
            <a:chExt cx="8022171" cy="2324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22168" cy="2324101"/>
            </a:xfrm>
            <a:custGeom>
              <a:avLst/>
              <a:gdLst/>
              <a:ahLst/>
              <a:cxnLst/>
              <a:rect l="l" t="t" r="r" b="b"/>
              <a:pathLst>
                <a:path w="8022168" h="2324101">
                  <a:moveTo>
                    <a:pt x="0" y="0"/>
                  </a:moveTo>
                  <a:lnTo>
                    <a:pt x="8022168" y="0"/>
                  </a:lnTo>
                  <a:lnTo>
                    <a:pt x="8022168" y="2324101"/>
                  </a:lnTo>
                  <a:lnTo>
                    <a:pt x="0" y="232410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257" b="-1725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8022171" cy="233362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4800"/>
                </a:lnSpc>
              </a:pPr>
              <a:r>
                <a:rPr lang="en-US" sz="4000" b="1" dirty="0" err="1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Título</a:t>
              </a:r>
              <a:endParaRPr lang="en-US" sz="4000" b="1" dirty="0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582292" y="1119321"/>
            <a:ext cx="8699859" cy="7489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64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Adicione uma imagem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5840" y="2198370"/>
            <a:ext cx="5833748" cy="6945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000000"/>
                </a:solidFill>
                <a:latin typeface="Century Expanded"/>
                <a:ea typeface="Century Expanded"/>
                <a:cs typeface="Century Expanded"/>
                <a:sym typeface="Century Expanded"/>
              </a:rPr>
              <a:t>Descrição da imagem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41543" y="9036158"/>
            <a:ext cx="3474720" cy="50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Fonte: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" y="347158"/>
            <a:ext cx="4391473" cy="571186"/>
            <a:chOff x="0" y="0"/>
            <a:chExt cx="5855297" cy="76158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855335" cy="761619"/>
            </a:xfrm>
            <a:custGeom>
              <a:avLst/>
              <a:gdLst/>
              <a:ahLst/>
              <a:cxnLst/>
              <a:rect l="l" t="t" r="r" b="b"/>
              <a:pathLst>
                <a:path w="5855335" h="761619">
                  <a:moveTo>
                    <a:pt x="0" y="0"/>
                  </a:moveTo>
                  <a:lnTo>
                    <a:pt x="5855335" y="0"/>
                  </a:lnTo>
                  <a:lnTo>
                    <a:pt x="5855335" y="761619"/>
                  </a:lnTo>
                  <a:lnTo>
                    <a:pt x="0" y="761619"/>
                  </a:lnTo>
                  <a:close/>
                </a:path>
              </a:pathLst>
            </a:custGeom>
            <a:solidFill>
              <a:srgbClr val="2ABF89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98942" y="446209"/>
            <a:ext cx="3759888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12ª Jornada Internacional de </a:t>
            </a:r>
            <a:r>
              <a:rPr lang="en-US" sz="1600" dirty="0" err="1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Alfabetização</a:t>
            </a:r>
            <a:r>
              <a:rPr lang="en-US" sz="16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" y="869671"/>
            <a:ext cx="3444411" cy="81324"/>
            <a:chOff x="0" y="0"/>
            <a:chExt cx="4592549" cy="1084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92574" cy="108458"/>
            </a:xfrm>
            <a:custGeom>
              <a:avLst/>
              <a:gdLst/>
              <a:ahLst/>
              <a:cxnLst/>
              <a:rect l="l" t="t" r="r" b="b"/>
              <a:pathLst>
                <a:path w="4592574" h="108458">
                  <a:moveTo>
                    <a:pt x="0" y="0"/>
                  </a:moveTo>
                  <a:lnTo>
                    <a:pt x="4592574" y="0"/>
                  </a:lnTo>
                  <a:lnTo>
                    <a:pt x="4592574" y="108458"/>
                  </a:lnTo>
                  <a:lnTo>
                    <a:pt x="0" y="108458"/>
                  </a:lnTo>
                  <a:close/>
                </a:path>
              </a:pathLst>
            </a:custGeom>
            <a:solidFill>
              <a:srgbClr val="4BF3BF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" y="950995"/>
            <a:ext cx="1659160" cy="103727"/>
            <a:chOff x="0" y="0"/>
            <a:chExt cx="2212213" cy="1383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12213" cy="138303"/>
            </a:xfrm>
            <a:custGeom>
              <a:avLst/>
              <a:gdLst/>
              <a:ahLst/>
              <a:cxnLst/>
              <a:rect l="l" t="t" r="r" b="b"/>
              <a:pathLst>
                <a:path w="2212213" h="138303">
                  <a:moveTo>
                    <a:pt x="0" y="138303"/>
                  </a:moveTo>
                  <a:lnTo>
                    <a:pt x="2212213" y="138303"/>
                  </a:lnTo>
                  <a:lnTo>
                    <a:pt x="22122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EBA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81760837-A17A-F0D3-7759-6BA6C0C8BD26}"/>
              </a:ext>
            </a:extLst>
          </p:cNvPr>
          <p:cNvGrpSpPr/>
          <p:nvPr/>
        </p:nvGrpSpPr>
        <p:grpSpPr>
          <a:xfrm>
            <a:off x="103870" y="360128"/>
            <a:ext cx="391203" cy="525342"/>
            <a:chOff x="0" y="0"/>
            <a:chExt cx="2112239" cy="2999930"/>
          </a:xfrm>
        </p:grpSpPr>
        <p:sp>
          <p:nvSpPr>
            <p:cNvPr id="19" name="Freeform 15" descr="12ª Jornada Internacional de Alfabetização: desafios para a alfabetização na idade certa">
              <a:extLst>
                <a:ext uri="{FF2B5EF4-FFF2-40B4-BE49-F238E27FC236}">
                  <a16:creationId xmlns:a16="http://schemas.microsoft.com/office/drawing/2014/main" id="{22FB4D56-8259-0FAA-9A9D-7DFD2A14A904}"/>
                </a:ext>
              </a:extLst>
            </p:cNvPr>
            <p:cNvSpPr/>
            <p:nvPr/>
          </p:nvSpPr>
          <p:spPr>
            <a:xfrm>
              <a:off x="0" y="0"/>
              <a:ext cx="2112264" cy="2999867"/>
            </a:xfrm>
            <a:custGeom>
              <a:avLst/>
              <a:gdLst/>
              <a:ahLst/>
              <a:cxnLst/>
              <a:rect l="l" t="t" r="r" b="b"/>
              <a:pathLst>
                <a:path w="2112264" h="2999867">
                  <a:moveTo>
                    <a:pt x="0" y="0"/>
                  </a:moveTo>
                  <a:lnTo>
                    <a:pt x="2112264" y="0"/>
                  </a:lnTo>
                  <a:lnTo>
                    <a:pt x="2112264" y="2999867"/>
                  </a:lnTo>
                  <a:lnTo>
                    <a:pt x="0" y="2999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5332" t="-24909" r="-326114" b="-34736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288</Words>
  <Application>Microsoft Office PowerPoint</Application>
  <PresentationFormat>Personalizar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Impact</vt:lpstr>
      <vt:lpstr>Century Expanded Bold</vt:lpstr>
      <vt:lpstr>Century Expanded</vt:lpstr>
      <vt:lpstr>Arial</vt:lpstr>
      <vt:lpstr>Times New Roman</vt:lpstr>
      <vt:lpstr>Calibri</vt:lpstr>
      <vt:lpstr>Century Gothic Paneuropean</vt:lpstr>
      <vt:lpstr>Century Gothic Paneuropean Bold</vt:lpstr>
      <vt:lpstr>Calibri (MS)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Template (Relato de Experiência) - 12ª Jornada Internacional de Alfabetização.pptx</dc:title>
  <cp:lastModifiedBy>Emmily Rodrigues</cp:lastModifiedBy>
  <cp:revision>8</cp:revision>
  <dcterms:created xsi:type="dcterms:W3CDTF">2006-08-16T00:00:00Z</dcterms:created>
  <dcterms:modified xsi:type="dcterms:W3CDTF">2026-07-27T17:06:01Z</dcterms:modified>
  <dc:identifier>DAHQJXkjToc</dc:identifier>
</cp:coreProperties>
</file>