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62" r:id="rId2"/>
    <p:sldId id="259" r:id="rId3"/>
    <p:sldId id="260" r:id="rId4"/>
    <p:sldId id="267" r:id="rId5"/>
    <p:sldId id="271" r:id="rId6"/>
    <p:sldId id="270" r:id="rId7"/>
    <p:sldId id="272" r:id="rId8"/>
  </p:sldIdLst>
  <p:sldSz cx="18288000" cy="10287000"/>
  <p:notesSz cx="6858000" cy="9144000"/>
  <p:embeddedFontLst>
    <p:embeddedFont>
      <p:font typeface="Banana Black" panose="020B0604020202020204" charset="-78"/>
      <p:regular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Glacial Indifference" panose="020B0604020202020204" charset="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0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CC"/>
    <a:srgbClr val="F8F8F8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6" d="100"/>
          <a:sy n="46" d="100"/>
        </p:scale>
        <p:origin x="1290" y="36"/>
      </p:cViewPr>
      <p:guideLst>
        <p:guide orient="horz" pos="160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font" Target="fonts/font2.fntdata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1/26/2022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0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patrimonio40.tec.br/" TargetMode="External"/><Relationship Id="rId3" Type="http://schemas.openxmlformats.org/officeDocument/2006/relationships/image" Target="../media/image12.svg"/><Relationship Id="rId7" Type="http://schemas.openxmlformats.org/officeDocument/2006/relationships/hyperlink" Target="mailto:e.patrimonio4.0@gmail.com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CaixaDeTexto 53">
            <a:extLst>
              <a:ext uri="{FF2B5EF4-FFF2-40B4-BE49-F238E27FC236}">
                <a16:creationId xmlns:a16="http://schemas.microsoft.com/office/drawing/2014/main" id="{625A1E98-3CF1-414E-B8B0-AA4FB49F083D}"/>
              </a:ext>
            </a:extLst>
          </p:cNvPr>
          <p:cNvSpPr txBox="1"/>
          <p:nvPr/>
        </p:nvSpPr>
        <p:spPr>
          <a:xfrm>
            <a:off x="941070" y="5012001"/>
            <a:ext cx="16708819" cy="11396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6806" dirty="0">
                <a:solidFill>
                  <a:srgbClr val="000000"/>
                </a:solidFill>
                <a:latin typeface="Banana Black"/>
              </a:rPr>
              <a:t>Título do trabalho</a:t>
            </a:r>
          </a:p>
        </p:txBody>
      </p:sp>
      <p:sp>
        <p:nvSpPr>
          <p:cNvPr id="55" name="TextBox 35">
            <a:extLst>
              <a:ext uri="{FF2B5EF4-FFF2-40B4-BE49-F238E27FC236}">
                <a16:creationId xmlns:a16="http://schemas.microsoft.com/office/drawing/2014/main" id="{8F1A0CAB-AF1E-46DF-93DC-79CEE63E57EF}"/>
              </a:ext>
            </a:extLst>
          </p:cNvPr>
          <p:cNvSpPr txBox="1"/>
          <p:nvPr/>
        </p:nvSpPr>
        <p:spPr>
          <a:xfrm>
            <a:off x="8408008" y="7982888"/>
            <a:ext cx="9241881" cy="14649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3912"/>
              </a:lnSpc>
              <a:spcBef>
                <a:spcPct val="0"/>
              </a:spcBef>
            </a:pPr>
            <a:r>
              <a:rPr lang="en-US" sz="2794" b="1" dirty="0">
                <a:solidFill>
                  <a:srgbClr val="000000"/>
                </a:solidFill>
                <a:latin typeface="Glacial Indifference"/>
              </a:rPr>
              <a:t>Nome do(a) </a:t>
            </a:r>
            <a:r>
              <a:rPr lang="en-US" sz="2794" b="1" dirty="0" err="1">
                <a:solidFill>
                  <a:srgbClr val="000000"/>
                </a:solidFill>
                <a:latin typeface="Glacial Indifference"/>
              </a:rPr>
              <a:t>apresentador</a:t>
            </a:r>
            <a:r>
              <a:rPr lang="en-US" sz="2794" b="1" dirty="0">
                <a:solidFill>
                  <a:srgbClr val="000000"/>
                </a:solidFill>
                <a:latin typeface="Glacial Indifference"/>
              </a:rPr>
              <a:t>(a)</a:t>
            </a:r>
          </a:p>
          <a:p>
            <a:pPr algn="r">
              <a:lnSpc>
                <a:spcPts val="3912"/>
              </a:lnSpc>
              <a:spcBef>
                <a:spcPct val="0"/>
              </a:spcBef>
            </a:pPr>
            <a:r>
              <a:rPr lang="pt-BR" altLang="en-US" sz="2794" dirty="0">
                <a:solidFill>
                  <a:srgbClr val="000000"/>
                </a:solidFill>
                <a:latin typeface="Glacial Indifference"/>
              </a:rPr>
              <a:t>Formação | Afiliação</a:t>
            </a:r>
          </a:p>
          <a:p>
            <a:pPr algn="r">
              <a:lnSpc>
                <a:spcPts val="3912"/>
              </a:lnSpc>
              <a:spcBef>
                <a:spcPct val="0"/>
              </a:spcBef>
            </a:pPr>
            <a:r>
              <a:rPr lang="pt-BR" altLang="en-US" sz="2794" dirty="0">
                <a:solidFill>
                  <a:srgbClr val="000000"/>
                </a:solidFill>
                <a:latin typeface="Glacial Indifference"/>
              </a:rPr>
              <a:t>Demais autores</a:t>
            </a:r>
            <a:endParaRPr lang="en-US" sz="2794" dirty="0">
              <a:solidFill>
                <a:srgbClr val="000000"/>
              </a:solidFill>
              <a:latin typeface="Glacial Indifference"/>
            </a:endParaRPr>
          </a:p>
        </p:txBody>
      </p:sp>
    </p:spTree>
    <p:extLst>
      <p:ext uri="{BB962C8B-B14F-4D97-AF65-F5344CB8AC3E}">
        <p14:creationId xmlns:p14="http://schemas.microsoft.com/office/powerpoint/2010/main" val="38006999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Box 44">
            <a:extLst>
              <a:ext uri="{FF2B5EF4-FFF2-40B4-BE49-F238E27FC236}">
                <a16:creationId xmlns:a16="http://schemas.microsoft.com/office/drawing/2014/main" id="{621254BF-EE64-496B-9E2B-331EF8D5D272}"/>
              </a:ext>
            </a:extLst>
          </p:cNvPr>
          <p:cNvSpPr txBox="1"/>
          <p:nvPr/>
        </p:nvSpPr>
        <p:spPr>
          <a:xfrm>
            <a:off x="1020045" y="1330459"/>
            <a:ext cx="15596631" cy="35234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599"/>
              </a:lnSpc>
              <a:spcBef>
                <a:spcPct val="0"/>
              </a:spcBef>
            </a:pPr>
            <a:r>
              <a:rPr lang="en-US" sz="6000" dirty="0">
                <a:solidFill>
                  <a:srgbClr val="394867"/>
                </a:solidFill>
                <a:latin typeface="Banana Black"/>
              </a:rPr>
              <a:t>TEXTO</a:t>
            </a:r>
          </a:p>
          <a:p>
            <a:pPr lvl="1">
              <a:lnSpc>
                <a:spcPts val="5599"/>
              </a:lnSpc>
              <a:spcBef>
                <a:spcPct val="0"/>
              </a:spcBef>
            </a:pPr>
            <a:r>
              <a:rPr lang="en-US" sz="4800" dirty="0">
                <a:solidFill>
                  <a:srgbClr val="394867"/>
                </a:solidFill>
                <a:latin typeface="Banana Black"/>
              </a:rPr>
              <a:t>EXEMPLO DE SLIDE</a:t>
            </a:r>
          </a:p>
          <a:p>
            <a:pPr lvl="2">
              <a:lnSpc>
                <a:spcPts val="5599"/>
              </a:lnSpc>
              <a:spcBef>
                <a:spcPct val="0"/>
              </a:spcBef>
            </a:pPr>
            <a:r>
              <a:rPr lang="pt-BR" sz="3500" b="1" dirty="0">
                <a:solidFill>
                  <a:schemeClr val="tx2"/>
                </a:solidFill>
                <a:latin typeface="Glacial Indifference"/>
              </a:rPr>
              <a:t>Todo o conteúdo do material audiovisual enviado à comissão organizadora do evento 'Patrimônio 4.0 - Conectando dimensões da realidade', é de inteira responsabilidade dos autores.</a:t>
            </a:r>
            <a:endParaRPr lang="en-US" sz="3500" b="1" dirty="0">
              <a:solidFill>
                <a:schemeClr val="tx2"/>
              </a:solidFill>
              <a:latin typeface="Glacial Indifference"/>
            </a:endParaRPr>
          </a:p>
        </p:txBody>
      </p:sp>
    </p:spTree>
    <p:extLst>
      <p:ext uri="{BB962C8B-B14F-4D97-AF65-F5344CB8AC3E}">
        <p14:creationId xmlns:p14="http://schemas.microsoft.com/office/powerpoint/2010/main" val="10345679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14345104" y="2476500"/>
            <a:ext cx="2765963" cy="2394310"/>
          </a:xfrm>
          <a:prstGeom prst="rect">
            <a:avLst/>
          </a:prstGeom>
        </p:spPr>
      </p:pic>
      <p:sp>
        <p:nvSpPr>
          <p:cNvPr id="29" name="TextBox 10">
            <a:extLst>
              <a:ext uri="{FF2B5EF4-FFF2-40B4-BE49-F238E27FC236}">
                <a16:creationId xmlns:a16="http://schemas.microsoft.com/office/drawing/2014/main" id="{43B99364-0B07-48BB-B2B8-6D37935EE750}"/>
              </a:ext>
            </a:extLst>
          </p:cNvPr>
          <p:cNvSpPr txBox="1"/>
          <p:nvPr/>
        </p:nvSpPr>
        <p:spPr>
          <a:xfrm>
            <a:off x="1463607" y="493762"/>
            <a:ext cx="7144811" cy="1231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dirty="0">
                <a:solidFill>
                  <a:schemeClr val="tx2"/>
                </a:solidFill>
                <a:latin typeface="Banana Black"/>
              </a:rPr>
              <a:t>LOGOS DAS</a:t>
            </a:r>
          </a:p>
          <a:p>
            <a:pPr algn="ctr"/>
            <a:r>
              <a:rPr lang="en-US" sz="4000" dirty="0">
                <a:solidFill>
                  <a:schemeClr val="tx2"/>
                </a:solidFill>
                <a:latin typeface="Banana Black"/>
              </a:rPr>
              <a:t> INSTITUIÇÕES ORGANIZADORAS:</a:t>
            </a:r>
          </a:p>
        </p:txBody>
      </p:sp>
      <p:pic>
        <p:nvPicPr>
          <p:cNvPr id="30" name="Picture 28">
            <a:extLst>
              <a:ext uri="{FF2B5EF4-FFF2-40B4-BE49-F238E27FC236}">
                <a16:creationId xmlns:a16="http://schemas.microsoft.com/office/drawing/2014/main" id="{CD81A230-6070-4520-B6B0-F171B59B78E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5122" t="11732" r="1099" b="79170"/>
          <a:stretch>
            <a:fillRect/>
          </a:stretch>
        </p:blipFill>
        <p:spPr>
          <a:xfrm>
            <a:off x="-1" y="9598392"/>
            <a:ext cx="18288000" cy="688608"/>
          </a:xfrm>
          <a:prstGeom prst="rect">
            <a:avLst/>
          </a:prstGeom>
        </p:spPr>
      </p:pic>
      <p:pic>
        <p:nvPicPr>
          <p:cNvPr id="31" name="Picture 2">
            <a:extLst>
              <a:ext uri="{FF2B5EF4-FFF2-40B4-BE49-F238E27FC236}">
                <a16:creationId xmlns:a16="http://schemas.microsoft.com/office/drawing/2014/main" id="{B5D999E5-39A7-4FC8-9202-8E175E19D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0574" y="7479574"/>
            <a:ext cx="2807426" cy="280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10">
            <a:extLst>
              <a:ext uri="{FF2B5EF4-FFF2-40B4-BE49-F238E27FC236}">
                <a16:creationId xmlns:a16="http://schemas.microsoft.com/office/drawing/2014/main" id="{1DECAC5B-BE52-4F8F-B28A-397134B8C9BE}"/>
              </a:ext>
            </a:extLst>
          </p:cNvPr>
          <p:cNvSpPr txBox="1"/>
          <p:nvPr/>
        </p:nvSpPr>
        <p:spPr>
          <a:xfrm>
            <a:off x="11712622" y="9258300"/>
            <a:ext cx="3767951" cy="10676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528"/>
              </a:lnSpc>
            </a:pPr>
            <a:r>
              <a:rPr lang="en-US" sz="4000" dirty="0">
                <a:solidFill>
                  <a:schemeClr val="bg1"/>
                </a:solidFill>
                <a:latin typeface="Banana Black"/>
              </a:rPr>
              <a:t>PATRIMÔNIO 4.0</a:t>
            </a:r>
          </a:p>
        </p:txBody>
      </p:sp>
      <p:pic>
        <p:nvPicPr>
          <p:cNvPr id="33" name="Imagem 32">
            <a:extLst>
              <a:ext uri="{FF2B5EF4-FFF2-40B4-BE49-F238E27FC236}">
                <a16:creationId xmlns:a16="http://schemas.microsoft.com/office/drawing/2014/main" id="{66C01554-83C5-48F0-8ED3-CB1E2129EA89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77" t="3327" r="13417"/>
          <a:stretch/>
        </p:blipFill>
        <p:spPr>
          <a:xfrm>
            <a:off x="10820400" y="2308003"/>
            <a:ext cx="2913357" cy="3749897"/>
          </a:xfrm>
          <a:prstGeom prst="rect">
            <a:avLst/>
          </a:prstGeom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D0D1B310-45D1-449E-841A-77C3629BA439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3256" y="5143500"/>
            <a:ext cx="3311657" cy="3311657"/>
          </a:xfrm>
          <a:prstGeom prst="rect">
            <a:avLst/>
          </a:prstGeom>
        </p:spPr>
      </p:pic>
      <p:pic>
        <p:nvPicPr>
          <p:cNvPr id="39" name="Imagem 38">
            <a:extLst>
              <a:ext uri="{FF2B5EF4-FFF2-40B4-BE49-F238E27FC236}">
                <a16:creationId xmlns:a16="http://schemas.microsoft.com/office/drawing/2014/main" id="{90F94113-F9A5-4F6D-A330-9546A9D75D50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462" y="2225325"/>
            <a:ext cx="3311657" cy="3311657"/>
          </a:xfrm>
          <a:prstGeom prst="rect">
            <a:avLst/>
          </a:prstGeom>
        </p:spPr>
      </p:pic>
      <p:pic>
        <p:nvPicPr>
          <p:cNvPr id="42" name="Imagem 41">
            <a:extLst>
              <a:ext uri="{FF2B5EF4-FFF2-40B4-BE49-F238E27FC236}">
                <a16:creationId xmlns:a16="http://schemas.microsoft.com/office/drawing/2014/main" id="{0B2DF052-2743-42EB-9475-C86AE200EF5D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448" y="2002951"/>
            <a:ext cx="3311657" cy="3311657"/>
          </a:xfrm>
          <a:prstGeom prst="rect">
            <a:avLst/>
          </a:prstGeom>
        </p:spPr>
      </p:pic>
      <p:pic>
        <p:nvPicPr>
          <p:cNvPr id="48" name="Imagem 47">
            <a:extLst>
              <a:ext uri="{FF2B5EF4-FFF2-40B4-BE49-F238E27FC236}">
                <a16:creationId xmlns:a16="http://schemas.microsoft.com/office/drawing/2014/main" id="{EC4B2BA7-F0D5-4232-8472-91214420948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5547" y="4876485"/>
            <a:ext cx="2703382" cy="3607464"/>
          </a:xfrm>
          <a:prstGeom prst="rect">
            <a:avLst/>
          </a:prstGeom>
        </p:spPr>
      </p:pic>
      <p:sp>
        <p:nvSpPr>
          <p:cNvPr id="49" name="TextBox 10">
            <a:extLst>
              <a:ext uri="{FF2B5EF4-FFF2-40B4-BE49-F238E27FC236}">
                <a16:creationId xmlns:a16="http://schemas.microsoft.com/office/drawing/2014/main" id="{420C4D79-B346-40A7-A048-049974F90D8F}"/>
              </a:ext>
            </a:extLst>
          </p:cNvPr>
          <p:cNvSpPr txBox="1"/>
          <p:nvPr/>
        </p:nvSpPr>
        <p:spPr>
          <a:xfrm>
            <a:off x="11277600" y="493762"/>
            <a:ext cx="5392211" cy="61555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/>
            <a:r>
              <a:rPr lang="en-US" sz="4000" dirty="0">
                <a:solidFill>
                  <a:schemeClr val="tx2"/>
                </a:solidFill>
                <a:latin typeface="Banana Black"/>
              </a:rPr>
              <a:t>LOGOS DO EVENTO:</a:t>
            </a:r>
          </a:p>
        </p:txBody>
      </p:sp>
    </p:spTree>
    <p:extLst>
      <p:ext uri="{BB962C8B-B14F-4D97-AF65-F5344CB8AC3E}">
        <p14:creationId xmlns:p14="http://schemas.microsoft.com/office/powerpoint/2010/main" val="24858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Agrupar 8">
            <a:extLst>
              <a:ext uri="{FF2B5EF4-FFF2-40B4-BE49-F238E27FC236}">
                <a16:creationId xmlns:a16="http://schemas.microsoft.com/office/drawing/2014/main" id="{E9F7A1B6-6A43-4D9C-917C-7D97FE2DA3C3}"/>
              </a:ext>
            </a:extLst>
          </p:cNvPr>
          <p:cNvGrpSpPr/>
          <p:nvPr/>
        </p:nvGrpSpPr>
        <p:grpSpPr>
          <a:xfrm>
            <a:off x="-4343400" y="-1853980"/>
            <a:ext cx="16616675" cy="11340880"/>
            <a:chOff x="-4392287" y="-2276933"/>
            <a:chExt cx="16901441" cy="11535233"/>
          </a:xfrm>
        </p:grpSpPr>
        <p:pic>
          <p:nvPicPr>
            <p:cNvPr id="10" name="Picture 6">
              <a:extLst>
                <a:ext uri="{FF2B5EF4-FFF2-40B4-BE49-F238E27FC236}">
                  <a16:creationId xmlns:a16="http://schemas.microsoft.com/office/drawing/2014/main" id="{56C54C1D-00AC-4296-889C-ADB40BD12E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4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-4392287" y="-2276933"/>
              <a:ext cx="16901441" cy="11535233"/>
            </a:xfrm>
            <a:prstGeom prst="rect">
              <a:avLst/>
            </a:prstGeom>
          </p:spPr>
        </p:pic>
        <p:pic>
          <p:nvPicPr>
            <p:cNvPr id="11" name="Picture 9">
              <a:extLst>
                <a:ext uri="{FF2B5EF4-FFF2-40B4-BE49-F238E27FC236}">
                  <a16:creationId xmlns:a16="http://schemas.microsoft.com/office/drawing/2014/main" id="{874F0918-537A-4DC9-AFA0-8261CF64CE86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 bright="70000" contrast="-70000"/>
            </a:blip>
            <a:srcRect/>
            <a:stretch>
              <a:fillRect/>
            </a:stretch>
          </p:blipFill>
          <p:spPr>
            <a:xfrm>
              <a:off x="1309351" y="2505070"/>
              <a:ext cx="2277209" cy="1971228"/>
            </a:xfrm>
            <a:prstGeom prst="rect">
              <a:avLst/>
            </a:prstGeom>
          </p:spPr>
        </p:pic>
      </p:grpSp>
      <p:pic>
        <p:nvPicPr>
          <p:cNvPr id="30" name="Picture 28">
            <a:extLst>
              <a:ext uri="{FF2B5EF4-FFF2-40B4-BE49-F238E27FC236}">
                <a16:creationId xmlns:a16="http://schemas.microsoft.com/office/drawing/2014/main" id="{CD81A230-6070-4520-B6B0-F171B59B78E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5122" t="11732" r="1099" b="79170"/>
          <a:stretch>
            <a:fillRect/>
          </a:stretch>
        </p:blipFill>
        <p:spPr>
          <a:xfrm>
            <a:off x="-1" y="9598392"/>
            <a:ext cx="18288000" cy="688608"/>
          </a:xfrm>
          <a:prstGeom prst="rect">
            <a:avLst/>
          </a:prstGeom>
        </p:spPr>
      </p:pic>
      <p:pic>
        <p:nvPicPr>
          <p:cNvPr id="31" name="Picture 2">
            <a:extLst>
              <a:ext uri="{FF2B5EF4-FFF2-40B4-BE49-F238E27FC236}">
                <a16:creationId xmlns:a16="http://schemas.microsoft.com/office/drawing/2014/main" id="{B5D999E5-39A7-4FC8-9202-8E175E19D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0574" y="7479574"/>
            <a:ext cx="2807426" cy="280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10">
            <a:extLst>
              <a:ext uri="{FF2B5EF4-FFF2-40B4-BE49-F238E27FC236}">
                <a16:creationId xmlns:a16="http://schemas.microsoft.com/office/drawing/2014/main" id="{1DECAC5B-BE52-4F8F-B28A-397134B8C9BE}"/>
              </a:ext>
            </a:extLst>
          </p:cNvPr>
          <p:cNvSpPr txBox="1"/>
          <p:nvPr/>
        </p:nvSpPr>
        <p:spPr>
          <a:xfrm>
            <a:off x="11712622" y="9258300"/>
            <a:ext cx="3767951" cy="10676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528"/>
              </a:lnSpc>
            </a:pPr>
            <a:r>
              <a:rPr lang="en-US" sz="4000" dirty="0">
                <a:solidFill>
                  <a:schemeClr val="bg1"/>
                </a:solidFill>
                <a:latin typeface="Banana Black"/>
              </a:rPr>
              <a:t>PATRIMÔNIO 4.0</a:t>
            </a:r>
          </a:p>
        </p:txBody>
      </p:sp>
      <p:sp>
        <p:nvSpPr>
          <p:cNvPr id="15" name="TextBox 44">
            <a:extLst>
              <a:ext uri="{FF2B5EF4-FFF2-40B4-BE49-F238E27FC236}">
                <a16:creationId xmlns:a16="http://schemas.microsoft.com/office/drawing/2014/main" id="{58165034-1F9C-47F1-BC4C-5C32F343D75E}"/>
              </a:ext>
            </a:extLst>
          </p:cNvPr>
          <p:cNvSpPr txBox="1"/>
          <p:nvPr/>
        </p:nvSpPr>
        <p:spPr>
          <a:xfrm>
            <a:off x="891021" y="868291"/>
            <a:ext cx="16505955" cy="639918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599"/>
              </a:lnSpc>
              <a:spcBef>
                <a:spcPct val="0"/>
              </a:spcBef>
            </a:pPr>
            <a:r>
              <a:rPr lang="pt-BR" sz="6000" dirty="0">
                <a:solidFill>
                  <a:srgbClr val="394867"/>
                </a:solidFill>
                <a:latin typeface="Banana Black"/>
              </a:rPr>
              <a:t>Sugestão de estrutura para apresentação do trabalho:</a:t>
            </a:r>
          </a:p>
          <a:p>
            <a:pPr marL="571500" indent="-571500">
              <a:lnSpc>
                <a:spcPts val="5599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rgbClr val="394867"/>
                </a:solidFill>
                <a:latin typeface="Banana Black"/>
              </a:rPr>
              <a:t>Abertura </a:t>
            </a:r>
            <a:r>
              <a:rPr lang="pt-BR" sz="3600" dirty="0">
                <a:solidFill>
                  <a:schemeClr val="tx2"/>
                </a:solidFill>
                <a:latin typeface="Glacial Indifference"/>
              </a:rPr>
              <a:t>- Identificação do apresentador (seu nome), título do trabalho, nome e afiliação institucional dos autores;</a:t>
            </a:r>
            <a:r>
              <a:rPr lang="en-US" sz="3600" dirty="0">
                <a:solidFill>
                  <a:srgbClr val="394867"/>
                </a:solidFill>
                <a:latin typeface="Banana Black"/>
              </a:rPr>
              <a:t> </a:t>
            </a:r>
            <a:endParaRPr lang="pt-BR" sz="3600" dirty="0">
              <a:solidFill>
                <a:schemeClr val="tx2"/>
              </a:solidFill>
              <a:latin typeface="Glacial Indifference"/>
            </a:endParaRPr>
          </a:p>
          <a:p>
            <a:pPr marL="571500" indent="-571500">
              <a:lnSpc>
                <a:spcPts val="5599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rgbClr val="394867"/>
                </a:solidFill>
                <a:latin typeface="Banana Black"/>
              </a:rPr>
              <a:t>Introdução</a:t>
            </a:r>
            <a:r>
              <a:rPr lang="pt-BR" sz="3600" dirty="0">
                <a:solidFill>
                  <a:schemeClr val="tx2"/>
                </a:solidFill>
                <a:latin typeface="Glacial Indifference"/>
              </a:rPr>
              <a:t> - Problema do estudo, objetivos, justificativa e contexto;</a:t>
            </a:r>
          </a:p>
          <a:p>
            <a:pPr marL="571500" indent="-571500">
              <a:lnSpc>
                <a:spcPts val="5599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rgbClr val="394867"/>
                </a:solidFill>
                <a:latin typeface="Banana Black"/>
              </a:rPr>
              <a:t>Referencial teórico </a:t>
            </a:r>
            <a:r>
              <a:rPr lang="pt-BR" sz="3600" dirty="0">
                <a:solidFill>
                  <a:schemeClr val="tx2"/>
                </a:solidFill>
                <a:latin typeface="Glacial Indifference"/>
              </a:rPr>
              <a:t>- Pontos principais da revisão da literatura e que têm impacto direto na realização do trabalho;</a:t>
            </a:r>
          </a:p>
          <a:p>
            <a:pPr marL="571500" indent="-571500">
              <a:lnSpc>
                <a:spcPts val="5599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rgbClr val="394867"/>
                </a:solidFill>
                <a:latin typeface="Banana Black"/>
              </a:rPr>
              <a:t>Metodologia </a:t>
            </a:r>
            <a:r>
              <a:rPr lang="pt-BR" sz="3600" dirty="0">
                <a:solidFill>
                  <a:schemeClr val="tx2"/>
                </a:solidFill>
                <a:latin typeface="Glacial Indifference"/>
              </a:rPr>
              <a:t>- Como o trabalho foi realizado, como se deu a coleta de dados e sua análise. Falar sobre a metodologia usada no estudo, e não sobre metodologia em geral;</a:t>
            </a:r>
          </a:p>
        </p:txBody>
      </p:sp>
    </p:spTree>
    <p:extLst>
      <p:ext uri="{BB962C8B-B14F-4D97-AF65-F5344CB8AC3E}">
        <p14:creationId xmlns:p14="http://schemas.microsoft.com/office/powerpoint/2010/main" val="64324700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3A3B7D5D-93C4-4CE4-936B-755745F23620}"/>
              </a:ext>
            </a:extLst>
          </p:cNvPr>
          <p:cNvGrpSpPr/>
          <p:nvPr/>
        </p:nvGrpSpPr>
        <p:grpSpPr>
          <a:xfrm>
            <a:off x="-4343400" y="-1853980"/>
            <a:ext cx="16616675" cy="11340880"/>
            <a:chOff x="-4392287" y="-2276933"/>
            <a:chExt cx="16901441" cy="1153523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A3688DB1-186F-43B7-B06F-1F9F518DD65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4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-4392287" y="-2276933"/>
              <a:ext cx="16901441" cy="11535233"/>
            </a:xfrm>
            <a:prstGeom prst="rect">
              <a:avLst/>
            </a:prstGeom>
          </p:spPr>
        </p:pic>
        <p:pic>
          <p:nvPicPr>
            <p:cNvPr id="8" name="Picture 9">
              <a:extLst>
                <a:ext uri="{FF2B5EF4-FFF2-40B4-BE49-F238E27FC236}">
                  <a16:creationId xmlns:a16="http://schemas.microsoft.com/office/drawing/2014/main" id="{CC40EE30-8388-448F-B9B7-CCEF55A7874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 bright="70000" contrast="-70000"/>
            </a:blip>
            <a:srcRect/>
            <a:stretch>
              <a:fillRect/>
            </a:stretch>
          </p:blipFill>
          <p:spPr>
            <a:xfrm>
              <a:off x="1309351" y="2505070"/>
              <a:ext cx="2277209" cy="1971228"/>
            </a:xfrm>
            <a:prstGeom prst="rect">
              <a:avLst/>
            </a:prstGeom>
          </p:spPr>
        </p:pic>
      </p:grpSp>
      <p:pic>
        <p:nvPicPr>
          <p:cNvPr id="30" name="Picture 28">
            <a:extLst>
              <a:ext uri="{FF2B5EF4-FFF2-40B4-BE49-F238E27FC236}">
                <a16:creationId xmlns:a16="http://schemas.microsoft.com/office/drawing/2014/main" id="{CD81A230-6070-4520-B6B0-F171B59B78E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5122" t="11732" r="1099" b="79170"/>
          <a:stretch>
            <a:fillRect/>
          </a:stretch>
        </p:blipFill>
        <p:spPr>
          <a:xfrm>
            <a:off x="-1" y="9598392"/>
            <a:ext cx="18288000" cy="688608"/>
          </a:xfrm>
          <a:prstGeom prst="rect">
            <a:avLst/>
          </a:prstGeom>
        </p:spPr>
      </p:pic>
      <p:pic>
        <p:nvPicPr>
          <p:cNvPr id="31" name="Picture 2">
            <a:extLst>
              <a:ext uri="{FF2B5EF4-FFF2-40B4-BE49-F238E27FC236}">
                <a16:creationId xmlns:a16="http://schemas.microsoft.com/office/drawing/2014/main" id="{B5D999E5-39A7-4FC8-9202-8E175E19D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0574" y="7479574"/>
            <a:ext cx="2807426" cy="280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10">
            <a:extLst>
              <a:ext uri="{FF2B5EF4-FFF2-40B4-BE49-F238E27FC236}">
                <a16:creationId xmlns:a16="http://schemas.microsoft.com/office/drawing/2014/main" id="{1DECAC5B-BE52-4F8F-B28A-397134B8C9BE}"/>
              </a:ext>
            </a:extLst>
          </p:cNvPr>
          <p:cNvSpPr txBox="1"/>
          <p:nvPr/>
        </p:nvSpPr>
        <p:spPr>
          <a:xfrm>
            <a:off x="11712622" y="9258300"/>
            <a:ext cx="3767951" cy="10676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528"/>
              </a:lnSpc>
            </a:pPr>
            <a:r>
              <a:rPr lang="en-US" sz="4000" dirty="0">
                <a:solidFill>
                  <a:schemeClr val="bg1"/>
                </a:solidFill>
                <a:latin typeface="Banana Black"/>
              </a:rPr>
              <a:t>PATRIMÔNIO 4.0</a:t>
            </a:r>
          </a:p>
        </p:txBody>
      </p:sp>
      <p:sp>
        <p:nvSpPr>
          <p:cNvPr id="15" name="TextBox 44">
            <a:extLst>
              <a:ext uri="{FF2B5EF4-FFF2-40B4-BE49-F238E27FC236}">
                <a16:creationId xmlns:a16="http://schemas.microsoft.com/office/drawing/2014/main" id="{58165034-1F9C-47F1-BC4C-5C32F343D75E}"/>
              </a:ext>
            </a:extLst>
          </p:cNvPr>
          <p:cNvSpPr txBox="1"/>
          <p:nvPr/>
        </p:nvSpPr>
        <p:spPr>
          <a:xfrm>
            <a:off x="891021" y="868291"/>
            <a:ext cx="16505955" cy="430887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599"/>
              </a:lnSpc>
              <a:spcBef>
                <a:spcPct val="0"/>
              </a:spcBef>
            </a:pPr>
            <a:r>
              <a:rPr lang="pt-BR" sz="6000" dirty="0">
                <a:solidFill>
                  <a:srgbClr val="394867"/>
                </a:solidFill>
                <a:latin typeface="Banana Black"/>
              </a:rPr>
              <a:t>Sugestão de estrutura para apresentação do trabalho:</a:t>
            </a:r>
          </a:p>
          <a:p>
            <a:pPr marL="571500" indent="-571500">
              <a:lnSpc>
                <a:spcPts val="5599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rgbClr val="394867"/>
                </a:solidFill>
                <a:latin typeface="Banana Black"/>
              </a:rPr>
              <a:t>Análise e Resultados </a:t>
            </a:r>
            <a:r>
              <a:rPr lang="pt-BR" sz="3600" dirty="0">
                <a:solidFill>
                  <a:schemeClr val="tx2"/>
                </a:solidFill>
                <a:latin typeface="Glacial Indifference"/>
              </a:rPr>
              <a:t>- Parte principal da apresentação;</a:t>
            </a:r>
          </a:p>
          <a:p>
            <a:pPr marL="571500" indent="-571500">
              <a:lnSpc>
                <a:spcPts val="5599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rgbClr val="394867"/>
                </a:solidFill>
                <a:latin typeface="Banana Black"/>
              </a:rPr>
              <a:t>Considerações finais </a:t>
            </a:r>
            <a:r>
              <a:rPr lang="pt-BR" sz="3600" dirty="0">
                <a:solidFill>
                  <a:schemeClr val="tx2"/>
                </a:solidFill>
                <a:latin typeface="Glacial Indifference"/>
              </a:rPr>
              <a:t>- Síntese do trabalho e as principais conclusões;</a:t>
            </a:r>
          </a:p>
          <a:p>
            <a:pPr marL="571500" indent="-571500">
              <a:lnSpc>
                <a:spcPts val="5599"/>
              </a:lnSpc>
              <a:spcBef>
                <a:spcPct val="0"/>
              </a:spcBef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rgbClr val="394867"/>
                </a:solidFill>
                <a:latin typeface="Banana Black"/>
              </a:rPr>
              <a:t>Encerramento</a:t>
            </a:r>
            <a:r>
              <a:rPr lang="pt-BR" sz="3600" dirty="0">
                <a:solidFill>
                  <a:schemeClr val="tx2"/>
                </a:solidFill>
                <a:latin typeface="Glacial Indifference"/>
              </a:rPr>
              <a:t> - Despedida e informações para futuros contatos.</a:t>
            </a:r>
          </a:p>
          <a:p>
            <a:pPr>
              <a:lnSpc>
                <a:spcPts val="5599"/>
              </a:lnSpc>
              <a:spcBef>
                <a:spcPct val="0"/>
              </a:spcBef>
            </a:pPr>
            <a:endParaRPr lang="pt-BR" sz="3600" dirty="0">
              <a:solidFill>
                <a:schemeClr val="tx2"/>
              </a:solidFill>
              <a:latin typeface="Glacial Indifference"/>
            </a:endParaRPr>
          </a:p>
          <a:p>
            <a:pPr>
              <a:lnSpc>
                <a:spcPts val="5599"/>
              </a:lnSpc>
              <a:spcBef>
                <a:spcPct val="0"/>
              </a:spcBef>
            </a:pPr>
            <a:r>
              <a:rPr lang="pt-BR" sz="4000" dirty="0">
                <a:solidFill>
                  <a:srgbClr val="FF0000"/>
                </a:solidFill>
                <a:latin typeface="Banana Black"/>
              </a:rPr>
              <a:t>O trabalho final deve ser submetido até o dia 15 de fevereiro de 2022.</a:t>
            </a:r>
            <a:endParaRPr lang="en-US" sz="3500" b="1" dirty="0">
              <a:solidFill>
                <a:schemeClr val="tx2"/>
              </a:solidFill>
              <a:latin typeface="Glacial Indifference"/>
            </a:endParaRPr>
          </a:p>
        </p:txBody>
      </p:sp>
    </p:spTree>
    <p:extLst>
      <p:ext uri="{BB962C8B-B14F-4D97-AF65-F5344CB8AC3E}">
        <p14:creationId xmlns:p14="http://schemas.microsoft.com/office/powerpoint/2010/main" val="8352751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5E382DBE-C824-490F-9569-0F8E1E7D651D}"/>
              </a:ext>
            </a:extLst>
          </p:cNvPr>
          <p:cNvGrpSpPr/>
          <p:nvPr/>
        </p:nvGrpSpPr>
        <p:grpSpPr>
          <a:xfrm>
            <a:off x="-4343400" y="-1853980"/>
            <a:ext cx="16616675" cy="11340880"/>
            <a:chOff x="-4392287" y="-2276933"/>
            <a:chExt cx="16901441" cy="1153523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55772E6-2017-4308-A307-C6F311750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4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-4392287" y="-2276933"/>
              <a:ext cx="16901441" cy="11535233"/>
            </a:xfrm>
            <a:prstGeom prst="rect">
              <a:avLst/>
            </a:prstGeom>
          </p:spPr>
        </p:pic>
        <p:pic>
          <p:nvPicPr>
            <p:cNvPr id="8" name="Picture 9">
              <a:extLst>
                <a:ext uri="{FF2B5EF4-FFF2-40B4-BE49-F238E27FC236}">
                  <a16:creationId xmlns:a16="http://schemas.microsoft.com/office/drawing/2014/main" id="{D1B19AE8-2F3C-4C90-8993-06531A01A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 bright="70000" contrast="-70000"/>
            </a:blip>
            <a:srcRect/>
            <a:stretch>
              <a:fillRect/>
            </a:stretch>
          </p:blipFill>
          <p:spPr>
            <a:xfrm>
              <a:off x="1309351" y="2505070"/>
              <a:ext cx="2277209" cy="1971228"/>
            </a:xfrm>
            <a:prstGeom prst="rect">
              <a:avLst/>
            </a:prstGeom>
          </p:spPr>
        </p:pic>
      </p:grpSp>
      <p:pic>
        <p:nvPicPr>
          <p:cNvPr id="30" name="Picture 28">
            <a:extLst>
              <a:ext uri="{FF2B5EF4-FFF2-40B4-BE49-F238E27FC236}">
                <a16:creationId xmlns:a16="http://schemas.microsoft.com/office/drawing/2014/main" id="{CD81A230-6070-4520-B6B0-F171B59B78E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5122" t="11732" r="1099" b="79170"/>
          <a:stretch>
            <a:fillRect/>
          </a:stretch>
        </p:blipFill>
        <p:spPr>
          <a:xfrm>
            <a:off x="-1" y="9598392"/>
            <a:ext cx="18288000" cy="688608"/>
          </a:xfrm>
          <a:prstGeom prst="rect">
            <a:avLst/>
          </a:prstGeom>
        </p:spPr>
      </p:pic>
      <p:pic>
        <p:nvPicPr>
          <p:cNvPr id="31" name="Picture 2">
            <a:extLst>
              <a:ext uri="{FF2B5EF4-FFF2-40B4-BE49-F238E27FC236}">
                <a16:creationId xmlns:a16="http://schemas.microsoft.com/office/drawing/2014/main" id="{B5D999E5-39A7-4FC8-9202-8E175E19D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0574" y="7479574"/>
            <a:ext cx="2807426" cy="280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10">
            <a:extLst>
              <a:ext uri="{FF2B5EF4-FFF2-40B4-BE49-F238E27FC236}">
                <a16:creationId xmlns:a16="http://schemas.microsoft.com/office/drawing/2014/main" id="{1DECAC5B-BE52-4F8F-B28A-397134B8C9BE}"/>
              </a:ext>
            </a:extLst>
          </p:cNvPr>
          <p:cNvSpPr txBox="1"/>
          <p:nvPr/>
        </p:nvSpPr>
        <p:spPr>
          <a:xfrm>
            <a:off x="11712622" y="9258300"/>
            <a:ext cx="3767951" cy="10676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528"/>
              </a:lnSpc>
            </a:pPr>
            <a:r>
              <a:rPr lang="en-US" sz="4000" dirty="0">
                <a:solidFill>
                  <a:schemeClr val="bg1"/>
                </a:solidFill>
                <a:latin typeface="Banana Black"/>
              </a:rPr>
              <a:t>PATRIMÔNIO 4.0</a:t>
            </a:r>
          </a:p>
        </p:txBody>
      </p:sp>
      <p:sp>
        <p:nvSpPr>
          <p:cNvPr id="15" name="TextBox 44">
            <a:extLst>
              <a:ext uri="{FF2B5EF4-FFF2-40B4-BE49-F238E27FC236}">
                <a16:creationId xmlns:a16="http://schemas.microsoft.com/office/drawing/2014/main" id="{58165034-1F9C-47F1-BC4C-5C32F343D75E}"/>
              </a:ext>
            </a:extLst>
          </p:cNvPr>
          <p:cNvSpPr txBox="1"/>
          <p:nvPr/>
        </p:nvSpPr>
        <p:spPr>
          <a:xfrm>
            <a:off x="891021" y="868291"/>
            <a:ext cx="16505955" cy="735073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599"/>
              </a:lnSpc>
              <a:spcBef>
                <a:spcPct val="0"/>
              </a:spcBef>
            </a:pPr>
            <a:r>
              <a:rPr lang="pt-BR" sz="6000" dirty="0">
                <a:solidFill>
                  <a:srgbClr val="394867"/>
                </a:solidFill>
                <a:latin typeface="Banana Black"/>
              </a:rPr>
              <a:t>Normas para a gravação:</a:t>
            </a:r>
          </a:p>
          <a:p>
            <a:pPr marL="457200" indent="-457200" algn="just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chemeClr val="tx2"/>
                </a:solidFill>
                <a:latin typeface="Glacial Indifference"/>
              </a:rPr>
              <a:t>O vídeo deve ser gravado na horizontal, proporção 16:9;</a:t>
            </a:r>
          </a:p>
          <a:p>
            <a:pPr marL="457200" indent="-457200" algn="just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chemeClr val="tx2"/>
                </a:solidFill>
                <a:latin typeface="Glacial Indifference"/>
              </a:rPr>
              <a:t>Deve ter duração total entre 5 e 10 minutos;</a:t>
            </a:r>
          </a:p>
          <a:p>
            <a:pPr marL="457200" indent="-457200" algn="just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chemeClr val="tx2"/>
                </a:solidFill>
                <a:latin typeface="Glacial Indifference"/>
              </a:rPr>
              <a:t>Gravar (ou converter) no formato MP4;</a:t>
            </a:r>
          </a:p>
          <a:p>
            <a:pPr marL="457200" indent="-457200" algn="just" fontAlgn="base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chemeClr val="tx2"/>
                </a:solidFill>
                <a:latin typeface="Glacial Indifference"/>
              </a:rPr>
              <a:t>Poderá ser utilizado o Youtube para conversão do vídeo em link, para o envio à comissão organizadora, mas atenção para a liberação do vídeo como ‘público’, assim, qualquer pessoa com o link poderá visualizá-lo;</a:t>
            </a:r>
          </a:p>
          <a:p>
            <a:pPr marL="457200" indent="-457200" algn="just" fontAlgn="base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pt-BR" sz="3600" dirty="0">
                <a:solidFill>
                  <a:schemeClr val="tx2"/>
                </a:solidFill>
                <a:latin typeface="Glacial Indifference"/>
              </a:rPr>
              <a:t>Não deve ter tamanho superior a 100 MB.</a:t>
            </a:r>
          </a:p>
          <a:p>
            <a:pPr marL="457200" indent="-457200" algn="just" fontAlgn="base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pt-BR" sz="3600" dirty="0">
              <a:solidFill>
                <a:schemeClr val="tx2"/>
              </a:solidFill>
              <a:latin typeface="Glacial Indifference"/>
            </a:endParaRPr>
          </a:p>
          <a:p>
            <a:pPr algn="just" fontAlgn="base">
              <a:spcAft>
                <a:spcPts val="600"/>
              </a:spcAft>
            </a:pPr>
            <a:endParaRPr lang="pt-BR" sz="3600" dirty="0">
              <a:solidFill>
                <a:schemeClr val="tx2"/>
              </a:solidFill>
              <a:latin typeface="Glacial Indifference"/>
            </a:endParaRPr>
          </a:p>
          <a:p>
            <a:pPr algn="just" fontAlgn="base">
              <a:spcAft>
                <a:spcPts val="600"/>
              </a:spcAft>
            </a:pPr>
            <a:r>
              <a:rPr lang="pt-BR" sz="3600" dirty="0">
                <a:solidFill>
                  <a:srgbClr val="FF0000"/>
                </a:solidFill>
                <a:latin typeface="Banana Black"/>
              </a:rPr>
              <a:t>O link do vídeo deve ser enviado, a partir do preenchimento do formulário com o Termo de Autorização de Uso de Imagem e Voz, até o dia 02 de março de 2022.</a:t>
            </a:r>
            <a:endParaRPr lang="en-US" sz="3600" dirty="0">
              <a:solidFill>
                <a:srgbClr val="FF0000"/>
              </a:solidFill>
              <a:latin typeface="Banana Black"/>
            </a:endParaRPr>
          </a:p>
        </p:txBody>
      </p:sp>
    </p:spTree>
    <p:extLst>
      <p:ext uri="{BB962C8B-B14F-4D97-AF65-F5344CB8AC3E}">
        <p14:creationId xmlns:p14="http://schemas.microsoft.com/office/powerpoint/2010/main" val="34477710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Agrupar 5">
            <a:extLst>
              <a:ext uri="{FF2B5EF4-FFF2-40B4-BE49-F238E27FC236}">
                <a16:creationId xmlns:a16="http://schemas.microsoft.com/office/drawing/2014/main" id="{5E382DBE-C824-490F-9569-0F8E1E7D651D}"/>
              </a:ext>
            </a:extLst>
          </p:cNvPr>
          <p:cNvGrpSpPr/>
          <p:nvPr/>
        </p:nvGrpSpPr>
        <p:grpSpPr>
          <a:xfrm>
            <a:off x="-4343400" y="-1853980"/>
            <a:ext cx="16616675" cy="11340880"/>
            <a:chOff x="-4392287" y="-2276933"/>
            <a:chExt cx="16901441" cy="11535233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F55772E6-2017-4308-A307-C6F311750BD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alphaModFix amt="4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>
              <a:fillRect/>
            </a:stretch>
          </p:blipFill>
          <p:spPr>
            <a:xfrm>
              <a:off x="-4392287" y="-2276933"/>
              <a:ext cx="16901441" cy="11535233"/>
            </a:xfrm>
            <a:prstGeom prst="rect">
              <a:avLst/>
            </a:prstGeom>
          </p:spPr>
        </p:pic>
        <p:pic>
          <p:nvPicPr>
            <p:cNvPr id="8" name="Picture 9">
              <a:extLst>
                <a:ext uri="{FF2B5EF4-FFF2-40B4-BE49-F238E27FC236}">
                  <a16:creationId xmlns:a16="http://schemas.microsoft.com/office/drawing/2014/main" id="{D1B19AE8-2F3C-4C90-8993-06531A01A2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lum bright="70000" contrast="-70000"/>
            </a:blip>
            <a:srcRect/>
            <a:stretch>
              <a:fillRect/>
            </a:stretch>
          </p:blipFill>
          <p:spPr>
            <a:xfrm>
              <a:off x="1309351" y="2505070"/>
              <a:ext cx="2277209" cy="1971228"/>
            </a:xfrm>
            <a:prstGeom prst="rect">
              <a:avLst/>
            </a:prstGeom>
          </p:spPr>
        </p:pic>
      </p:grpSp>
      <p:pic>
        <p:nvPicPr>
          <p:cNvPr id="30" name="Picture 28">
            <a:extLst>
              <a:ext uri="{FF2B5EF4-FFF2-40B4-BE49-F238E27FC236}">
                <a16:creationId xmlns:a16="http://schemas.microsoft.com/office/drawing/2014/main" id="{CD81A230-6070-4520-B6B0-F171B59B78EE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5122" t="11732" r="1099" b="79170"/>
          <a:stretch>
            <a:fillRect/>
          </a:stretch>
        </p:blipFill>
        <p:spPr>
          <a:xfrm>
            <a:off x="-1" y="9598392"/>
            <a:ext cx="18288000" cy="688608"/>
          </a:xfrm>
          <a:prstGeom prst="rect">
            <a:avLst/>
          </a:prstGeom>
        </p:spPr>
      </p:pic>
      <p:pic>
        <p:nvPicPr>
          <p:cNvPr id="31" name="Picture 2">
            <a:extLst>
              <a:ext uri="{FF2B5EF4-FFF2-40B4-BE49-F238E27FC236}">
                <a16:creationId xmlns:a16="http://schemas.microsoft.com/office/drawing/2014/main" id="{B5D999E5-39A7-4FC8-9202-8E175E19D0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0574" y="7479574"/>
            <a:ext cx="2807426" cy="2807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TextBox 10">
            <a:extLst>
              <a:ext uri="{FF2B5EF4-FFF2-40B4-BE49-F238E27FC236}">
                <a16:creationId xmlns:a16="http://schemas.microsoft.com/office/drawing/2014/main" id="{1DECAC5B-BE52-4F8F-B28A-397134B8C9BE}"/>
              </a:ext>
            </a:extLst>
          </p:cNvPr>
          <p:cNvSpPr txBox="1"/>
          <p:nvPr/>
        </p:nvSpPr>
        <p:spPr>
          <a:xfrm>
            <a:off x="11712622" y="9258300"/>
            <a:ext cx="3767951" cy="106760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9528"/>
              </a:lnSpc>
            </a:pPr>
            <a:r>
              <a:rPr lang="en-US" sz="4000" dirty="0">
                <a:solidFill>
                  <a:schemeClr val="bg1"/>
                </a:solidFill>
                <a:latin typeface="Banana Black"/>
              </a:rPr>
              <a:t>PATRIMÔNIO 4.0</a:t>
            </a:r>
          </a:p>
        </p:txBody>
      </p:sp>
      <p:sp>
        <p:nvSpPr>
          <p:cNvPr id="9" name="TextBox 44">
            <a:extLst>
              <a:ext uri="{FF2B5EF4-FFF2-40B4-BE49-F238E27FC236}">
                <a16:creationId xmlns:a16="http://schemas.microsoft.com/office/drawing/2014/main" id="{7F05FE54-7289-4A42-9888-0058E82D53B2}"/>
              </a:ext>
            </a:extLst>
          </p:cNvPr>
          <p:cNvSpPr txBox="1"/>
          <p:nvPr/>
        </p:nvSpPr>
        <p:spPr>
          <a:xfrm>
            <a:off x="4368497" y="3961125"/>
            <a:ext cx="9551007" cy="23647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5599"/>
              </a:lnSpc>
              <a:spcBef>
                <a:spcPct val="0"/>
              </a:spcBef>
            </a:pPr>
            <a:r>
              <a:rPr lang="en-US" sz="6000" dirty="0">
                <a:solidFill>
                  <a:srgbClr val="394867"/>
                </a:solidFill>
                <a:latin typeface="Banana Black"/>
              </a:rPr>
              <a:t>CONTATO:</a:t>
            </a:r>
          </a:p>
          <a:p>
            <a:endParaRPr lang="en-US" sz="3500" b="1" dirty="0">
              <a:solidFill>
                <a:schemeClr val="tx2"/>
              </a:solidFill>
              <a:latin typeface="Glacial Indifference"/>
            </a:endParaRPr>
          </a:p>
          <a:p>
            <a:pPr algn="ctr"/>
            <a:r>
              <a:rPr lang="en-US" sz="3600" b="1" dirty="0">
                <a:solidFill>
                  <a:schemeClr val="tx2"/>
                </a:solidFill>
                <a:latin typeface="Glacial Indifference" panose="020B0604020202020204" charset="0"/>
              </a:rPr>
              <a:t>E-mail: </a:t>
            </a:r>
            <a:r>
              <a:rPr lang="pt-BR" sz="3600" b="0" i="0" dirty="0">
                <a:solidFill>
                  <a:srgbClr val="222222"/>
                </a:solidFill>
                <a:effectLst/>
                <a:latin typeface="Glacial Indifference" panose="020B0604020202020204" charset="0"/>
                <a:hlinkClick r:id="rId7"/>
              </a:rPr>
              <a:t>e.patrimonio4.0@gmail.com</a:t>
            </a:r>
            <a:endParaRPr lang="pt-BR" sz="3600" b="0" i="0" dirty="0">
              <a:solidFill>
                <a:srgbClr val="222222"/>
              </a:solidFill>
              <a:effectLst/>
              <a:latin typeface="Glacial Indifference" panose="020B0604020202020204" charset="0"/>
            </a:endParaRPr>
          </a:p>
          <a:p>
            <a:pPr algn="ctr"/>
            <a:r>
              <a:rPr lang="en-US" sz="3600" b="1" dirty="0">
                <a:solidFill>
                  <a:schemeClr val="tx2"/>
                </a:solidFill>
                <a:latin typeface="Glacial Indifference" panose="020B0604020202020204" charset="0"/>
              </a:rPr>
              <a:t>Site: </a:t>
            </a:r>
            <a:r>
              <a:rPr lang="en-US" sz="3600" dirty="0">
                <a:solidFill>
                  <a:schemeClr val="tx2"/>
                </a:solidFill>
                <a:latin typeface="Glacial Indifference" panose="020B0604020202020204" charset="0"/>
                <a:hlinkClick r:id="rId8"/>
              </a:rPr>
              <a:t>www.patrimonio40.tec.br</a:t>
            </a:r>
            <a:r>
              <a:rPr lang="en-US" sz="3600" dirty="0">
                <a:solidFill>
                  <a:schemeClr val="tx2"/>
                </a:solidFill>
                <a:latin typeface="Glacial Indifference" panose="020B0604020202020204" charset="0"/>
              </a:rPr>
              <a:t> </a:t>
            </a:r>
            <a:endParaRPr lang="en-US" sz="3500" dirty="0">
              <a:solidFill>
                <a:schemeClr val="tx2"/>
              </a:solidFill>
              <a:latin typeface="Banana Black"/>
            </a:endParaRPr>
          </a:p>
        </p:txBody>
      </p:sp>
    </p:spTree>
    <p:extLst>
      <p:ext uri="{BB962C8B-B14F-4D97-AF65-F5344CB8AC3E}">
        <p14:creationId xmlns:p14="http://schemas.microsoft.com/office/powerpoint/2010/main" val="4288211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281</TotalTime>
  <Words>352</Words>
  <Application>Microsoft Office PowerPoint</Application>
  <PresentationFormat>Personalizar</PresentationFormat>
  <Paragraphs>39</Paragraphs>
  <Slides>7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7</vt:i4>
      </vt:variant>
    </vt:vector>
  </HeadingPairs>
  <TitlesOfParts>
    <vt:vector size="12" baseType="lpstr">
      <vt:lpstr>Calibri</vt:lpstr>
      <vt:lpstr>Arial</vt:lpstr>
      <vt:lpstr>Banana Black</vt:lpstr>
      <vt:lpstr>Glacial Indifference</vt:lpstr>
      <vt:lpstr>Office Theme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PAT. 4.0 - SLIDE MESTRE</dc:title>
  <dc:creator>Fabíolla Lima</dc:creator>
  <cp:lastModifiedBy>Fabiolla</cp:lastModifiedBy>
  <cp:revision>15</cp:revision>
  <dcterms:created xsi:type="dcterms:W3CDTF">2006-08-16T00:00:00Z</dcterms:created>
  <dcterms:modified xsi:type="dcterms:W3CDTF">2022-01-26T14:13:03Z</dcterms:modified>
  <dc:identifier>DAEgsF3reu0</dc:identifier>
</cp:coreProperties>
</file>