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404050" cy="39600188"/>
  <p:notesSz cx="6858000" cy="9028113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473" userDrawn="1">
          <p15:clr>
            <a:srgbClr val="A4A3A4"/>
          </p15:clr>
        </p15:guide>
        <p15:guide id="2" pos="102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731"/>
    <a:srgbClr val="000E47"/>
    <a:srgbClr val="000D3F"/>
    <a:srgbClr val="01052B"/>
    <a:srgbClr val="000E49"/>
    <a:srgbClr val="F1F1F9"/>
    <a:srgbClr val="F0F0F0"/>
    <a:srgbClr val="0F3858"/>
    <a:srgbClr val="0F3959"/>
    <a:srgbClr val="0C2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136" autoAdjust="0"/>
    <p:restoredTop sz="92683" autoAdjust="0"/>
  </p:normalViewPr>
  <p:slideViewPr>
    <p:cSldViewPr>
      <p:cViewPr>
        <p:scale>
          <a:sx n="51" d="100"/>
          <a:sy n="51" d="100"/>
        </p:scale>
        <p:origin x="280" y="752"/>
      </p:cViewPr>
      <p:guideLst>
        <p:guide orient="horz" pos="12473"/>
        <p:guide pos="1020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="" xmlns:a16="http://schemas.microsoft.com/office/drawing/2014/main" id="{F06A4E0B-1A17-4AC9-8772-8CE806B79E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3" tIns="45361" rIns="90723" bIns="45361" numCol="1" anchor="t" anchorCtr="0" compatLnSpc="1">
            <a:prstTxWarp prst="textNoShape">
              <a:avLst/>
            </a:prstTxWarp>
          </a:bodyPr>
          <a:lstStyle>
            <a:lvl1pPr algn="l" defTabSz="908050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099" name="Rectangle 1027">
            <a:extLst>
              <a:ext uri="{FF2B5EF4-FFF2-40B4-BE49-F238E27FC236}">
                <a16:creationId xmlns="" xmlns:a16="http://schemas.microsoft.com/office/drawing/2014/main" id="{6C96FA70-8429-49BF-8AE4-047FF73B4B6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3" tIns="45361" rIns="90723" bIns="45361" numCol="1" anchor="t" anchorCtr="0" compatLnSpc="1">
            <a:prstTxWarp prst="textNoShape">
              <a:avLst/>
            </a:prstTxWarp>
          </a:bodyPr>
          <a:lstStyle>
            <a:lvl1pPr algn="r" defTabSz="908050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0" name="Rectangle 1028">
            <a:extLst>
              <a:ext uri="{FF2B5EF4-FFF2-40B4-BE49-F238E27FC236}">
                <a16:creationId xmlns="" xmlns:a16="http://schemas.microsoft.com/office/drawing/2014/main" id="{E0CE3C57-9BC8-4D45-950A-72249050AD3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3" tIns="45361" rIns="90723" bIns="45361" numCol="1" anchor="b" anchorCtr="0" compatLnSpc="1">
            <a:prstTxWarp prst="textNoShape">
              <a:avLst/>
            </a:prstTxWarp>
          </a:bodyPr>
          <a:lstStyle>
            <a:lvl1pPr algn="l" defTabSz="908050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1" name="Rectangle 1029">
            <a:extLst>
              <a:ext uri="{FF2B5EF4-FFF2-40B4-BE49-F238E27FC236}">
                <a16:creationId xmlns="" xmlns:a16="http://schemas.microsoft.com/office/drawing/2014/main" id="{6474475B-E91B-42C6-84F3-454AAD73236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3" tIns="45361" rIns="90723" bIns="45361" numCol="1" anchor="b" anchorCtr="0" compatLnSpc="1">
            <a:prstTxWarp prst="textNoShape">
              <a:avLst/>
            </a:prstTxWarp>
          </a:bodyPr>
          <a:lstStyle>
            <a:lvl1pPr algn="r" defTabSz="908050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7A792E-FBFD-4826-86B8-56B5A46A3F18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366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="" xmlns:a16="http://schemas.microsoft.com/office/drawing/2014/main" id="{45F71B67-B34B-4F3F-B6EA-3B9C7787FE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8BE728F2-BE3B-4BED-B30A-F3876DA7036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CDFA2A9-022A-419E-8C6F-81F0605E2C08}" type="datetimeFigureOut">
              <a:rPr lang="pt-BR"/>
              <a:pPr>
                <a:defRPr/>
              </a:pPr>
              <a:t>29/05/2025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="" xmlns:a16="http://schemas.microsoft.com/office/drawing/2014/main" id="{CB302D27-77A6-49A6-BDF0-01FC7BAE96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044700" y="677863"/>
            <a:ext cx="2768600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="" xmlns:a16="http://schemas.microsoft.com/office/drawing/2014/main" id="{60F6428A-0B02-449C-BB8A-440D6D94A1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7CC1DE01-4680-4821-B4B7-AF88463BFF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575675"/>
            <a:ext cx="297180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83CEF9EC-C566-48C4-8C05-371FE4DB97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F4C5E7B-425A-4313-A622-B9B790D1CE73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22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Imagem de Slide 1">
            <a:extLst>
              <a:ext uri="{FF2B5EF4-FFF2-40B4-BE49-F238E27FC236}">
                <a16:creationId xmlns="" xmlns:a16="http://schemas.microsoft.com/office/drawing/2014/main" id="{B1E1288D-1753-4831-9299-9B9EBBBFB9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44700" y="677863"/>
            <a:ext cx="2768600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ço Reservado para Anotações 2">
            <a:extLst>
              <a:ext uri="{FF2B5EF4-FFF2-40B4-BE49-F238E27FC236}">
                <a16:creationId xmlns="" xmlns:a16="http://schemas.microsoft.com/office/drawing/2014/main" id="{B1DE75B4-02DD-4636-9156-6A3E3E82D6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z="2400" dirty="0" smtClean="0"/>
          </a:p>
        </p:txBody>
      </p:sp>
      <p:sp>
        <p:nvSpPr>
          <p:cNvPr id="5124" name="Espaço Reservado para Número de Slide 3">
            <a:extLst>
              <a:ext uri="{FF2B5EF4-FFF2-40B4-BE49-F238E27FC236}">
                <a16:creationId xmlns="" xmlns:a16="http://schemas.microsoft.com/office/drawing/2014/main" id="{679E0E0C-67B0-4B00-AE3C-35A597A37F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74D132-8B09-4A7F-A308-DF9847C402AE}" type="slidenum">
              <a:rPr lang="pt-BR" altLang="pt-BR" smtClean="0">
                <a:latin typeface="tahoma, verdana, arial" charset="0"/>
              </a:rPr>
              <a:pPr>
                <a:spcBef>
                  <a:spcPct val="0"/>
                </a:spcBef>
              </a:pPr>
              <a:t>1</a:t>
            </a:fld>
            <a:endParaRPr lang="pt-BR" altLang="pt-BR">
              <a:latin typeface="tahoma, verdana, 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082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2301560"/>
            <a:ext cx="27543443" cy="848854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2440109"/>
            <a:ext cx="22682835" cy="10120548"/>
          </a:xfrm>
        </p:spPr>
        <p:txBody>
          <a:bodyPr/>
          <a:lstStyle>
            <a:lvl1pPr marL="0" indent="0" algn="ctr">
              <a:buNone/>
              <a:defRPr/>
            </a:lvl1pPr>
            <a:lvl2pPr marL="457205" indent="0" algn="ctr">
              <a:buNone/>
              <a:defRPr/>
            </a:lvl2pPr>
            <a:lvl3pPr marL="914410" indent="0" algn="ctr">
              <a:buNone/>
              <a:defRPr/>
            </a:lvl3pPr>
            <a:lvl4pPr marL="1371615" indent="0" algn="ctr">
              <a:buNone/>
              <a:defRPr/>
            </a:lvl4pPr>
            <a:lvl5pPr marL="1828819" indent="0" algn="ctr">
              <a:buNone/>
              <a:defRPr/>
            </a:lvl5pPr>
            <a:lvl6pPr marL="2286025" indent="0" algn="ctr">
              <a:buNone/>
              <a:defRPr/>
            </a:lvl6pPr>
            <a:lvl7pPr marL="2743229" indent="0" algn="ctr">
              <a:buNone/>
              <a:defRPr/>
            </a:lvl7pPr>
            <a:lvl8pPr marL="3200434" indent="0" algn="ctr">
              <a:buNone/>
              <a:defRPr/>
            </a:lvl8pPr>
            <a:lvl9pPr marL="3657639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856D022-AA9D-4135-A8B4-BA10215963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B67946C-085C-4F6B-B35E-27AF266765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D40EFF4-A9A1-4FFC-8C8E-29F10B87CE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8D6E1-2067-431C-98BC-5E2EA1C9C5C5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16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A488C5B-B308-4648-9917-FFBCC28148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EE2F22F-18C7-49AC-AA7B-4D9D2BE592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EFC12B8-7A14-4C58-BEE7-4AC31BF60B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9864C-51D2-45C8-A4E1-54F6393E2E2F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813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089391" y="3519017"/>
            <a:ext cx="6885861" cy="3168015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428804" y="3519017"/>
            <a:ext cx="20516564" cy="3168015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0FEEA8F-E4BE-4580-8B2E-C86C178766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F4FB339-DD6B-47CE-80FF-B04BCE3457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AF66662-F4F4-4F66-B018-DCC11BCF46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A0122-3395-4ECE-8E45-F553FEAF56DA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359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BB877A6-34E4-463F-A92D-19D0530D70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A4D5B7F-B702-4F60-92E7-FBE2816188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65A5A2D-7A13-4616-95B0-2C332BB48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D66FD-F290-48B1-A94D-84B2D217348A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923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320" y="25446120"/>
            <a:ext cx="27543443" cy="78660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320" y="16783583"/>
            <a:ext cx="27543443" cy="866254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5" indent="0">
              <a:buNone/>
              <a:defRPr sz="1800"/>
            </a:lvl2pPr>
            <a:lvl3pPr marL="914410" indent="0">
              <a:buNone/>
              <a:defRPr sz="1600"/>
            </a:lvl3pPr>
            <a:lvl4pPr marL="1371615" indent="0">
              <a:buNone/>
              <a:defRPr sz="1400"/>
            </a:lvl4pPr>
            <a:lvl5pPr marL="1828819" indent="0">
              <a:buNone/>
              <a:defRPr sz="1400"/>
            </a:lvl5pPr>
            <a:lvl6pPr marL="2286025" indent="0">
              <a:buNone/>
              <a:defRPr sz="1400"/>
            </a:lvl6pPr>
            <a:lvl7pPr marL="2743229" indent="0">
              <a:buNone/>
              <a:defRPr sz="1400"/>
            </a:lvl7pPr>
            <a:lvl8pPr marL="3200434" indent="0">
              <a:buNone/>
              <a:defRPr sz="1400"/>
            </a:lvl8pPr>
            <a:lvl9pPr marL="3657639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9F12EDD-C7FB-44E2-A778-5674CB5DC9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88AF4D8-DE57-4419-A380-EB723A82BA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D90FC51-A009-483C-B933-08AD0E97DD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939B9-6392-4461-B251-853516A5E620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201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428805" y="11437555"/>
            <a:ext cx="13701212" cy="23761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74037" y="11437555"/>
            <a:ext cx="13701213" cy="23761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03832AD-C588-4E84-B1BE-54CEC29795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2DD961C-FF28-49C5-AEB4-2CD1F031B5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A365EA3-F983-430B-A7B7-67624D422B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96474-A29B-4246-8585-C7E7D4A80D37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728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585508"/>
            <a:ext cx="29163645" cy="6600031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2" y="8863545"/>
            <a:ext cx="14317790" cy="36945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5" indent="0">
              <a:buNone/>
              <a:defRPr sz="2000" b="1"/>
            </a:lvl2pPr>
            <a:lvl3pPr marL="914410" indent="0">
              <a:buNone/>
              <a:defRPr sz="1800" b="1"/>
            </a:lvl3pPr>
            <a:lvl4pPr marL="1371615" indent="0">
              <a:buNone/>
              <a:defRPr sz="1600" b="1"/>
            </a:lvl4pPr>
            <a:lvl5pPr marL="1828819" indent="0">
              <a:buNone/>
              <a:defRPr sz="1600" b="1"/>
            </a:lvl5pPr>
            <a:lvl6pPr marL="2286025" indent="0">
              <a:buNone/>
              <a:defRPr sz="1600" b="1"/>
            </a:lvl6pPr>
            <a:lvl7pPr marL="2743229" indent="0">
              <a:buNone/>
              <a:defRPr sz="1600" b="1"/>
            </a:lvl7pPr>
            <a:lvl8pPr marL="3200434" indent="0">
              <a:buNone/>
              <a:defRPr sz="1600" b="1"/>
            </a:lvl8pPr>
            <a:lvl9pPr marL="3657639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2" y="12558062"/>
            <a:ext cx="14317790" cy="228166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1558" y="8863545"/>
            <a:ext cx="14322290" cy="36945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5" indent="0">
              <a:buNone/>
              <a:defRPr sz="2000" b="1"/>
            </a:lvl2pPr>
            <a:lvl3pPr marL="914410" indent="0">
              <a:buNone/>
              <a:defRPr sz="1800" b="1"/>
            </a:lvl3pPr>
            <a:lvl4pPr marL="1371615" indent="0">
              <a:buNone/>
              <a:defRPr sz="1600" b="1"/>
            </a:lvl4pPr>
            <a:lvl5pPr marL="1828819" indent="0">
              <a:buNone/>
              <a:defRPr sz="1600" b="1"/>
            </a:lvl5pPr>
            <a:lvl6pPr marL="2286025" indent="0">
              <a:buNone/>
              <a:defRPr sz="1600" b="1"/>
            </a:lvl6pPr>
            <a:lvl7pPr marL="2743229" indent="0">
              <a:buNone/>
              <a:defRPr sz="1600" b="1"/>
            </a:lvl7pPr>
            <a:lvl8pPr marL="3200434" indent="0">
              <a:buNone/>
              <a:defRPr sz="1600" b="1"/>
            </a:lvl8pPr>
            <a:lvl9pPr marL="3657639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1558" y="12558062"/>
            <a:ext cx="14322290" cy="228166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A255A75D-5D33-4CEE-86BB-0578C6F895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B0A2B50E-BD85-482C-BE94-D226637545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972C4C6D-E534-4A05-BCC2-F676D50D86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91E03-0B6E-4582-A93F-CED8CB56569B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762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0CFADFF2-332C-4E97-A1F1-630B34BAF1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1E997114-9CA7-4955-8AE9-AB716F7845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7D08493E-CD1D-4417-8E1A-44391B1CA5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624C-180B-4267-A9F2-8A0FDEF236BE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8817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C5D6450D-CB98-4668-88D1-3D0C14DECE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DB901E06-4C20-443E-9BD0-F064B60B1F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E7190912-7ACA-440B-BBC1-C23BD5BBD1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BE3D4-D98B-411A-83CE-C26BD54CE657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387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576511"/>
            <a:ext cx="10660332" cy="670953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4" y="1576508"/>
            <a:ext cx="18114764" cy="33798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8286042"/>
            <a:ext cx="10660332" cy="27088629"/>
          </a:xfrm>
        </p:spPr>
        <p:txBody>
          <a:bodyPr/>
          <a:lstStyle>
            <a:lvl1pPr marL="0" indent="0">
              <a:buNone/>
              <a:defRPr sz="1400"/>
            </a:lvl1pPr>
            <a:lvl2pPr marL="457205" indent="0">
              <a:buNone/>
              <a:defRPr sz="1200"/>
            </a:lvl2pPr>
            <a:lvl3pPr marL="914410" indent="0">
              <a:buNone/>
              <a:defRPr sz="1000"/>
            </a:lvl3pPr>
            <a:lvl4pPr marL="1371615" indent="0">
              <a:buNone/>
              <a:defRPr sz="900"/>
            </a:lvl4pPr>
            <a:lvl5pPr marL="1828819" indent="0">
              <a:buNone/>
              <a:defRPr sz="900"/>
            </a:lvl5pPr>
            <a:lvl6pPr marL="2286025" indent="0">
              <a:buNone/>
              <a:defRPr sz="900"/>
            </a:lvl6pPr>
            <a:lvl7pPr marL="2743229" indent="0">
              <a:buNone/>
              <a:defRPr sz="900"/>
            </a:lvl7pPr>
            <a:lvl8pPr marL="3200434" indent="0">
              <a:buNone/>
              <a:defRPr sz="900"/>
            </a:lvl8pPr>
            <a:lvl9pPr marL="3657639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9AE3659-0EEF-4CBC-8897-9FCEC8F9E2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B6A5FB8-141E-4B20-ACF6-5C0300AA8A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DDA14B9-55A1-4CD2-9BEF-34B295719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224C1-80A2-41FE-930C-C1817DE82D5C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40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794" y="27720131"/>
            <a:ext cx="19442430" cy="32730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794" y="3538517"/>
            <a:ext cx="19442430" cy="23760113"/>
          </a:xfrm>
        </p:spPr>
        <p:txBody>
          <a:bodyPr/>
          <a:lstStyle>
            <a:lvl1pPr marL="0" indent="0">
              <a:buNone/>
              <a:defRPr sz="3200"/>
            </a:lvl1pPr>
            <a:lvl2pPr marL="457205" indent="0">
              <a:buNone/>
              <a:defRPr sz="2800"/>
            </a:lvl2pPr>
            <a:lvl3pPr marL="914410" indent="0">
              <a:buNone/>
              <a:defRPr sz="2400"/>
            </a:lvl3pPr>
            <a:lvl4pPr marL="1371615" indent="0">
              <a:buNone/>
              <a:defRPr sz="2000"/>
            </a:lvl4pPr>
            <a:lvl5pPr marL="1828819" indent="0">
              <a:buNone/>
              <a:defRPr sz="2000"/>
            </a:lvl5pPr>
            <a:lvl6pPr marL="2286025" indent="0">
              <a:buNone/>
              <a:defRPr sz="2000"/>
            </a:lvl6pPr>
            <a:lvl7pPr marL="2743229" indent="0">
              <a:buNone/>
              <a:defRPr sz="2000"/>
            </a:lvl7pPr>
            <a:lvl8pPr marL="3200434" indent="0">
              <a:buNone/>
              <a:defRPr sz="2000"/>
            </a:lvl8pPr>
            <a:lvl9pPr marL="3657639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794" y="30993147"/>
            <a:ext cx="19442430" cy="4647022"/>
          </a:xfrm>
        </p:spPr>
        <p:txBody>
          <a:bodyPr/>
          <a:lstStyle>
            <a:lvl1pPr marL="0" indent="0">
              <a:buNone/>
              <a:defRPr sz="1400"/>
            </a:lvl1pPr>
            <a:lvl2pPr marL="457205" indent="0">
              <a:buNone/>
              <a:defRPr sz="1200"/>
            </a:lvl2pPr>
            <a:lvl3pPr marL="914410" indent="0">
              <a:buNone/>
              <a:defRPr sz="1000"/>
            </a:lvl3pPr>
            <a:lvl4pPr marL="1371615" indent="0">
              <a:buNone/>
              <a:defRPr sz="900"/>
            </a:lvl4pPr>
            <a:lvl5pPr marL="1828819" indent="0">
              <a:buNone/>
              <a:defRPr sz="900"/>
            </a:lvl5pPr>
            <a:lvl6pPr marL="2286025" indent="0">
              <a:buNone/>
              <a:defRPr sz="900"/>
            </a:lvl6pPr>
            <a:lvl7pPr marL="2743229" indent="0">
              <a:buNone/>
              <a:defRPr sz="900"/>
            </a:lvl7pPr>
            <a:lvl8pPr marL="3200434" indent="0">
              <a:buNone/>
              <a:defRPr sz="900"/>
            </a:lvl8pPr>
            <a:lvl9pPr marL="3657639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3BBE402-4F4D-48D8-BF37-4927CD9EDB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5680996-80E5-4FB9-8573-9398606C34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5CAEC09-2BA4-450A-9130-0A210B5D9D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5A0D2-6F15-48CA-A870-83253A028886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22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1EB8D76D-66C0-45C6-88D3-59C16C9053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28875" y="3519726"/>
            <a:ext cx="27546300" cy="660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35205" tIns="267601" rIns="535205" bIns="267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545C5612-76C7-4018-88D8-BF1319DC4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28875" y="11438019"/>
            <a:ext cx="27546300" cy="2376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3B2C7B66-E0F7-4A31-AEDE-5DA5CBBCCCE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28878" y="36080463"/>
            <a:ext cx="6753225" cy="264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1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57CFCFE6-4CE3-4611-B216-5CBAE0C1929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6080463"/>
            <a:ext cx="10261600" cy="264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1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6CB1D366-1EB6-445F-A23E-CB023DB59A1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1953" y="36080463"/>
            <a:ext cx="6753225" cy="264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7E7E5FD-F5F8-472B-975B-1E9C635E37D6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349931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349931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2pPr>
      <a:lvl3pPr algn="ctr" defTabSz="5349931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3pPr>
      <a:lvl4pPr algn="ctr" defTabSz="5349931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4pPr>
      <a:lvl5pPr algn="ctr" defTabSz="5349931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5pPr>
      <a:lvl6pPr marL="457205" algn="ctr" defTabSz="5349931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6pPr>
      <a:lvl7pPr marL="914410" algn="ctr" defTabSz="5349931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7pPr>
      <a:lvl8pPr marL="1371615" algn="ctr" defTabSz="5349931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8pPr>
      <a:lvl9pPr marL="1828819" algn="ctr" defTabSz="5349931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9pPr>
    </p:titleStyle>
    <p:bodyStyle>
      <a:lvl1pPr marL="2005034" indent="-2005034" algn="l" defTabSz="5349931" rtl="0" eaLnBrk="0" fontAlgn="base" hangingPunct="0">
        <a:spcBef>
          <a:spcPct val="20000"/>
        </a:spcBef>
        <a:spcAft>
          <a:spcPct val="0"/>
        </a:spcAft>
        <a:buChar char="•"/>
        <a:defRPr sz="18800">
          <a:solidFill>
            <a:schemeClr val="tx1"/>
          </a:solidFill>
          <a:latin typeface="+mn-lt"/>
          <a:ea typeface="+mn-ea"/>
          <a:cs typeface="+mn-cs"/>
        </a:defRPr>
      </a:lvl1pPr>
      <a:lvl2pPr marL="4348209" indent="-1670068" algn="l" defTabSz="5349931" rtl="0" eaLnBrk="0" fontAlgn="base" hangingPunct="0">
        <a:spcBef>
          <a:spcPct val="20000"/>
        </a:spcBef>
        <a:spcAft>
          <a:spcPct val="0"/>
        </a:spcAft>
        <a:buChar char="–"/>
        <a:defRPr sz="16301">
          <a:solidFill>
            <a:schemeClr val="tx1"/>
          </a:solidFill>
          <a:latin typeface="+mn-lt"/>
        </a:defRPr>
      </a:lvl2pPr>
      <a:lvl3pPr marL="6689796" indent="-1339865" algn="l" defTabSz="5349931" rtl="0" eaLnBrk="0" fontAlgn="base" hangingPunct="0">
        <a:spcBef>
          <a:spcPct val="20000"/>
        </a:spcBef>
        <a:spcAft>
          <a:spcPct val="0"/>
        </a:spcAft>
        <a:buChar char="•"/>
        <a:defRPr sz="14000">
          <a:solidFill>
            <a:schemeClr val="tx1"/>
          </a:solidFill>
          <a:latin typeface="+mn-lt"/>
        </a:defRPr>
      </a:lvl3pPr>
      <a:lvl4pPr marL="9364762" indent="-1336689" algn="l" defTabSz="5349931" rtl="0" eaLnBrk="0" fontAlgn="base" hangingPunct="0">
        <a:spcBef>
          <a:spcPct val="20000"/>
        </a:spcBef>
        <a:spcAft>
          <a:spcPct val="0"/>
        </a:spcAft>
        <a:buChar char="–"/>
        <a:defRPr sz="11700">
          <a:solidFill>
            <a:schemeClr val="tx1"/>
          </a:solidFill>
          <a:latin typeface="+mn-lt"/>
        </a:defRPr>
      </a:lvl4pPr>
      <a:lvl5pPr marL="12041316" indent="-1336689" algn="l" defTabSz="5349931" rtl="0" eaLnBrk="0" fontAlgn="base" hangingPunct="0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5pPr>
      <a:lvl6pPr marL="12498520" indent="-1336689" algn="l" defTabSz="5349931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6pPr>
      <a:lvl7pPr marL="12955725" indent="-1336689" algn="l" defTabSz="5349931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7pPr>
      <a:lvl8pPr marL="13412930" indent="-1336689" algn="l" defTabSz="5349931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8pPr>
      <a:lvl9pPr marL="13870135" indent="-1336689" algn="l" defTabSz="5349931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5" algn="l" defTabSz="914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0" algn="l" defTabSz="914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5" algn="l" defTabSz="914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9" algn="l" defTabSz="914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5" algn="l" defTabSz="914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9" algn="l" defTabSz="914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34" algn="l" defTabSz="914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39" algn="l" defTabSz="914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google.com/url?sa=i&amp;url=https://www.educamaisbrasil.com.br/faculdade-ibiapaba&amp;psig=AOvVaw0gof_iqArUxLgTry8fJHTs&amp;ust=1715785531070000&amp;source=images&amp;cd=vfe&amp;opi=89978449&amp;ved=0CBAQjRxqFwoTCIjf6Kq1jYYDFQAAAAAdAAAAABAE" TargetMode="External"/><Relationship Id="rId12" Type="http://schemas.openxmlformats.org/officeDocument/2006/relationships/image" Target="../media/image8.png"/><Relationship Id="rId13" Type="http://schemas.openxmlformats.org/officeDocument/2006/relationships/hyperlink" Target="https://www.google.com/url?sa=i&amp;url=https%3A%2F%2Fpt.linkedin.com%2Fpulse%2Fsociedade-do-conhecimento-mayara-marques&amp;psig=AOvVaw2K1aD0jL6dO28ovXxkcaDS&amp;ust=1748618182492000&amp;source=images&amp;cd=vfe&amp;opi=89978449&amp;ved=0CBQQjRxqFwoTCPitmL_8yI0DFQAAAAAdAAAAABAE" TargetMode="External"/><Relationship Id="rId14" Type="http://schemas.openxmlformats.org/officeDocument/2006/relationships/image" Target="../media/image9.jpeg"/><Relationship Id="rId15" Type="http://schemas.openxmlformats.org/officeDocument/2006/relationships/image" Target="../media/image10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jpg"/><Relationship Id="rId6" Type="http://schemas.openxmlformats.org/officeDocument/2006/relationships/image" Target="../media/image3.jpg"/><Relationship Id="rId7" Type="http://schemas.openxmlformats.org/officeDocument/2006/relationships/image" Target="../media/image4.png"/><Relationship Id="rId8" Type="http://schemas.openxmlformats.org/officeDocument/2006/relationships/image" Target="../media/image5.JPG"/><Relationship Id="rId9" Type="http://schemas.openxmlformats.org/officeDocument/2006/relationships/image" Target="../media/image6.JPG"/><Relationship Id="rId10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AutoShape 36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>
            <a:extLst>
              <a:ext uri="{FF2B5EF4-FFF2-40B4-BE49-F238E27FC236}">
                <a16:creationId xmlns="" xmlns:a16="http://schemas.microsoft.com/office/drawing/2014/main" id="{D352DD22-D297-4CD0-BFE5-F019006156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170276" y="-1981994"/>
            <a:ext cx="288925" cy="31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8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1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1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300">
              <a:latin typeface="+mn-lt"/>
            </a:endParaRPr>
          </a:p>
        </p:txBody>
      </p:sp>
      <p:sp>
        <p:nvSpPr>
          <p:cNvPr id="4106" name="Freeform 471">
            <a:extLst>
              <a:ext uri="{FF2B5EF4-FFF2-40B4-BE49-F238E27FC236}">
                <a16:creationId xmlns="" xmlns:a16="http://schemas.microsoft.com/office/drawing/2014/main" id="{45B5399A-5C4E-497A-BB12-A7FE24775D3B}"/>
              </a:ext>
            </a:extLst>
          </p:cNvPr>
          <p:cNvSpPr>
            <a:spLocks/>
          </p:cNvSpPr>
          <p:nvPr/>
        </p:nvSpPr>
        <p:spPr bwMode="auto">
          <a:xfrm>
            <a:off x="11607802" y="16063491"/>
            <a:ext cx="28575" cy="1587"/>
          </a:xfrm>
          <a:custGeom>
            <a:avLst/>
            <a:gdLst>
              <a:gd name="T0" fmla="*/ 2147483646 w 17"/>
              <a:gd name="T1" fmla="*/ 0 h 1"/>
              <a:gd name="T2" fmla="*/ 2147483646 w 17"/>
              <a:gd name="T3" fmla="*/ 0 h 1"/>
              <a:gd name="T4" fmla="*/ 2147483646 w 17"/>
              <a:gd name="T5" fmla="*/ 0 h 1"/>
              <a:gd name="T6" fmla="*/ 2147483646 w 17"/>
              <a:gd name="T7" fmla="*/ 0 h 1"/>
              <a:gd name="T8" fmla="*/ 2147483646 w 17"/>
              <a:gd name="T9" fmla="*/ 0 h 1"/>
              <a:gd name="T10" fmla="*/ 2147483646 w 17"/>
              <a:gd name="T11" fmla="*/ 0 h 1"/>
              <a:gd name="T12" fmla="*/ 2147483646 w 17"/>
              <a:gd name="T13" fmla="*/ 0 h 1"/>
              <a:gd name="T14" fmla="*/ 0 w 17"/>
              <a:gd name="T15" fmla="*/ 0 h 1"/>
              <a:gd name="T16" fmla="*/ 2147483646 w 17"/>
              <a:gd name="T17" fmla="*/ 0 h 1"/>
              <a:gd name="T18" fmla="*/ 2147483646 w 17"/>
              <a:gd name="T19" fmla="*/ 0 h 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"/>
              <a:gd name="T32" fmla="*/ 17 w 17"/>
              <a:gd name="T33" fmla="*/ 1 h 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">
                <a:moveTo>
                  <a:pt x="1" y="0"/>
                </a:moveTo>
                <a:lnTo>
                  <a:pt x="5" y="0"/>
                </a:lnTo>
                <a:lnTo>
                  <a:pt x="6" y="0"/>
                </a:lnTo>
                <a:lnTo>
                  <a:pt x="16" y="0"/>
                </a:lnTo>
                <a:lnTo>
                  <a:pt x="12" y="0"/>
                </a:lnTo>
                <a:lnTo>
                  <a:pt x="6" y="0"/>
                </a:lnTo>
                <a:lnTo>
                  <a:pt x="5" y="0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solidFill>
            <a:srgbClr val="40FF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pt-BR">
              <a:latin typeface="+mn-lt"/>
            </a:endParaRPr>
          </a:p>
        </p:txBody>
      </p:sp>
      <p:sp>
        <p:nvSpPr>
          <p:cNvPr id="4108" name="Freeform 476">
            <a:extLst>
              <a:ext uri="{FF2B5EF4-FFF2-40B4-BE49-F238E27FC236}">
                <a16:creationId xmlns="" xmlns:a16="http://schemas.microsoft.com/office/drawing/2014/main" id="{AF7B8BFD-F924-4FD1-A8F3-3CF7FFADD8FE}"/>
              </a:ext>
            </a:extLst>
          </p:cNvPr>
          <p:cNvSpPr>
            <a:spLocks/>
          </p:cNvSpPr>
          <p:nvPr/>
        </p:nvSpPr>
        <p:spPr bwMode="auto">
          <a:xfrm>
            <a:off x="11639552" y="16084129"/>
            <a:ext cx="1587" cy="26987"/>
          </a:xfrm>
          <a:custGeom>
            <a:avLst/>
            <a:gdLst>
              <a:gd name="T0" fmla="*/ 0 w 1"/>
              <a:gd name="T1" fmla="*/ 2147483646 h 17"/>
              <a:gd name="T2" fmla="*/ 0 w 1"/>
              <a:gd name="T3" fmla="*/ 0 h 17"/>
              <a:gd name="T4" fmla="*/ 0 w 1"/>
              <a:gd name="T5" fmla="*/ 2147483646 h 17"/>
              <a:gd name="T6" fmla="*/ 0 60000 65536"/>
              <a:gd name="T7" fmla="*/ 0 60000 65536"/>
              <a:gd name="T8" fmla="*/ 0 60000 65536"/>
              <a:gd name="T9" fmla="*/ 0 w 1"/>
              <a:gd name="T10" fmla="*/ 0 h 17"/>
              <a:gd name="T11" fmla="*/ 1 w 1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7">
                <a:moveTo>
                  <a:pt x="0" y="16"/>
                </a:moveTo>
                <a:lnTo>
                  <a:pt x="0" y="0"/>
                </a:lnTo>
                <a:lnTo>
                  <a:pt x="0" y="16"/>
                </a:lnTo>
              </a:path>
            </a:pathLst>
          </a:custGeom>
          <a:solidFill>
            <a:srgbClr val="40FF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pt-BR">
              <a:latin typeface="+mn-lt"/>
            </a:endParaRPr>
          </a:p>
        </p:txBody>
      </p:sp>
      <p:sp>
        <p:nvSpPr>
          <p:cNvPr id="4158" name="Rectangle 1">
            <a:extLst>
              <a:ext uri="{FF2B5EF4-FFF2-40B4-BE49-F238E27FC236}">
                <a16:creationId xmlns="" xmlns:a16="http://schemas.microsoft.com/office/drawing/2014/main" id="{FEFDDCDD-1A87-4827-8F81-773A67C13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28" y="-172862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pt-BR" sz="18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159" name="AutoShape 2" descr="data:image/jpeg;base64,/9j/4AAQSkZJRgABAQAAAQABAAD/2wCEAAkGBxQREhUUERQWFhUWGBcaFxgYGBcfGxwXHBsYHBoYHRodHSgkGBolHBUeITEhJy4sLi4yHR8zOjMtNygtLisBCgoKDg0OGxAQGiwkHyQsLDcsLCwsLCwsLCwsLyw0LDEsLCwsLCwvLCwsLCw0LDQsLCwsLCwsLCw3LDQ0LCwsLP/AABEIAMABBgMBIgACEQEDEQH/xAAcAAEAAgMBAQEAAAAAAAAAAAAABgcDBAUCAQj/xABHEAACAQMCBAQDBAUHCwUBAAABAgMABBESIQUGMUETIlFhMnGBBxRCkSMzUmKhFRZysbLB0iQ0NUNjc4KSw9HwNoOTovEX/8QAGgEBAQADAQEAAAAAAAAAAAAAAAEDBAUCBv/EACoRAQACAgECBAUFAQAAAAAAAAABEQIDIQQxEkFRcQUTIjLwFIGRscFh/9oADAMBAAIRAxEAPwC8aUpQKUpQKUpQKUpQKUpQKUpQK0OOiTwJPBJDhcjT8RxuQv7xAIHua36xzyhFZmOFUEk+wGTUnssKo/lgsTokuQcEMDJkkHOchmbHXuu23StgXmplaKBkZCcNHrBzscEiE+g29CexrHc6pDJIS4Zwzso8fq3TYYAwBpG3b2rVsU0oxmxnVndQekjsqjURtpKjp027VyfFM9p7N6o9HVW8YKESBlKYwy+IHHUA58HvvWqt2sYC+EyvkuHOfEyGB1ZaEZwSNz679a4NnxlHunjxFpPlDYXqMA4BOkdTjGOg3O+ehKC0kbxn9GRk4UjORGUOFJ38rdwfMemTVnxepUN2DisjMUjkuWmc+U+J+IgAZUOfLkZPlwBnYAVakIIUBjk4GT796rzl+fwLlWLOQSY31eNgK5BGzEgYbTv6Zqxq2+km8ZmZa+/vVFKUrbYClKUClKUClKUClKUClKUClKUClKUClKUClKUClKUClKUClKxXVwsaM7sFVQSxPQAdTQY7+68Ndl1OdkQdWbrjPYbZJ7AGq85k5zhRngcSXONpCsnhx6vxKNAyQDt36dTWzzzzG9uoKkrcTA6NtooM9RtjxGwueuPoM1Uox8vX/vWPPOuIaHV9XOufDh3Ssc3Rqcx2FuD6uzufzOKy/wA/7gfBDar8oj/iqKBf/P7gO5rt2PLUj7ynwx2Gxb69l/jXnXGzP7XP/VdRlz4vz+HQ/wD6Hefs2/8A8Tf46+fz/uD8cFq3ziP+KvD8rJ2kk/8Ap/hrk8Q4PJFk/Gg7jqPmvp7is2WjdjF93mOq3eWf5+8Om3NcL58Xh8Bzs3hu8ZI+gqY8sc3i5JSESLIgysMkgYSL+IK7DIYDfc/wziqcV6t53idZI2KOpyrDqD/4a18dkxPLLr+IbYyjxzcP0dbzK6hlOQen/YjsR0I7VkqHcq8xLLF4+6qTpuFw2lJdv0i/uNnzY6ZBOPMamNbDt45RlFwUpSilKUoFKUoFKUoFKUoFKUoFKUoFKUoFKUoFKUoFKUoFfHUEEEAg7EHoR6V9pQRPmXl1Z0EBwEbP3c43imALaQe8bKD5e2CP2QtV2vD42t5HeULKrACIjc4yGx5t9yu/bDdavHiJ88A/2hY+yrG+T+ZA+tUFdzBmkdejM7D6kkf11i2R2cz4hjETjNczx+eyQcn8J1ZmcZwSIs+o6t8+wPsakFheJMzhCp0nJwSSF3Hm22OV7Z61sQxCCAKuxRAF+YXY+/Q7996xxxNC6DWzBX8FgwGAPCaXyn0yBuuwHl/DV+fGMTUx9Pf8/lkw6TxY9vYmhYE56YGw6ht+x+LOwxlfnvS74XMkRkkVQuBuSq6s9goZsNntk1t8UkSNC0mNI9d8n5fiJPboPWuGePKYJljDAfon0sABkPpJGDgZLoTj9mtjX1HETbD+nwm8csfbyRbi9l4bgqulHGQP2W6lcdvX86x8I4a1zPHChwZGxn0ABJP0ANZeIS6k1HJOQdWOu++/pjO1dHkKUJxC3J6FnX6tG4H8SK1ts457LiOJakaa2YRl5rS4JwqPQoCqIIziBOo8p/Wt+05YFge2x6k13q0eCfqIx3QaD/SQlD/FTW9WV9BHBSlKBSlKBSlKBSlKBSlKBSlKBSlKBSlKBSlKBSlKBSlKBSla9/dCGKSVvhjRmOOuFBO3vtQRDnjijRQzSK2C2LeHGNifNM+fcLp9invVe8Qv4Xt4I44Qjx41vv5skE432GfX6Y6V1+fZ3eeK2GCYkGdwNU0gDOTk49MfM+tR7i3DXt3eKQAMMjYj6H2+tYc8vq/44/Vbsp28doqP9S+TiDuGGlBkEd+/X519juHkYlRGxM4dVUdCYjF4S77DzavnnPrWDgQWaSAN8MjJn5EasfXGn613eKWP3OdZDvGZGkU46ZJ1p6agHbSO4x6Gs2fS6I8cRj98c9+W3p3bpiJnLiJ9I4cHjPB5pz55EQR6lCgFhnO7ZOP6Pf4eu9RZrdM48fbOnV4Z0k4zgnV9cVPuZbZgk0adWDOn7ysdRAx13yNvb1qBOfODqATT+r3x8J/R6dWdRxjGe+M1pasaiYjiu3s6ezTr4yq5n3bXEOFOsTt4qkBCdgdxjtvXLDlcFThhggjsRuD+ddu51JZhX+JsLjfYE5xvvsua4j1MMprn1cj4vhhqywjCK4td/Lt6JMSLnTcxiYD9lxpWVfbcrt66jXeqrPs74iwhdev3eWOQAnpFJlJR8gNT/OrTrdibi25p2fMwjL1KUpVZSlKUClKUClKUClKUClKUClKUClKUClKUClKUClKUCufzB/m8pwSAuogbkqu5AHc4BroUoKO58BXiExz8RjdD+7oXBH1U/lXHaRnJdizEY1MSSfQZJ+WKtXmrl1J0EchEap+on7LnrDINsL0AOR2HUeav3nurBZbaRCgl2JOrG2d42BweuTjrsDWDPDm/JxOr6ecc5yn7Z/ti4HdMrBBJoIYPGcA7g507+hGfz9KkdvG5cvLK0pOPiHTcnIyTjr06dPSojw7h8lw2iJC5xny9sd/bp19cV0LXj0kXlkTXjbOdLDHr2J/KtjVuiqyTVumcama/1YXB41lhaFxkRny77hW3BB6qQdQBHYCuDe8LIvwiHP6HVl/mdiQOvvitTh3OccJdvBlYsEAHkGNJc7kn9/8AhWtfcwXPED4EKaFfqikliO+X2wvqAPritTbjec12l2cOt14a4vK59I5cfj99rl07aIyRkHIL9CQe47A/OuYxr3PEUJR10kbFSMEexHb5VvcA5flu2wvkiHxTOPIg+ZxqPbAPzxUxx8sXD37M+r2zlXPo7f2eIcXjfh8Dw/nI5IRR7k7Y9xVx1HOW+DJEiJGpEMZ1KWA1SyEfrWHYDJwD7HYBakdbWMVFOz0+r5WuMSlKVWYpSlApSlApSlApSlApSlApSlApSlApSlApSlApSlApSlB8Iz1ri8R4GrRGMKssXaGToMdNDjdD8842xiu3Sh3Vbd8pyQOX4dI6y4OYZdIkC7EhHbZxkAZGf6VQa5heNikiMjDqrAqR9D2r9C3VqkoAkUMAcjPUMOjA9VYZ6jeuBx7l9JgBOhnQA4bYTR9PhIA1r7Hfb8Wax5a4ns0N/QY5x9HH9KnvYYBbxPHIxlYt4ibeXfbPzAPT6144HBcSSj7ormQZwygeXIIJLHZdidzUms+QgJsySh7b/VmM/pJT+wB+Egjc9vbfE/4VwUJHoCiGLJxCh6+8j9XY43wcdiWrzGrnlr6ugyyyvPivRDeF8lIWL3BNzMSS0SHTEHJy2uUDBwTuBj+ianltwsDRrwQmNEagCNMbDA6sQO5PuAK3YIVRQqKFVRgKoAAHoAOgrJWWIiOzp69WGuKxgpSlVkKUpQKUpQKUpQKUpQKUpQKUpQKUpQKUpQKUrh8zc1QWCqZixZvgjQZZvp0A36k0HcpUchv+ISjUtrBECMgSzsX+oSMhT7ZNaP8AOy4huYbe8tVTx2CpJHLqUnOOhUHuPzFWi0xpSlQKUpQKUpQKUpQakXDkWQyAeY/kpPxFR+EtgZ9cCtulKBSlKBSlKBSlKBSlKBSlKBSlKBSlKBSlKBSlKBSlKDxLIFUsegBJ+QqoPs8P8ocUluZ/NpVpFDb4JYLGB/RUnHyBq2uIW/ixOnTWrL+YxVRfY7N4V7LE+zNEwx+8jDK/Pdvyr1HZJXLXP4vwhLnwteQYpUlQjrqQ9Pkc4NZ+IQu6FY5DEx6OFVsfRtjVYcb47xG2vks/vYbxGiAfwYxgSNpyVx1Hz3qRBKdc0c1Q2AXxAzyP+rjQZZug+gyce/bNafEOYL23iM8tknhKMuEuNUir3JXwwpx12Y1A45Hk4/Gs7azHIEyQBnw4iVOBsMsNWB61cjoGBBGQRgj2NJ4Ebg5vWe1a5tIjLoz4kZYK64GTtghjjpjr/Ctbk7nb+UZGVINCoAWYyAnfOMLp33X12qEfZgph4pJEpymmZT6EIw0n+H8TWdWHCuOHPlhmPyASU/kAsg+gFWktOeZ+Z5LOSNBbGXxm0x6JBqLYBI06dgM9c/lWhzJzzJYFBcWn6wMV0zA/DjIPkG/mFbPDIjdcTmuG/VWq+BD6eKcGZx6EbJ/+VFvtw62vym/6VIVLuKcxXVvC0z2WUQam0zqSF7nGnoPasXN/OLcP0l7fXG+yuJADkAEgqV2/M9K1eMcTvf8AJkktkjilnijkIlEupGyCjKYxhWHU/TvXM+20f5Pbj/at/YakDtcR5wmt4Vnmsm8Jgp1JKjFQ2MZGBjOflXVsePfebVbi0j8TOfIzBCCCQwJwRkEfI+tQbmbm1WtI7LwZY3mjiXXMAiBcqC+cklduuNqm3JfAPuFqsJcO2WZmAwNTdh7AAD3qSOTyz9oMd3Obd4mgk3ChmByy/EnQYbY7exrsc08bksojMIPFjUDWRIFIyQBsVORv61Xt9ygbm2mubfIuI7m6OFzl1WaQgDG4kHY+2PQj0vOX3vhd1bz5FxHA25/1gUgE46hxtkfM+uLSWni8yCO1+9XaCBCFKjXrY6hkDAUeb23/AIVq2PMF3cxia3s18Jt08WfQ7r2IURsBn3YflvUF+1uc6LKPOEEJb/iwq5+YH9Zq3rRAqIF6BVA+QAxUVHeVedIb5mi0tDMucxvjJxsdJ74PUbEelSeqb51j8DjcLRDDM1u5x3ZnKt/zAb/M1cMsYYFWAIIIIPQg9QaTBD3Sq05M4VFJf8RjkQMkTqI1YkhQWlzjfboPypd3z8L4rHEkjtazJqMTMWCZ1DyajtgpnHoSPSlFrKJr7Vc8kD+VZbi6u/0kYYJDC+6IOudB21Y07+7Vh4lKeEcShERP3a62MOfKhLKpKjouCwbb1YelKLWZSlKilKUoFKUoFKjHFueba1fROsyHfGYmwQDgkHoRWUc3xFdQguypGQRbS9PXpVotIqVy+X+PQ3qM8BbCsUbUpUhgAcYP9IV1KgVAea+RHe4++WEgjn1ByrHClh3BAyCe4OzZPTJzPqVYkRC15vnUAXPDrtX7+EgkQn2IbYfn86jN3we8v+JR3S2zQxRtCf0xCkrG+o7DJ1EE7dPerVpS0pAed+UJnuFvrIgzJoZoztrKEaSD6kDBBIyANxXQk5ruWjITh10JyMAMF8MN2Jk1DK/SpdSllIb9n/JhsQ0szB7iQYJHwquQdIJG5JGSfl6b4/tU5fe6tleFC8sTbKoyWRtmA+uD9DU2pSynL5Y4X91tYoScsq5c+sjeZz75Ymq/+0uxu7+SNYbObTD4q6m8PDaiuCuH+HyZ3wd+lWpSkStIieZroR4Xhlz4gXu0WjVj1D5xn2qL86cNvbm2trcW88jxAPLKxTDOyDUF82dmYjfGMY3q1qUtKQLiHAn4nYLHJA9vcQKojMmnBIUA4Kk+RsY3wQcHG1eOUuK3trALe5sbhzGMRsnhnK9lYlwNugIJ2A+tgUpZSF8hT3EYeG4tJY9cs0okyhQB2L6T5s5ySOnpXG+0vkUylrm0UtIx/SRDHmztrX9719evXrZtKWUh/N3KH3+1hUMEmiUaSw23UBkbuAcDcdMd6w8D5gureFYbqxuWkjUIHiVXVwowCTqGknH9+3SpqTUdn5ytyzR24kupF+JYELAfN/hH50HE4LyvPc3v8oXyiMhgYoAQSAvwaz02znA777dKnVxLoVmCs2ATpXGo47DJAyais/O/g73VldQJ+2VVlHzKMcVJrC8SeNZYzqRwCpwRkH2O4pJCvuWnura8vJ3sbgpcsCoXwtS4LkA5cDfX69q6cHLkt3fLe3iiJEXTFBkM2PNvIw8oOXY4XP4d9t5tSllK94BwyfhFxMohkntJiCjRYLIRnAZCR2OMj0HyG03CJeI30VxPC0Nvbfq0kx4kj5B1FQToUFQd99h67TilLKKUpUUpSuRx3mOCzMSyk6pWCoqqWY7gZwN8DI/uoOvSlKCq/tyH+a/Kf/p1ZPDmxBGT0EaZ/wCUVW/249LX/wB7/p1Ik5R8S3A++Xg1RDbxvLuvTGn4favXknm63ADBolu4XPhXJExLDSBhFQtvggER5Ofetb+ekBVnjSeWJCQ0scLlBjrg/iA9RmtCHgs54ILbTon8DSUJHxZyUyDjcbZ96ifKPObcNUWl7A6qpbDYw41Nk5U/EuSfMD6bGlFp9NzlbKkDgyOlwH8PRHIzEoQGGhQWzue3Y1gm59s0cRuZlkOMI1vOGOr4cKUzv2rY5csLR0intTqRRN4e5wvivrkGk/CQ22D0G1V7zl/p2D/eWn9taRECx7HmiGacQKsyyFWbEkMsflXGSNajPXtWfiXHobeaGGVsPOSEGO+w3PbJIA962p7FHljlI88YcKfZ8ah7jyj8qqLnlZbhf5RXIVJ/Chx0EKbpN9ZAd/dakRYuZmwM/wBVRiXn20WTwmMwlyB4Zt59eTuBp0ZOQa63LvFlu7eOZPxruPRhsy/Rgarnjn/qKH5xf2DSIJTduc7RWCytJCT08aGaMH/idAK7sEyuoZGDKwyGUggj1BHUVyeceHpPZTo4BxG7L7OoJVh6bj+uqs5R5mmg4deojEeEIzEe6NK5Vsf2h759aVZa0brmq3SUwoXmlGdUcKM5XHXURsv1NY7PnG1eXwWZoZdhomRoySegBbYk9sHeuF9j1ki2jTYzJLIwZj1wpwB+ZJ+tav202CmCGfHnWTRnvpZWOPoyD8zSuaFj0riclX7XFjbySHLsmGPqVJUt9dOfrUa554jcQXtnHDcSIlw4V1AjOPOi+UlCRs/fNKLWBSoVzdPd8PjFzDOZo1ZRLFMsfQkAFWRFI3Pv6+1at7zm91NaW1kfDNyqvJIQC0akMSqg5XWAjbnI6etKLT+lQnnFrnh8Iure4kkCMoljm0srKxxq2UFTqI6EDc1J+BcTW6t4p1GBIoOPQ9CPoQR9KUqAfa/zA40WcLbuNUuOpBOET2B3J+nY7zrlvgsdlbpDGOgGo92fA1MfnVRfaUhi4qZHHlPgup9VUKD/ABQirwVsjI6GrPZI7sdzAsiMjjKsCrA9wRgj8qjEHEoOD28VvcPIQuQsghkKkFmIXUoI1AbYz2zUsqFfa7/o9v8AeR/2hUgl0o+dbZk8RVuWjwTrFrcFcDqdQTGNutdnhfEEuYkmiOUcZU4I26dDuOlV/wAA5qFrwlMQzM6RPgmGTwi2psZkxp077nPrU64NCkNsgUBECl8Z2XVl269FBY/IUmCHm647DHcRWzP+llDFV9gCdz2zg49cGuhI2ATucAnYZP0Hc1TfOUcrBOKxMQWnYRnbCxJtAwHo2hm99Yq2eDcQW5gimXpIit8iRuPmDkfSkwRLiDny0MnhAzGUHBjFvOXyOo06M1ntOdLOSUQ+IySEgBJY5IySeg86jc+lQRLtIeYpXlYIgJyx6bwJX3mtBxe/hFh5xEqiWYbKo1kg5OC2MEjGdzVpLW3UTtlthxRhK/iXhTKZUhY4hnCLvjXgliTucnoNqkt7dLDG8khwiKWY+gAyf6qpnjBuLW5tOIzAh5jrkX9nBx4eO36BlHzzUiFldtKxWtwsqK6HUjgMpHdSMg/kaVFVF9rXFo7poFtyX8MS6yFbALaABkjc+U1MeEc+WfgRh3dGVFDKYpcggAHopB+lTDSPSmkelW0pW97zLcXU8k1iJTDaxIdGlh4rNIhcaCMt+jVgNsjBPes3M3MvDr6zcFg0xUiKIqfHWb8KhRvnVscbHfrVhAV48Bc50jPrgZ/OliJ/ZhwuW1ssTgozuzhW6qpCgZHYnTnHv61AeaeJxycXjuI9TRI9uS4VsYRlLEbZOP7qu6vmkelLKQ3nTnGOK0b7uxeWZCItKtsDqXxDttgg++a115a4e1gWDNoEWNfiz6QwGNXh6sbNvjTj2qdaR6UxSxUv2V8yrapJBdFkUsHjJV8ZIw65A26AjPvWnxni8bcajuV1NCjRZcI/QLgnGMkDP8DVzaR6U0j0pZSG8x8xG5t5ILCKaaSVSmoROsahtmJkcKudJP1IrW4HyAI+HzW8pUT3AyzDJCspzGPcKdz65PtU7Ar7SylX8k8UbhRktOIgwoWLRSkHwy34gH6YIAI9N846Vk54vv5WEdrw79MFk1ySAHwl2IUFzsfiJ2z071ZToG2IBHuKIgAwAAPal+ZTT4Jw4W1vFCu4jRVz6kDc/U5P1qvPtG4hGeIWJDZEEmZcAnR+kjO+B1wpOKtGvmkelIkpCOcr839ubWxR5TKyapNLCJFDBjqkYAZ8vQZP8M8O95dk4ZdWd0qtJBDGiTMgJKnSyO5Xrpw+rbOMHPvaYFfaWUgnOXHYb61a2sXFxNMUAWPfSoYMWc9IxhcebG5FSblbhZtbSGBsFkQasdNRyWx7aia6aoB0AHyFeqKiH2icom/iVotImjzp1HAZD1QnGxyAQf8Avmudyzzl92jW24or28kY0q7q2l1Gw8wyCw7nofWrArxJErDDAEe4BpaIrxT7QbNFIgk+8SkHRHECxZuwOBsP4+1Q/medo+FrbzszXksgmkXDEjUxYZ2wuFAGntjFWxFbIvwoq/IAf1VkK0spXfJ/MdmnDo7e6YghXSSNo5DlSzbbKQQVNavHOdFls5ooiVMsnhRDw3BS2witI/zw+B1wV22NWdpHpTSPSllIDxXlqxPDmdGYL4YEchknK6xsp8PURjUOmmuT9l/NKwRNb3TMiqdURZWxg5LLkDbfff1NWpimkelLKU3bcYiXjj3JLeAzEB9D4x4SpnGM4yK2eO8Ol4XeLe2Ss1tJ5nCgkBWOp0IA8qEYKk7A/Krb0j0pirZSt+becre7iiggdjHM6eO+lxoiDKXU7fERttnbPqKy88cu2a2LyR6w2AYSZZ3y3XSFZiN1BHSrCCD0FfcVLKV19nPNsUdosF05R4iQupXwY85XBA7Zxj2FKsXSPSlJV9pSlQKUpQKUpQafGOJJawSzy50RIztjrhRnAHc1g4bxCSRyksOjyI6sr61IYsNOdIw407jcbjBNYuZ76KKNVuIzJDO/gybEqqureZ9to8jBPQZzUI4F95s+H8USF5Zo7fxBYu2otp8MHCH8aISMEbEg4oLODDcZ3HWgYdM7jrVcWMIgs7y7tNTzfdEVCsTKuUV2BGctLLqcl3PfA6g1tItsnCriW2iZ3+66Wdo2DzOEJUMSNUh1vud9yR2IoJ6rA9CDXiSdVVmZgFUEsxIwAOpJ7Yqt77gp4bwiMICJnFpFczKGLCLWocZG+hVLLtjAPrXjj/D44eEcReBC7XLAYERVMnw4lMUe5CKNw25JBOcYoLF4bfpcRJNEcxuNSnGMqeh+RG9bCyAjIII9Qar/AIsyxLwu2jil+7OWMiJE+X8OLyI6AeUM7BjqwPLv3riW+BwO9YW7+NczXGYxG4HiTSMkenKjxFVSpyARt7UFsyyYVioDEAkDIGTjIGe2fWsdjM7RI0qiNyql1DagrYyQGwNQB71C+buDx2fCblIkLSSoqMwDFpJWCx+I2nckZzgDtsKw8yXJS6sYQkrW8dvJKIwj6ZZFVUijlGMIqgl/NsCB3xQWAjgjIII9q+k461DfshgKcMi1KyuzSO4ZGTzO7NsGAyACBnptWvzpxFxxGzhKSPB4c0rIqkrLKBpjRzjAVSde+wOCegoO/wAt8aa6e6BVQkE7QqVJOrSqMW3A/bxgehrtK4OQCDjrvVS2F3InA4yqyxtdXf6bw45FZEmnLSFAF1ECM6AVz7V2/s/hzxHiUngtED93jiUxsAI40O+rGnUS2SucjHtQTXi/EktYJJ5ThIkZ2x1wozgDuT0FYOGcRkkfTJDoBjWRWD6gQT8JOkYcbbDI36mvHMt9HFGouIy8Mz+FL5SVVHVvM4APkyApJwBqz2qEcvvcWNnxRYWklgttX3FnySR4eSqn8caMQARtsaCy9YzjIz6Z3rS4nxExaFRGkd2CgDZVHVnd8EIoUE79TgDcioByrAjcStj4MqiGyGmR4n1SSynzyyMV8pIjPxkElveuHJeF/HQW8gW64rGsmI5CBDAUxgacyM/gEnGw1b9aC5p5NKk5AwOpOB9T6VyOUONNeWwndVQM8oUKSQUR2QNkgddOfrUM524g5ur0NHJIILH/ACePQxjMkgkMkxONOpQqqO+5A61jLvBY8HgAKRHSJ2eKQrqWJyFePysVMuCAcasL60FoqwO4ORX2uNyhw5Le0jSPXp87+ddDZkdnJ0fgBLHC9QMA712aBSlKBSlKBSlKD//Z">
            <a:extLst>
              <a:ext uri="{FF2B5EF4-FFF2-40B4-BE49-F238E27FC236}">
                <a16:creationId xmlns="" xmlns:a16="http://schemas.microsoft.com/office/drawing/2014/main" id="{D48550C0-1E68-4122-B6F9-89A27C2365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6" y="-1939131"/>
            <a:ext cx="2778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pt-BR">
              <a:latin typeface="+mn-lt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7D14B7BF-2C0E-4DC6-B68A-BD404EAFDB05}"/>
              </a:ext>
            </a:extLst>
          </p:cNvPr>
          <p:cNvSpPr/>
          <p:nvPr/>
        </p:nvSpPr>
        <p:spPr bwMode="auto">
          <a:xfrm>
            <a:off x="475068" y="9164761"/>
            <a:ext cx="31537275" cy="29863524"/>
          </a:xfrm>
          <a:prstGeom prst="rect">
            <a:avLst/>
          </a:prstGeom>
          <a:noFill/>
          <a:ln w="28575">
            <a:solidFill>
              <a:srgbClr val="0C2E44"/>
            </a:solidFill>
            <a:prstDash val="lgDash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619132" eaLnBrk="1" hangingPunct="1">
              <a:defRPr/>
            </a:pPr>
            <a:endParaRPr lang="pt-BR">
              <a:solidFill>
                <a:schemeClr val="tx1"/>
              </a:solidFill>
              <a:latin typeface="tahoma, verdana, arial" charset="0"/>
              <a:cs typeface="Times New Roman" pitchFamily="18" charset="0"/>
            </a:endParaRPr>
          </a:p>
        </p:txBody>
      </p:sp>
      <p:grpSp>
        <p:nvGrpSpPr>
          <p:cNvPr id="49" name="Google Shape;100;p15">
            <a:extLst>
              <a:ext uri="{FF2B5EF4-FFF2-40B4-BE49-F238E27FC236}">
                <a16:creationId xmlns="" xmlns:a16="http://schemas.microsoft.com/office/drawing/2014/main" id="{750E6640-10A5-4EFD-A7A0-8404B9251883}"/>
              </a:ext>
            </a:extLst>
          </p:cNvPr>
          <p:cNvGrpSpPr/>
          <p:nvPr/>
        </p:nvGrpSpPr>
        <p:grpSpPr>
          <a:xfrm>
            <a:off x="1375991" y="9663069"/>
            <a:ext cx="13896000" cy="5223505"/>
            <a:chOff x="-161" y="80089184"/>
            <a:chExt cx="2142140782" cy="2073001894"/>
          </a:xfrm>
        </p:grpSpPr>
        <p:sp>
          <p:nvSpPr>
            <p:cNvPr id="50" name="Google Shape;101;p15">
              <a:extLst>
                <a:ext uri="{FF2B5EF4-FFF2-40B4-BE49-F238E27FC236}">
                  <a16:creationId xmlns="" xmlns:a16="http://schemas.microsoft.com/office/drawing/2014/main" id="{F54A7E3B-0A5C-4CE8-A119-C659B4F372B1}"/>
                </a:ext>
              </a:extLst>
            </p:cNvPr>
            <p:cNvSpPr txBox="1"/>
            <p:nvPr/>
          </p:nvSpPr>
          <p:spPr>
            <a:xfrm>
              <a:off x="-7" y="1916725037"/>
              <a:ext cx="2123304711" cy="2363660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175" tIns="51075" rIns="102175" bIns="51075" anchor="ctr" anchorCtr="0">
              <a:spAutoFit/>
            </a:bodyPr>
            <a:lstStyle/>
            <a:p>
              <a:pPr indent="977910" algn="just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/>
            </a:p>
          </p:txBody>
        </p:sp>
        <p:sp>
          <p:nvSpPr>
            <p:cNvPr id="51" name="Google Shape;102;p15">
              <a:extLst>
                <a:ext uri="{FF2B5EF4-FFF2-40B4-BE49-F238E27FC236}">
                  <a16:creationId xmlns="" xmlns:a16="http://schemas.microsoft.com/office/drawing/2014/main" id="{52527FBA-F54B-4AA9-BB7A-A8F1B321EED4}"/>
                </a:ext>
              </a:extLst>
            </p:cNvPr>
            <p:cNvSpPr txBox="1"/>
            <p:nvPr/>
          </p:nvSpPr>
          <p:spPr>
            <a:xfrm>
              <a:off x="-161" y="80089184"/>
              <a:ext cx="2142140782" cy="342887321"/>
            </a:xfrm>
            <a:prstGeom prst="rect">
              <a:avLst/>
            </a:prstGeom>
            <a:solidFill>
              <a:srgbClr val="0F3959"/>
            </a:solidFill>
            <a:ln>
              <a:noFill/>
            </a:ln>
          </p:spPr>
          <p:txBody>
            <a:bodyPr spcFirstLastPara="1" wrap="square" lIns="102175" tIns="51075" rIns="102175" bIns="5107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EEF9F4"/>
                </a:buClr>
                <a:buSzPts val="4300"/>
              </a:pPr>
              <a:r>
                <a:rPr lang="en-US" sz="4300" b="1" dirty="0">
                  <a:solidFill>
                    <a:srgbClr val="EEF9F4"/>
                  </a:solidFill>
                  <a:latin typeface="Arial"/>
                  <a:ea typeface="Arial"/>
                  <a:cs typeface="Arial"/>
                  <a:sym typeface="Arial"/>
                </a:rPr>
                <a:t>INTRODUÇÃO</a:t>
              </a:r>
              <a:endParaRPr dirty="0"/>
            </a:p>
          </p:txBody>
        </p:sp>
      </p:grpSp>
      <p:sp>
        <p:nvSpPr>
          <p:cNvPr id="52" name="Google Shape;103;p15">
            <a:extLst>
              <a:ext uri="{FF2B5EF4-FFF2-40B4-BE49-F238E27FC236}">
                <a16:creationId xmlns="" xmlns:a16="http://schemas.microsoft.com/office/drawing/2014/main" id="{9DC9EAA6-DFB3-4E64-ACF4-4EFD3F3249A6}"/>
              </a:ext>
            </a:extLst>
          </p:cNvPr>
          <p:cNvSpPr txBox="1"/>
          <p:nvPr/>
        </p:nvSpPr>
        <p:spPr>
          <a:xfrm>
            <a:off x="1411701" y="18144006"/>
            <a:ext cx="13896000" cy="864000"/>
          </a:xfrm>
          <a:prstGeom prst="rect">
            <a:avLst/>
          </a:prstGeom>
          <a:solidFill>
            <a:srgbClr val="0F3858"/>
          </a:solidFill>
          <a:ln>
            <a:noFill/>
          </a:ln>
        </p:spPr>
        <p:txBody>
          <a:bodyPr spcFirstLastPara="1" wrap="square" lIns="102175" tIns="51075" rIns="102175" bIns="510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EEF9F4"/>
              </a:buClr>
              <a:buSzPts val="4300"/>
            </a:pPr>
            <a:r>
              <a:rPr lang="en-US" sz="4300" b="1">
                <a:solidFill>
                  <a:srgbClr val="EEF9F4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endParaRPr/>
          </a:p>
        </p:txBody>
      </p:sp>
      <p:sp>
        <p:nvSpPr>
          <p:cNvPr id="53" name="Google Shape;104;p15">
            <a:extLst>
              <a:ext uri="{FF2B5EF4-FFF2-40B4-BE49-F238E27FC236}">
                <a16:creationId xmlns="" xmlns:a16="http://schemas.microsoft.com/office/drawing/2014/main" id="{F9A8A63B-F727-4D4A-82E0-79068F8358F5}"/>
              </a:ext>
            </a:extLst>
          </p:cNvPr>
          <p:cNvSpPr txBox="1"/>
          <p:nvPr/>
        </p:nvSpPr>
        <p:spPr>
          <a:xfrm>
            <a:off x="1314897" y="28009102"/>
            <a:ext cx="13896000" cy="864000"/>
          </a:xfrm>
          <a:prstGeom prst="rect">
            <a:avLst/>
          </a:prstGeom>
          <a:solidFill>
            <a:srgbClr val="0F3858"/>
          </a:solidFill>
          <a:ln>
            <a:noFill/>
          </a:ln>
        </p:spPr>
        <p:txBody>
          <a:bodyPr spcFirstLastPara="1" wrap="square" lIns="102175" tIns="51075" rIns="102175" bIns="510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EEF9F4"/>
              </a:buClr>
              <a:buSzPts val="4300"/>
            </a:pPr>
            <a:r>
              <a:rPr lang="en-US" sz="4300" b="1" dirty="0">
                <a:solidFill>
                  <a:srgbClr val="EEF9F4"/>
                </a:solidFill>
                <a:latin typeface="tahoma"/>
                <a:ea typeface="tahoma"/>
                <a:cs typeface="tahoma"/>
                <a:sym typeface="tahoma"/>
              </a:rPr>
              <a:t>RESULTADOS E DISCUSSÃO</a:t>
            </a:r>
            <a:endParaRPr dirty="0"/>
          </a:p>
        </p:txBody>
      </p:sp>
      <p:sp>
        <p:nvSpPr>
          <p:cNvPr id="66" name="Google Shape;124;p15">
            <a:extLst>
              <a:ext uri="{FF2B5EF4-FFF2-40B4-BE49-F238E27FC236}">
                <a16:creationId xmlns="" xmlns:a16="http://schemas.microsoft.com/office/drawing/2014/main" id="{A9C94374-3A9B-440B-A90C-1749E7943FA4}"/>
              </a:ext>
            </a:extLst>
          </p:cNvPr>
          <p:cNvSpPr txBox="1"/>
          <p:nvPr/>
        </p:nvSpPr>
        <p:spPr>
          <a:xfrm>
            <a:off x="1345461" y="6413926"/>
            <a:ext cx="29938552" cy="1195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4" rIns="86850" bIns="43424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pt-PT" sz="3600" dirty="0" smtClean="0">
                <a:latin typeface="Arial" charset="0"/>
                <a:ea typeface="Arial" charset="0"/>
                <a:cs typeface="Arial" charset="0"/>
              </a:rPr>
              <a:t>Francisco da Silva</a:t>
            </a:r>
            <a:r>
              <a:rPr lang="pt-PT" sz="3600" baseline="30000" dirty="0" smtClean="0">
                <a:latin typeface="Arial" charset="0"/>
                <a:ea typeface="Arial" charset="0"/>
                <a:cs typeface="Arial" charset="0"/>
              </a:rPr>
              <a:t>1 </a:t>
            </a:r>
            <a:r>
              <a:rPr lang="pt-PT" sz="3600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pt-PT" sz="3600" dirty="0" err="1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franciscosilva@mail.com</a:t>
            </a:r>
            <a:r>
              <a:rPr lang="pt-PT" sz="3600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r>
              <a:rPr lang="pt-PT" sz="3600" dirty="0" smtClean="0">
                <a:latin typeface="Arial" charset="0"/>
                <a:ea typeface="Arial" charset="0"/>
                <a:cs typeface="Arial" charset="0"/>
              </a:rPr>
              <a:t>; </a:t>
            </a:r>
            <a:r>
              <a:rPr lang="pt-BR" sz="3600" dirty="0" smtClean="0">
                <a:latin typeface="Arial" charset="0"/>
                <a:ea typeface="Arial" charset="0"/>
                <a:cs typeface="Arial" charset="0"/>
              </a:rPr>
              <a:t>Maria Pereira</a:t>
            </a:r>
            <a:r>
              <a:rPr lang="pt-PT" sz="3600" baseline="30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pt-PT" sz="3600" dirty="0" smtClean="0">
                <a:latin typeface="Arial" charset="0"/>
                <a:ea typeface="Arial" charset="0"/>
                <a:cs typeface="Arial" charset="0"/>
              </a:rPr>
              <a:t>*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pt-PT" sz="3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(Os autores devem estar separados por ponto e vírgula. O último autor dever ser o professor(a) orientador(a))</a:t>
            </a:r>
            <a:r>
              <a:rPr lang="pt-BR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Google Shape;125;p15">
            <a:extLst>
              <a:ext uri="{FF2B5EF4-FFF2-40B4-BE49-F238E27FC236}">
                <a16:creationId xmlns="" xmlns:a16="http://schemas.microsoft.com/office/drawing/2014/main" id="{A862ED23-6D25-4A8E-BDAA-E82F24B22597}"/>
              </a:ext>
            </a:extLst>
          </p:cNvPr>
          <p:cNvSpPr txBox="1"/>
          <p:nvPr/>
        </p:nvSpPr>
        <p:spPr>
          <a:xfrm>
            <a:off x="1227036" y="7667040"/>
            <a:ext cx="29484600" cy="949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4" rIns="86850" bIns="43424" anchor="t" anchorCtr="0">
            <a:spAutoFit/>
          </a:bodyPr>
          <a:lstStyle/>
          <a:p>
            <a:pPr algn="just"/>
            <a:r>
              <a:rPr lang="pt-PT" sz="2800" baseline="300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pt-PT" sz="2800" dirty="0">
                <a:latin typeface="Arial" charset="0"/>
                <a:ea typeface="Arial" charset="0"/>
                <a:cs typeface="Arial" charset="0"/>
              </a:rPr>
              <a:t>Discente </a:t>
            </a:r>
            <a:r>
              <a:rPr lang="pt-PT" sz="2800" dirty="0" smtClean="0">
                <a:latin typeface="Arial" charset="0"/>
                <a:ea typeface="Arial" charset="0"/>
                <a:cs typeface="Arial" charset="0"/>
              </a:rPr>
              <a:t>do curso de Fisioterapia da Faculdade Ibiapaba - FACIBI, Tianguá-CE</a:t>
            </a:r>
            <a:r>
              <a:rPr lang="pt-PT" sz="2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pt-PT" sz="2800" dirty="0" smtClean="0">
                <a:latin typeface="Arial" charset="0"/>
                <a:ea typeface="Arial" charset="0"/>
                <a:cs typeface="Arial" charset="0"/>
              </a:rPr>
              <a:t>Brasil; </a:t>
            </a:r>
          </a:p>
          <a:p>
            <a:pPr algn="just"/>
            <a:r>
              <a:rPr lang="pt-PT" sz="2800" baseline="30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pt-PT" sz="2800" dirty="0" smtClean="0">
                <a:latin typeface="Arial" charset="0"/>
                <a:ea typeface="Arial" charset="0"/>
                <a:cs typeface="Arial" charset="0"/>
              </a:rPr>
              <a:t>Docente do curso de </a:t>
            </a:r>
            <a:r>
              <a:rPr lang="pt-PT" sz="2800" dirty="0">
                <a:latin typeface="Arial" charset="0"/>
                <a:ea typeface="Arial" charset="0"/>
                <a:cs typeface="Arial" charset="0"/>
              </a:rPr>
              <a:t>Fisioterapia da Faculdade Ibiapaba - FACIBI, Tianguá-CE, Brasil; </a:t>
            </a:r>
            <a:r>
              <a:rPr lang="pt-PT" sz="2800" dirty="0" smtClean="0">
                <a:latin typeface="Arial" charset="0"/>
                <a:ea typeface="Arial" charset="0"/>
                <a:cs typeface="Arial" charset="0"/>
              </a:rPr>
              <a:t>*</a:t>
            </a:r>
            <a:r>
              <a:rPr lang="pt-PT" sz="2800" dirty="0">
                <a:latin typeface="Arial" charset="0"/>
                <a:ea typeface="Arial" charset="0"/>
                <a:cs typeface="Arial" charset="0"/>
              </a:rPr>
              <a:t>Orientadora.</a:t>
            </a:r>
            <a:r>
              <a:rPr lang="pt-B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ahoma"/>
              </a:rPr>
              <a:t> </a:t>
            </a: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8" name="Google Shape;126;p15">
            <a:extLst>
              <a:ext uri="{FF2B5EF4-FFF2-40B4-BE49-F238E27FC236}">
                <a16:creationId xmlns="" xmlns:a16="http://schemas.microsoft.com/office/drawing/2014/main" id="{50794B04-6823-4F05-BCD4-091C58CDC70F}"/>
              </a:ext>
            </a:extLst>
          </p:cNvPr>
          <p:cNvSpPr txBox="1"/>
          <p:nvPr/>
        </p:nvSpPr>
        <p:spPr>
          <a:xfrm>
            <a:off x="3756673" y="4302289"/>
            <a:ext cx="25116129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0"/>
            </a:pPr>
            <a:r>
              <a:rPr lang="pt-BR" sz="6000" b="1" dirty="0">
                <a:latin typeface="Arial" charset="0"/>
                <a:ea typeface="Arial" charset="0"/>
                <a:cs typeface="Arial" charset="0"/>
              </a:rPr>
              <a:t>ANÁLISE DA COMPOSIÇÃO FITOQUÍMIA DO EXTRATO AQUOSO DAS FOLHAS DE </a:t>
            </a:r>
            <a:r>
              <a:rPr lang="pt-BR" sz="6000" b="1" i="1" dirty="0" err="1">
                <a:latin typeface="Arial" charset="0"/>
                <a:ea typeface="Arial" charset="0"/>
                <a:cs typeface="Arial" charset="0"/>
              </a:rPr>
              <a:t>Nicandra</a:t>
            </a:r>
            <a:r>
              <a:rPr lang="pt-BR" sz="6000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6000" b="1" i="1" dirty="0" err="1">
                <a:latin typeface="Arial" charset="0"/>
                <a:ea typeface="Arial" charset="0"/>
                <a:cs typeface="Arial" charset="0"/>
              </a:rPr>
              <a:t>physalodes</a:t>
            </a:r>
            <a:r>
              <a:rPr lang="pt-BR" sz="6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60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(título em negrito e caixa alta)</a:t>
            </a:r>
            <a:endParaRPr sz="60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  <p:sp>
        <p:nvSpPr>
          <p:cNvPr id="69" name="Google Shape;127;p15">
            <a:extLst>
              <a:ext uri="{FF2B5EF4-FFF2-40B4-BE49-F238E27FC236}">
                <a16:creationId xmlns="" xmlns:a16="http://schemas.microsoft.com/office/drawing/2014/main" id="{6DC26780-2E98-425A-91FF-494BF2A0E3C3}"/>
              </a:ext>
            </a:extLst>
          </p:cNvPr>
          <p:cNvSpPr txBox="1"/>
          <p:nvPr/>
        </p:nvSpPr>
        <p:spPr>
          <a:xfrm>
            <a:off x="1447801" y="10871102"/>
            <a:ext cx="13752000" cy="6986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pt-BR" sz="3200" dirty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pt-BR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3200" dirty="0">
                <a:latin typeface="Arial" charset="0"/>
                <a:ea typeface="Arial" charset="0"/>
                <a:cs typeface="Arial" charset="0"/>
              </a:rPr>
              <a:t>Brasil é o país com a maior biodiversidade </a:t>
            </a:r>
            <a:r>
              <a:rPr lang="pt-BR" sz="3200" dirty="0" smtClean="0">
                <a:latin typeface="Arial" charset="0"/>
                <a:ea typeface="Arial" charset="0"/>
                <a:cs typeface="Arial" charset="0"/>
              </a:rPr>
              <a:t>vegetal </a:t>
            </a:r>
            <a:r>
              <a:rPr lang="pt-BR" sz="3200" dirty="0">
                <a:latin typeface="Arial" charset="0"/>
                <a:ea typeface="Arial" charset="0"/>
                <a:cs typeface="Arial" charset="0"/>
              </a:rPr>
              <a:t>do </a:t>
            </a:r>
            <a:r>
              <a:rPr lang="pt-BR" sz="3200" dirty="0" smtClean="0">
                <a:latin typeface="Arial" charset="0"/>
                <a:ea typeface="Arial" charset="0"/>
                <a:cs typeface="Arial" charset="0"/>
              </a:rPr>
              <a:t>mundo. Muitas </a:t>
            </a:r>
            <a:r>
              <a:rPr lang="pt-BR" sz="3200" dirty="0">
                <a:latin typeface="Arial" charset="0"/>
                <a:ea typeface="Arial" charset="0"/>
                <a:cs typeface="Arial" charset="0"/>
              </a:rPr>
              <a:t>destas plantas </a:t>
            </a:r>
            <a:r>
              <a:rPr lang="pt-BR" sz="3200" dirty="0" smtClean="0">
                <a:latin typeface="Arial" charset="0"/>
                <a:ea typeface="Arial" charset="0"/>
                <a:cs typeface="Arial" charset="0"/>
              </a:rPr>
              <a:t>existentes no Brasil possuem </a:t>
            </a:r>
            <a:r>
              <a:rPr lang="pt-BR" sz="3200" dirty="0">
                <a:latin typeface="Arial" charset="0"/>
                <a:ea typeface="Arial" charset="0"/>
                <a:cs typeface="Arial" charset="0"/>
              </a:rPr>
              <a:t>atividades farmacológicas e são usadas na medicina tradicional para tratar diversas enfermidades. </a:t>
            </a:r>
            <a:r>
              <a:rPr lang="pt-BR" sz="3200" dirty="0" smtClean="0">
                <a:latin typeface="Arial" charset="0"/>
                <a:ea typeface="Arial" charset="0"/>
                <a:cs typeface="Arial" charset="0"/>
              </a:rPr>
              <a:t>Com isso, as </a:t>
            </a:r>
            <a:r>
              <a:rPr lang="pt-BR" sz="3200" dirty="0">
                <a:latin typeface="Arial" charset="0"/>
                <a:ea typeface="Arial" charset="0"/>
                <a:cs typeface="Arial" charset="0"/>
              </a:rPr>
              <a:t>indústrias farmacêuticas e as universidades estão investindo cada vez mais em pesquisas acerca destas plantas. Essas pesquisas se fazem necessárias, pois, segundo a Organização Mundial da Saúde, mais da metade da população mundial faz uso das plantas medicinais como única forma de </a:t>
            </a:r>
            <a:r>
              <a:rPr lang="pt-BR" sz="3200" dirty="0" smtClean="0">
                <a:latin typeface="Arial" charset="0"/>
                <a:ea typeface="Arial" charset="0"/>
                <a:cs typeface="Arial" charset="0"/>
              </a:rPr>
              <a:t>remediação.</a:t>
            </a:r>
            <a:r>
              <a:rPr lang="pt-BR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3200" dirty="0" smtClean="0">
                <a:latin typeface="Arial" charset="0"/>
                <a:ea typeface="Arial" charset="0"/>
                <a:cs typeface="Arial" charset="0"/>
              </a:rPr>
              <a:t>Muitas </a:t>
            </a:r>
            <a:r>
              <a:rPr lang="pt-BR" sz="3200" dirty="0">
                <a:latin typeface="Arial" charset="0"/>
                <a:ea typeface="Arial" charset="0"/>
                <a:cs typeface="Arial" charset="0"/>
              </a:rPr>
              <a:t>espécies ainda são usadas pela população sem que haja estudos científicos que comprovem suas reais atividades farmacológicas, como é o caso de </a:t>
            </a:r>
            <a:r>
              <a:rPr lang="pt-BR" sz="3200" i="1" dirty="0" err="1">
                <a:latin typeface="Arial" charset="0"/>
                <a:ea typeface="Arial" charset="0"/>
                <a:cs typeface="Arial" charset="0"/>
              </a:rPr>
              <a:t>Nicandra</a:t>
            </a:r>
            <a:r>
              <a:rPr lang="pt-BR" sz="32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3200" i="1" dirty="0" err="1">
                <a:latin typeface="Arial" charset="0"/>
                <a:ea typeface="Arial" charset="0"/>
                <a:cs typeface="Arial" charset="0"/>
              </a:rPr>
              <a:t>physalodes</a:t>
            </a:r>
            <a:r>
              <a:rPr lang="pt-BR" sz="32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pt-BR" sz="3200" dirty="0" smtClean="0">
                <a:latin typeface="Arial" charset="0"/>
                <a:ea typeface="Arial" charset="0"/>
                <a:cs typeface="Arial" charset="0"/>
              </a:rPr>
              <a:t>planta nativa da América do Sul, conhecida popularmente como </a:t>
            </a:r>
            <a:r>
              <a:rPr lang="pt-BR" sz="3200" dirty="0" err="1" smtClean="0">
                <a:latin typeface="Arial" charset="0"/>
                <a:ea typeface="Arial" charset="0"/>
                <a:cs typeface="Arial" charset="0"/>
              </a:rPr>
              <a:t>camapum</a:t>
            </a:r>
            <a:r>
              <a:rPr lang="pt-BR" sz="3200" dirty="0">
                <a:latin typeface="Arial" charset="0"/>
                <a:ea typeface="Arial" charset="0"/>
                <a:cs typeface="Arial" charset="0"/>
              </a:rPr>
              <a:t>.</a:t>
            </a:r>
            <a:r>
              <a:rPr lang="pt-BR" sz="3200" dirty="0" smtClean="0">
                <a:latin typeface="Arial" charset="0"/>
                <a:ea typeface="Arial" charset="0"/>
                <a:cs typeface="Arial" charset="0"/>
              </a:rPr>
              <a:t> Estudos </a:t>
            </a:r>
            <a:r>
              <a:rPr lang="pt-BR" sz="3200" dirty="0" err="1" smtClean="0">
                <a:latin typeface="Arial" charset="0"/>
                <a:ea typeface="Arial" charset="0"/>
                <a:cs typeface="Arial" charset="0"/>
              </a:rPr>
              <a:t>etnobotânicos</a:t>
            </a:r>
            <a:r>
              <a:rPr lang="pt-BR" sz="3200" dirty="0" smtClean="0">
                <a:latin typeface="Arial" charset="0"/>
                <a:ea typeface="Arial" charset="0"/>
                <a:cs typeface="Arial" charset="0"/>
              </a:rPr>
              <a:t> revelam que </a:t>
            </a:r>
            <a:r>
              <a:rPr lang="pt-BR" sz="3200" i="1" dirty="0" smtClean="0">
                <a:latin typeface="Arial" charset="0"/>
                <a:ea typeface="Arial" charset="0"/>
                <a:cs typeface="Arial" charset="0"/>
              </a:rPr>
              <a:t>N. </a:t>
            </a:r>
            <a:r>
              <a:rPr lang="pt-BR" sz="3200" i="1" dirty="0" err="1" smtClean="0">
                <a:latin typeface="Arial" charset="0"/>
                <a:ea typeface="Arial" charset="0"/>
                <a:cs typeface="Arial" charset="0"/>
              </a:rPr>
              <a:t>physalodes</a:t>
            </a:r>
            <a:r>
              <a:rPr lang="pt-BR" sz="3200" dirty="0" smtClean="0">
                <a:latin typeface="Arial" charset="0"/>
                <a:ea typeface="Arial" charset="0"/>
                <a:cs typeface="Arial" charset="0"/>
              </a:rPr>
              <a:t> é usada pela população </a:t>
            </a:r>
            <a:r>
              <a:rPr lang="pt-BR" sz="3200" dirty="0">
                <a:latin typeface="Arial" charset="0"/>
                <a:ea typeface="Arial" charset="0"/>
                <a:cs typeface="Arial" charset="0"/>
              </a:rPr>
              <a:t>do nordeste brasileiro como </a:t>
            </a:r>
            <a:r>
              <a:rPr lang="pt-BR" sz="3200" dirty="0" smtClean="0">
                <a:latin typeface="Arial" charset="0"/>
                <a:ea typeface="Arial" charset="0"/>
                <a:cs typeface="Arial" charset="0"/>
              </a:rPr>
              <a:t>calmante, no entanto, ainda são escassos os estudos que avaliem sua composição </a:t>
            </a:r>
            <a:r>
              <a:rPr lang="pt-BR" sz="3200" dirty="0" err="1" smtClean="0">
                <a:latin typeface="Arial" charset="0"/>
                <a:ea typeface="Arial" charset="0"/>
                <a:cs typeface="Arial" charset="0"/>
              </a:rPr>
              <a:t>fitoquímica</a:t>
            </a:r>
            <a:r>
              <a:rPr lang="pt-BR" sz="3200" dirty="0" smtClean="0">
                <a:latin typeface="Arial" charset="0"/>
                <a:ea typeface="Arial" charset="0"/>
                <a:cs typeface="Arial" charset="0"/>
              </a:rPr>
              <a:t>. </a:t>
            </a:r>
            <a:endParaRPr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0" name="Google Shape;128;p15">
            <a:extLst>
              <a:ext uri="{FF2B5EF4-FFF2-40B4-BE49-F238E27FC236}">
                <a16:creationId xmlns="" xmlns:a16="http://schemas.microsoft.com/office/drawing/2014/main" id="{6DE5A992-E93C-474F-9CAD-E196FB6E601F}"/>
              </a:ext>
            </a:extLst>
          </p:cNvPr>
          <p:cNvSpPr txBox="1"/>
          <p:nvPr/>
        </p:nvSpPr>
        <p:spPr>
          <a:xfrm>
            <a:off x="17384629" y="32113462"/>
            <a:ext cx="1375200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pt-BR" sz="2800" smtClean="0">
                <a:latin typeface="Arial" charset="0"/>
                <a:ea typeface="Arial" charset="0"/>
                <a:cs typeface="Arial" charset="0"/>
              </a:rPr>
              <a:t>MATOS</a:t>
            </a:r>
            <a:r>
              <a:rPr lang="pt-BR" sz="2800" dirty="0">
                <a:latin typeface="Arial" charset="0"/>
                <a:ea typeface="Arial" charset="0"/>
                <a:cs typeface="Arial" charset="0"/>
              </a:rPr>
              <a:t>, F. J. A. </a:t>
            </a:r>
            <a:r>
              <a:rPr lang="pt-BR" sz="2800" b="1" dirty="0">
                <a:latin typeface="Arial" charset="0"/>
                <a:ea typeface="Arial" charset="0"/>
                <a:cs typeface="Arial" charset="0"/>
              </a:rPr>
              <a:t>Introdução a </a:t>
            </a:r>
            <a:r>
              <a:rPr lang="pt-BR" sz="2800" b="1" dirty="0" err="1">
                <a:latin typeface="Arial" charset="0"/>
                <a:ea typeface="Arial" charset="0"/>
                <a:cs typeface="Arial" charset="0"/>
              </a:rPr>
              <a:t>fitoquímica</a:t>
            </a:r>
            <a:r>
              <a:rPr lang="pt-BR" sz="2800" b="1" dirty="0">
                <a:latin typeface="Arial" charset="0"/>
                <a:ea typeface="Arial" charset="0"/>
                <a:cs typeface="Arial" charset="0"/>
              </a:rPr>
              <a:t> experimental. </a:t>
            </a:r>
            <a:r>
              <a:rPr lang="pt-BR" sz="2800" dirty="0">
                <a:latin typeface="Arial" charset="0"/>
                <a:ea typeface="Arial" charset="0"/>
                <a:cs typeface="Arial" charset="0"/>
              </a:rPr>
              <a:t>3 ed.</a:t>
            </a:r>
            <a:r>
              <a:rPr lang="pt-BR" sz="2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2800" dirty="0">
                <a:latin typeface="Arial" charset="0"/>
                <a:ea typeface="Arial" charset="0"/>
                <a:cs typeface="Arial" charset="0"/>
              </a:rPr>
              <a:t>Fortaleza, CE: Edições UFC, 2009</a:t>
            </a:r>
            <a:r>
              <a:rPr lang="pt-BR" sz="28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pt-BR" sz="2800" dirty="0"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pt-BR" sz="2800" dirty="0" err="1" smtClean="0">
                <a:latin typeface="Arial" charset="0"/>
                <a:ea typeface="Arial" charset="0"/>
                <a:cs typeface="Arial" charset="0"/>
              </a:rPr>
              <a:t>SBFgnosia</a:t>
            </a:r>
            <a:r>
              <a:rPr lang="pt-BR" sz="28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pt-BR" sz="2800" b="1" dirty="0" smtClean="0">
                <a:latin typeface="Arial" charset="0"/>
                <a:ea typeface="Arial" charset="0"/>
                <a:cs typeface="Arial" charset="0"/>
              </a:rPr>
              <a:t>Sociedade Brasileira de Farmacognosia</a:t>
            </a:r>
            <a:r>
              <a:rPr lang="pt-BR" sz="2800" dirty="0" smtClean="0">
                <a:latin typeface="Arial" charset="0"/>
                <a:ea typeface="Arial" charset="0"/>
                <a:cs typeface="Arial" charset="0"/>
              </a:rPr>
              <a:t>. UFPR, Curitiba-PR. </a:t>
            </a:r>
            <a:r>
              <a:rPr lang="pt-BR" sz="2800" dirty="0">
                <a:latin typeface="Arial" charset="0"/>
                <a:ea typeface="Arial" charset="0"/>
                <a:cs typeface="Arial" charset="0"/>
              </a:rPr>
              <a:t>Disponível em: </a:t>
            </a:r>
            <a:r>
              <a:rPr lang="pt-BR" sz="2800" dirty="0" err="1">
                <a:latin typeface="Arial" charset="0"/>
                <a:ea typeface="Arial" charset="0"/>
                <a:cs typeface="Arial" charset="0"/>
              </a:rPr>
              <a:t>http</a:t>
            </a:r>
            <a:r>
              <a:rPr lang="pt-BR" sz="2800" dirty="0">
                <a:latin typeface="Arial" charset="0"/>
                <a:ea typeface="Arial" charset="0"/>
                <a:cs typeface="Arial" charset="0"/>
              </a:rPr>
              <a:t>://</a:t>
            </a:r>
            <a:r>
              <a:rPr lang="pt-BR" sz="2800" dirty="0" err="1">
                <a:latin typeface="Arial" charset="0"/>
                <a:ea typeface="Arial" charset="0"/>
                <a:cs typeface="Arial" charset="0"/>
              </a:rPr>
              <a:t>www.sbfgnosia.org.br</a:t>
            </a:r>
            <a:r>
              <a:rPr lang="pt-BR" sz="2800" dirty="0">
                <a:latin typeface="Arial" charset="0"/>
                <a:ea typeface="Arial" charset="0"/>
                <a:cs typeface="Arial" charset="0"/>
              </a:rPr>
              <a:t>/</a:t>
            </a:r>
            <a:r>
              <a:rPr lang="pt-BR" sz="2800" dirty="0" err="1">
                <a:latin typeface="Arial" charset="0"/>
                <a:ea typeface="Arial" charset="0"/>
                <a:cs typeface="Arial" charset="0"/>
              </a:rPr>
              <a:t>index.html</a:t>
            </a:r>
            <a:r>
              <a:rPr lang="pt-BR" sz="2800" dirty="0">
                <a:latin typeface="Arial" charset="0"/>
                <a:ea typeface="Arial" charset="0"/>
                <a:cs typeface="Arial" charset="0"/>
              </a:rPr>
              <a:t> Acesso </a:t>
            </a:r>
            <a:r>
              <a:rPr lang="pt-BR" sz="2800" dirty="0" smtClean="0">
                <a:latin typeface="Arial" charset="0"/>
                <a:ea typeface="Arial" charset="0"/>
                <a:cs typeface="Arial" charset="0"/>
              </a:rPr>
              <a:t>em: 15 de </a:t>
            </a:r>
            <a:r>
              <a:rPr lang="pt-BR" sz="2800" dirty="0" err="1" smtClean="0">
                <a:latin typeface="Arial" charset="0"/>
                <a:ea typeface="Arial" charset="0"/>
                <a:cs typeface="Arial" charset="0"/>
              </a:rPr>
              <a:t>novemro</a:t>
            </a:r>
            <a:r>
              <a:rPr lang="pt-BR" sz="2800" dirty="0" smtClean="0"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pt-BR" sz="2800" dirty="0">
                <a:latin typeface="Arial" charset="0"/>
                <a:ea typeface="Arial" charset="0"/>
                <a:cs typeface="Arial" charset="0"/>
              </a:rPr>
              <a:t>2019. </a:t>
            </a:r>
            <a:endParaRPr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Google Shape;131;p15">
            <a:extLst>
              <a:ext uri="{FF2B5EF4-FFF2-40B4-BE49-F238E27FC236}">
                <a16:creationId xmlns="" xmlns:a16="http://schemas.microsoft.com/office/drawing/2014/main" id="{A334CCE5-59AD-4575-AEBD-FF47E8EF8A23}"/>
              </a:ext>
            </a:extLst>
          </p:cNvPr>
          <p:cNvSpPr txBox="1"/>
          <p:nvPr/>
        </p:nvSpPr>
        <p:spPr>
          <a:xfrm>
            <a:off x="1447800" y="19368046"/>
            <a:ext cx="137520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pt-BR" sz="3200" dirty="0" smtClean="0">
                <a:latin typeface="Arial" charset="0"/>
                <a:ea typeface="Arial" charset="0"/>
                <a:cs typeface="Arial" charset="0"/>
              </a:rPr>
              <a:t>Avaliar </a:t>
            </a:r>
            <a:r>
              <a:rPr lang="pt-BR" sz="3200" dirty="0">
                <a:latin typeface="Arial" charset="0"/>
                <a:ea typeface="Arial" charset="0"/>
                <a:cs typeface="Arial" charset="0"/>
              </a:rPr>
              <a:t>a composição </a:t>
            </a:r>
            <a:r>
              <a:rPr lang="pt-BR" sz="3200" dirty="0" err="1">
                <a:latin typeface="Arial" charset="0"/>
                <a:ea typeface="Arial" charset="0"/>
                <a:cs typeface="Arial" charset="0"/>
              </a:rPr>
              <a:t>fitoquímica</a:t>
            </a:r>
            <a:r>
              <a:rPr lang="pt-BR" sz="3200" dirty="0">
                <a:latin typeface="Arial" charset="0"/>
                <a:ea typeface="Arial" charset="0"/>
                <a:cs typeface="Arial" charset="0"/>
              </a:rPr>
              <a:t> do extrato aquoso das folhas de </a:t>
            </a:r>
            <a:r>
              <a:rPr lang="pt-BR" sz="3200" i="1" dirty="0">
                <a:latin typeface="Arial" charset="0"/>
                <a:ea typeface="Arial" charset="0"/>
                <a:cs typeface="Arial" charset="0"/>
              </a:rPr>
              <a:t>N. </a:t>
            </a:r>
            <a:r>
              <a:rPr lang="pt-BR" sz="3200" i="1" dirty="0" err="1">
                <a:latin typeface="Arial" charset="0"/>
                <a:ea typeface="Arial" charset="0"/>
                <a:cs typeface="Arial" charset="0"/>
              </a:rPr>
              <a:t>physalodes</a:t>
            </a:r>
            <a:r>
              <a:rPr lang="pt-BR" sz="3200" dirty="0">
                <a:latin typeface="Arial" charset="0"/>
                <a:ea typeface="Arial" charset="0"/>
                <a:cs typeface="Arial" charset="0"/>
              </a:rPr>
              <a:t>.</a:t>
            </a:r>
            <a:endParaRPr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4" name="Google Shape;129;p15">
            <a:extLst>
              <a:ext uri="{FF2B5EF4-FFF2-40B4-BE49-F238E27FC236}">
                <a16:creationId xmlns="" xmlns:a16="http://schemas.microsoft.com/office/drawing/2014/main" id="{3F0D7F4E-C5AA-47C2-A962-616F90B1D436}"/>
              </a:ext>
            </a:extLst>
          </p:cNvPr>
          <p:cNvSpPr txBox="1"/>
          <p:nvPr/>
        </p:nvSpPr>
        <p:spPr>
          <a:xfrm>
            <a:off x="17429450" y="27433557"/>
            <a:ext cx="1375200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pt-BR" sz="3200" dirty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pt-BR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3200" dirty="0">
                <a:latin typeface="Arial" charset="0"/>
                <a:ea typeface="Arial" charset="0"/>
                <a:cs typeface="Arial" charset="0"/>
              </a:rPr>
              <a:t>presente trabalho mostrou quais metabólitos secundários o extrato aquoso de </a:t>
            </a:r>
            <a:r>
              <a:rPr lang="pt-BR" sz="3200" i="1" dirty="0">
                <a:latin typeface="Arial" charset="0"/>
                <a:ea typeface="Arial" charset="0"/>
                <a:cs typeface="Arial" charset="0"/>
              </a:rPr>
              <a:t>N. </a:t>
            </a:r>
            <a:r>
              <a:rPr lang="pt-BR" sz="3200" i="1" dirty="0" err="1">
                <a:latin typeface="Arial" charset="0"/>
                <a:ea typeface="Arial" charset="0"/>
                <a:cs typeface="Arial" charset="0"/>
              </a:rPr>
              <a:t>physalodes</a:t>
            </a:r>
            <a:r>
              <a:rPr lang="pt-BR" sz="3200" dirty="0">
                <a:latin typeface="Arial" charset="0"/>
                <a:ea typeface="Arial" charset="0"/>
                <a:cs typeface="Arial" charset="0"/>
              </a:rPr>
              <a:t> possuía, sendo estes os taninos, as saponinas e as </a:t>
            </a:r>
            <a:r>
              <a:rPr lang="pt-BR" sz="3200" dirty="0" err="1">
                <a:latin typeface="Arial" charset="0"/>
                <a:ea typeface="Arial" charset="0"/>
                <a:cs typeface="Arial" charset="0"/>
              </a:rPr>
              <a:t>cumarinas</a:t>
            </a:r>
            <a:r>
              <a:rPr lang="pt-BR" sz="3200" dirty="0">
                <a:latin typeface="Arial" charset="0"/>
                <a:ea typeface="Arial" charset="0"/>
                <a:cs typeface="Arial" charset="0"/>
              </a:rPr>
              <a:t>. Este achado é uma forte evidência de que esta planta pode possuir algum efeito terapêutico, contudo, ainda se faz necessário a realização de mais testes até que o potencial medicinal de </a:t>
            </a:r>
            <a:r>
              <a:rPr lang="pt-BR" sz="3200" i="1" dirty="0">
                <a:latin typeface="Arial" charset="0"/>
                <a:ea typeface="Arial" charset="0"/>
                <a:cs typeface="Arial" charset="0"/>
              </a:rPr>
              <a:t>N. </a:t>
            </a:r>
            <a:r>
              <a:rPr lang="pt-BR" sz="3200" i="1" dirty="0" err="1">
                <a:latin typeface="Arial" charset="0"/>
                <a:ea typeface="Arial" charset="0"/>
                <a:cs typeface="Arial" charset="0"/>
              </a:rPr>
              <a:t>physalodes</a:t>
            </a:r>
            <a:r>
              <a:rPr lang="pt-BR" sz="3200" dirty="0">
                <a:latin typeface="Arial" charset="0"/>
                <a:ea typeface="Arial" charset="0"/>
                <a:cs typeface="Arial" charset="0"/>
              </a:rPr>
              <a:t> seja realmente confirmado cientificamente.</a:t>
            </a:r>
            <a:r>
              <a:rPr lang="pt-BR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Google Shape;103;p15">
            <a:extLst>
              <a:ext uri="{FF2B5EF4-FFF2-40B4-BE49-F238E27FC236}">
                <a16:creationId xmlns="" xmlns:a16="http://schemas.microsoft.com/office/drawing/2014/main" id="{9DC9EAA6-DFB3-4E64-ACF4-4EFD3F3249A6}"/>
              </a:ext>
            </a:extLst>
          </p:cNvPr>
          <p:cNvSpPr txBox="1"/>
          <p:nvPr/>
        </p:nvSpPr>
        <p:spPr>
          <a:xfrm>
            <a:off x="1357422" y="20880214"/>
            <a:ext cx="13896000" cy="864000"/>
          </a:xfrm>
          <a:prstGeom prst="rect">
            <a:avLst/>
          </a:prstGeom>
          <a:solidFill>
            <a:srgbClr val="0F3858"/>
          </a:solidFill>
          <a:ln>
            <a:noFill/>
          </a:ln>
        </p:spPr>
        <p:txBody>
          <a:bodyPr spcFirstLastPara="1" wrap="square" lIns="102175" tIns="51075" rIns="102175" bIns="510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EEF9F4"/>
              </a:buClr>
              <a:buSzPts val="4300"/>
            </a:pPr>
            <a:r>
              <a:rPr lang="en-US" sz="4300" b="1" dirty="0" smtClean="0">
                <a:solidFill>
                  <a:srgbClr val="EEF9F4"/>
                </a:solidFill>
                <a:latin typeface="Arial"/>
                <a:ea typeface="Arial"/>
                <a:cs typeface="Arial"/>
                <a:sym typeface="Arial"/>
              </a:rPr>
              <a:t>METODOLOGIA</a:t>
            </a:r>
            <a:endParaRPr dirty="0"/>
          </a:p>
        </p:txBody>
      </p:sp>
      <p:sp>
        <p:nvSpPr>
          <p:cNvPr id="80" name="Google Shape;104;p15">
            <a:extLst>
              <a:ext uri="{FF2B5EF4-FFF2-40B4-BE49-F238E27FC236}">
                <a16:creationId xmlns="" xmlns:a16="http://schemas.microsoft.com/office/drawing/2014/main" id="{F9A8A63B-F727-4D4A-82E0-79068F8358F5}"/>
              </a:ext>
            </a:extLst>
          </p:cNvPr>
          <p:cNvSpPr txBox="1"/>
          <p:nvPr/>
        </p:nvSpPr>
        <p:spPr>
          <a:xfrm>
            <a:off x="17357450" y="26174257"/>
            <a:ext cx="13896000" cy="864000"/>
          </a:xfrm>
          <a:prstGeom prst="rect">
            <a:avLst/>
          </a:prstGeom>
          <a:solidFill>
            <a:srgbClr val="0F3858"/>
          </a:solidFill>
          <a:ln>
            <a:noFill/>
          </a:ln>
        </p:spPr>
        <p:txBody>
          <a:bodyPr spcFirstLastPara="1" wrap="square" lIns="102175" tIns="51075" rIns="102175" bIns="510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EEF9F4"/>
              </a:buClr>
              <a:buSzPts val="4300"/>
            </a:pPr>
            <a:r>
              <a:rPr lang="en-US" sz="4300" b="1" dirty="0" smtClean="0">
                <a:solidFill>
                  <a:srgbClr val="EEF9F4"/>
                </a:solidFill>
                <a:latin typeface="tahoma"/>
                <a:ea typeface="tahoma"/>
                <a:cs typeface="tahoma"/>
                <a:sym typeface="tahoma"/>
              </a:rPr>
              <a:t>CONCLUSÃO</a:t>
            </a:r>
            <a:endParaRPr dirty="0"/>
          </a:p>
        </p:txBody>
      </p:sp>
      <p:sp>
        <p:nvSpPr>
          <p:cNvPr id="91" name="Google Shape;104;p15">
            <a:extLst>
              <a:ext uri="{FF2B5EF4-FFF2-40B4-BE49-F238E27FC236}">
                <a16:creationId xmlns="" xmlns:a16="http://schemas.microsoft.com/office/drawing/2014/main" id="{F9A8A63B-F727-4D4A-82E0-79068F8358F5}"/>
              </a:ext>
            </a:extLst>
          </p:cNvPr>
          <p:cNvSpPr txBox="1"/>
          <p:nvPr/>
        </p:nvSpPr>
        <p:spPr>
          <a:xfrm>
            <a:off x="17357450" y="30889326"/>
            <a:ext cx="13896000" cy="864000"/>
          </a:xfrm>
          <a:prstGeom prst="rect">
            <a:avLst/>
          </a:prstGeom>
          <a:solidFill>
            <a:srgbClr val="0F3858"/>
          </a:solidFill>
          <a:ln>
            <a:noFill/>
          </a:ln>
        </p:spPr>
        <p:txBody>
          <a:bodyPr spcFirstLastPara="1" wrap="square" lIns="102175" tIns="51075" rIns="102175" bIns="510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EEF9F4"/>
              </a:buClr>
              <a:buSzPts val="4300"/>
            </a:pPr>
            <a:r>
              <a:rPr lang="en-US" sz="4300" b="1" dirty="0" smtClean="0">
                <a:solidFill>
                  <a:srgbClr val="EEF9F4"/>
                </a:solidFill>
                <a:latin typeface="tahoma"/>
                <a:ea typeface="tahoma"/>
                <a:cs typeface="tahoma"/>
                <a:sym typeface="tahoma"/>
              </a:rPr>
              <a:t>REFERÊNCIAS BIBLIOGRÁFICAS</a:t>
            </a:r>
            <a:endParaRPr dirty="0"/>
          </a:p>
        </p:txBody>
      </p:sp>
      <p:sp>
        <p:nvSpPr>
          <p:cNvPr id="92" name="Google Shape;104;p15">
            <a:extLst>
              <a:ext uri="{FF2B5EF4-FFF2-40B4-BE49-F238E27FC236}">
                <a16:creationId xmlns="" xmlns:a16="http://schemas.microsoft.com/office/drawing/2014/main" id="{F9A8A63B-F727-4D4A-82E0-79068F8358F5}"/>
              </a:ext>
            </a:extLst>
          </p:cNvPr>
          <p:cNvSpPr txBox="1"/>
          <p:nvPr/>
        </p:nvSpPr>
        <p:spPr>
          <a:xfrm>
            <a:off x="17357450" y="35281910"/>
            <a:ext cx="13896000" cy="864000"/>
          </a:xfrm>
          <a:prstGeom prst="rect">
            <a:avLst/>
          </a:prstGeom>
          <a:solidFill>
            <a:srgbClr val="0F3858"/>
          </a:solidFill>
          <a:ln>
            <a:noFill/>
          </a:ln>
        </p:spPr>
        <p:txBody>
          <a:bodyPr spcFirstLastPara="1" wrap="square" lIns="102175" tIns="51075" rIns="102175" bIns="510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EEF9F4"/>
              </a:buClr>
              <a:buSzPts val="4300"/>
            </a:pPr>
            <a:r>
              <a:rPr lang="en-US" sz="4300" b="1" dirty="0" smtClean="0">
                <a:solidFill>
                  <a:srgbClr val="EEF9F4"/>
                </a:solidFill>
                <a:latin typeface="tahoma"/>
                <a:ea typeface="tahoma"/>
                <a:cs typeface="tahoma"/>
                <a:sym typeface="tahoma"/>
              </a:rPr>
              <a:t>AGRADECIMENTOS</a:t>
            </a:r>
            <a:endParaRPr dirty="0"/>
          </a:p>
        </p:txBody>
      </p:sp>
      <p:sp>
        <p:nvSpPr>
          <p:cNvPr id="9" name="Seta para a Direita 8"/>
          <p:cNvSpPr/>
          <p:nvPr/>
        </p:nvSpPr>
        <p:spPr bwMode="auto">
          <a:xfrm>
            <a:off x="4371281" y="23901430"/>
            <a:ext cx="1533600" cy="720000"/>
          </a:xfrm>
          <a:prstGeom prst="rightArrow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19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, verdana, arial" charset="0"/>
              <a:cs typeface="Times New Roman" pitchFamily="18" charset="0"/>
            </a:endParaRPr>
          </a:p>
        </p:txBody>
      </p:sp>
      <p:pic>
        <p:nvPicPr>
          <p:cNvPr id="59" name="Imagem 58" descr="IMG_9927.jpg"/>
          <p:cNvPicPr/>
          <p:nvPr/>
        </p:nvPicPr>
        <p:blipFill>
          <a:blip r:embed="rId4" cstate="print"/>
          <a:srcRect r="3362" b="7143"/>
          <a:stretch>
            <a:fillRect/>
          </a:stretch>
        </p:blipFill>
        <p:spPr>
          <a:xfrm>
            <a:off x="935115" y="22106800"/>
            <a:ext cx="3334011" cy="4320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036" y="22101430"/>
            <a:ext cx="3441190" cy="43200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046" y="22669139"/>
            <a:ext cx="4367591" cy="3272781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1769928" y="26503212"/>
            <a:ext cx="166438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Coleta, secagem e pesagem</a:t>
            </a:r>
            <a:endParaRPr lang="pt-BR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CaixaDeTexto 63"/>
          <p:cNvSpPr txBox="1"/>
          <p:nvPr/>
        </p:nvSpPr>
        <p:spPr>
          <a:xfrm>
            <a:off x="6895439" y="26503212"/>
            <a:ext cx="166438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Preparo do extrato aquoso </a:t>
            </a:r>
            <a:endParaRPr lang="pt-BR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3" name="CaixaDeTexto 72"/>
          <p:cNvSpPr txBox="1"/>
          <p:nvPr/>
        </p:nvSpPr>
        <p:spPr>
          <a:xfrm>
            <a:off x="12541649" y="26680183"/>
            <a:ext cx="16643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Análises qualitativas</a:t>
            </a:r>
            <a:endParaRPr lang="pt-BR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6" name="Seta para a Direita 75"/>
          <p:cNvSpPr/>
          <p:nvPr/>
        </p:nvSpPr>
        <p:spPr bwMode="auto">
          <a:xfrm>
            <a:off x="22198474" y="11347800"/>
            <a:ext cx="1532760" cy="720000"/>
          </a:xfrm>
          <a:prstGeom prst="rightArrow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19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, verdana, arial" charset="0"/>
              <a:cs typeface="Times New Roman" pitchFamily="18" charset="0"/>
            </a:endParaRPr>
          </a:p>
        </p:txBody>
      </p:sp>
      <p:sp>
        <p:nvSpPr>
          <p:cNvPr id="78" name="Google Shape;128;p15">
            <a:extLst>
              <a:ext uri="{FF2B5EF4-FFF2-40B4-BE49-F238E27FC236}">
                <a16:creationId xmlns="" xmlns:a16="http://schemas.microsoft.com/office/drawing/2014/main" id="{6DE5A992-E93C-474F-9CAD-E196FB6E601F}"/>
              </a:ext>
            </a:extLst>
          </p:cNvPr>
          <p:cNvSpPr txBox="1"/>
          <p:nvPr/>
        </p:nvSpPr>
        <p:spPr>
          <a:xfrm>
            <a:off x="2022934" y="29062704"/>
            <a:ext cx="1256497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800" b="1" dirty="0" err="1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Tabela</a:t>
            </a:r>
            <a:r>
              <a:rPr lang="en-US" sz="2800" b="1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 1</a:t>
            </a:r>
            <a:r>
              <a:rPr lang="en-US" sz="2800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 – </a:t>
            </a:r>
            <a:r>
              <a:rPr lang="en-US" sz="2800" dirty="0" err="1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Resultado</a:t>
            </a:r>
            <a:r>
              <a:rPr lang="en-US" sz="2800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 da </a:t>
            </a:r>
            <a:r>
              <a:rPr lang="en-US" sz="2800" dirty="0" err="1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análise</a:t>
            </a:r>
            <a:r>
              <a:rPr lang="en-US" sz="2800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fitoquímica</a:t>
            </a:r>
            <a:r>
              <a:rPr lang="en-US" sz="2800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 do </a:t>
            </a:r>
            <a:r>
              <a:rPr lang="en-US" sz="2800" dirty="0" err="1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extrato</a:t>
            </a:r>
            <a:r>
              <a:rPr lang="en-US" sz="2800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aquoso</a:t>
            </a:r>
            <a:r>
              <a:rPr lang="en-US" sz="2800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 das </a:t>
            </a:r>
            <a:r>
              <a:rPr lang="en-US" sz="2800" dirty="0" err="1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folhas</a:t>
            </a:r>
            <a:r>
              <a:rPr lang="en-US" sz="2800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 de </a:t>
            </a:r>
            <a:r>
              <a:rPr lang="en-US" sz="2800" i="1" dirty="0" err="1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Nicandra</a:t>
            </a:r>
            <a:r>
              <a:rPr lang="en-US" sz="2800" i="1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physalodes</a:t>
            </a:r>
            <a:r>
              <a:rPr lang="en-US" sz="2800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.</a:t>
            </a:r>
            <a:endParaRPr sz="2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7"/>
          <a:srcRect t="4106" b="220"/>
          <a:stretch/>
        </p:blipFill>
        <p:spPr>
          <a:xfrm>
            <a:off x="2022934" y="30206373"/>
            <a:ext cx="12564976" cy="8304825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2141" y="9511201"/>
            <a:ext cx="3255015" cy="434002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56"/>
          <a:stretch/>
        </p:blipFill>
        <p:spPr>
          <a:xfrm>
            <a:off x="27956747" y="14285834"/>
            <a:ext cx="3296703" cy="5167917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" r="71353" b="45445"/>
          <a:stretch/>
        </p:blipFill>
        <p:spPr>
          <a:xfrm>
            <a:off x="18492141" y="20449829"/>
            <a:ext cx="3336781" cy="5143351"/>
          </a:xfrm>
          <a:prstGeom prst="rect">
            <a:avLst/>
          </a:prstGeom>
        </p:spPr>
      </p:pic>
      <p:sp>
        <p:nvSpPr>
          <p:cNvPr id="83" name="Seta para a Direita 82"/>
          <p:cNvSpPr/>
          <p:nvPr/>
        </p:nvSpPr>
        <p:spPr bwMode="auto">
          <a:xfrm>
            <a:off x="9702781" y="24053830"/>
            <a:ext cx="1532760" cy="720000"/>
          </a:xfrm>
          <a:prstGeom prst="rightArrow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19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, verdana, arial" charset="0"/>
              <a:cs typeface="Times New Roman" pitchFamily="18" charset="0"/>
            </a:endParaRPr>
          </a:p>
        </p:txBody>
      </p:sp>
      <p:sp>
        <p:nvSpPr>
          <p:cNvPr id="85" name="Google Shape;129;p15">
            <a:extLst>
              <a:ext uri="{FF2B5EF4-FFF2-40B4-BE49-F238E27FC236}">
                <a16:creationId xmlns="" xmlns:a16="http://schemas.microsoft.com/office/drawing/2014/main" id="{3F0D7F4E-C5AA-47C2-A962-616F90B1D436}"/>
              </a:ext>
            </a:extLst>
          </p:cNvPr>
          <p:cNvSpPr txBox="1"/>
          <p:nvPr/>
        </p:nvSpPr>
        <p:spPr>
          <a:xfrm>
            <a:off x="24182553" y="10527069"/>
            <a:ext cx="6529083" cy="23082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pt-BR" sz="3600" dirty="0" smtClean="0">
                <a:latin typeface="Arial" charset="0"/>
                <a:ea typeface="Arial" charset="0"/>
                <a:cs typeface="Arial" charset="0"/>
              </a:rPr>
              <a:t>Presença de fluorescência na mancha feita com o extrato aquoso, confirmando presença de </a:t>
            </a:r>
            <a:r>
              <a:rPr lang="pt-BR" sz="3600" dirty="0" err="1" smtClean="0">
                <a:latin typeface="Arial" charset="0"/>
                <a:ea typeface="Arial" charset="0"/>
                <a:cs typeface="Arial" charset="0"/>
              </a:rPr>
              <a:t>cumarinas</a:t>
            </a:r>
            <a:r>
              <a:rPr lang="pt-BR" sz="3600" dirty="0" smtClean="0">
                <a:latin typeface="Arial" charset="0"/>
                <a:ea typeface="Arial" charset="0"/>
                <a:cs typeface="Arial" charset="0"/>
              </a:rPr>
              <a:t>.</a:t>
            </a:r>
            <a:r>
              <a:rPr lang="pt-BR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8" name="Seta para a Direita 87"/>
          <p:cNvSpPr/>
          <p:nvPr/>
        </p:nvSpPr>
        <p:spPr bwMode="auto">
          <a:xfrm rot="10800000">
            <a:off x="25912339" y="16527651"/>
            <a:ext cx="1532760" cy="720000"/>
          </a:xfrm>
          <a:prstGeom prst="rightArrow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19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, verdana, arial" charset="0"/>
              <a:cs typeface="Times New Roman" pitchFamily="18" charset="0"/>
            </a:endParaRPr>
          </a:p>
        </p:txBody>
      </p:sp>
      <p:sp>
        <p:nvSpPr>
          <p:cNvPr id="89" name="Google Shape;129;p15">
            <a:extLst>
              <a:ext uri="{FF2B5EF4-FFF2-40B4-BE49-F238E27FC236}">
                <a16:creationId xmlns="" xmlns:a16="http://schemas.microsoft.com/office/drawing/2014/main" id="{3F0D7F4E-C5AA-47C2-A962-616F90B1D436}"/>
              </a:ext>
            </a:extLst>
          </p:cNvPr>
          <p:cNvSpPr txBox="1"/>
          <p:nvPr/>
        </p:nvSpPr>
        <p:spPr>
          <a:xfrm>
            <a:off x="18871607" y="15715465"/>
            <a:ext cx="6529083" cy="23082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pt-BR" sz="3600" dirty="0" smtClean="0">
                <a:latin typeface="Arial" charset="0"/>
                <a:ea typeface="Arial" charset="0"/>
                <a:cs typeface="Arial" charset="0"/>
              </a:rPr>
              <a:t>Presença de espuma persistente no extrato aquoso, confirmando presença de saponinas.</a:t>
            </a:r>
            <a:r>
              <a:rPr lang="pt-BR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0" name="Seta para a Direita 89"/>
          <p:cNvSpPr/>
          <p:nvPr/>
        </p:nvSpPr>
        <p:spPr bwMode="auto">
          <a:xfrm>
            <a:off x="22248459" y="22647910"/>
            <a:ext cx="1532760" cy="720000"/>
          </a:xfrm>
          <a:prstGeom prst="rightArrow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19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, verdana, arial" charset="0"/>
              <a:cs typeface="Times New Roman" pitchFamily="18" charset="0"/>
            </a:endParaRPr>
          </a:p>
        </p:txBody>
      </p:sp>
      <p:sp>
        <p:nvSpPr>
          <p:cNvPr id="93" name="Google Shape;129;p15">
            <a:extLst>
              <a:ext uri="{FF2B5EF4-FFF2-40B4-BE49-F238E27FC236}">
                <a16:creationId xmlns="" xmlns:a16="http://schemas.microsoft.com/office/drawing/2014/main" id="{3F0D7F4E-C5AA-47C2-A962-616F90B1D436}"/>
              </a:ext>
            </a:extLst>
          </p:cNvPr>
          <p:cNvSpPr txBox="1"/>
          <p:nvPr/>
        </p:nvSpPr>
        <p:spPr>
          <a:xfrm>
            <a:off x="24200757" y="21576769"/>
            <a:ext cx="6529083" cy="28622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pt-BR" sz="3600" dirty="0" smtClean="0">
                <a:latin typeface="Arial" charset="0"/>
                <a:ea typeface="Arial" charset="0"/>
                <a:cs typeface="Arial" charset="0"/>
              </a:rPr>
              <a:t>Formação de precipitado verde escuro no na presença de cloreto férrico 10%, confirmando presença de taninos condensados. </a:t>
            </a:r>
            <a:r>
              <a:rPr lang="pt-BR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2" name="Retângulo 11">
            <a:extLst>
              <a:ext uri="{FF2B5EF4-FFF2-40B4-BE49-F238E27FC236}">
                <a16:creationId xmlns="" xmlns:a16="http://schemas.microsoft.com/office/drawing/2014/main" id="{7D14B7BF-2C0E-4DC6-B68A-BD404EAFDB05}"/>
              </a:ext>
            </a:extLst>
          </p:cNvPr>
          <p:cNvSpPr/>
          <p:nvPr/>
        </p:nvSpPr>
        <p:spPr bwMode="auto">
          <a:xfrm>
            <a:off x="288256" y="8998894"/>
            <a:ext cx="31932000" cy="30240000"/>
          </a:xfrm>
          <a:prstGeom prst="rect">
            <a:avLst/>
          </a:prstGeom>
          <a:noFill/>
          <a:ln w="57150">
            <a:solidFill>
              <a:srgbClr val="0C2C40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619132" eaLnBrk="1" hangingPunct="1">
              <a:defRPr/>
            </a:pPr>
            <a:endParaRPr lang="pt-BR">
              <a:solidFill>
                <a:schemeClr val="tx1"/>
              </a:solidFill>
              <a:latin typeface="tahoma, verdana, arial" charset="0"/>
              <a:cs typeface="Times New Roman" pitchFamily="18" charset="0"/>
            </a:endParaRPr>
          </a:p>
        </p:txBody>
      </p:sp>
      <p:pic>
        <p:nvPicPr>
          <p:cNvPr id="74" name="Picture 8" descr="olsas de Estudo Faculdade Ibiapaba - Educa Mais Brasil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9835" y="35828730"/>
            <a:ext cx="4341587" cy="325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3865" y="2076259"/>
            <a:ext cx="12048426" cy="755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smtClean="0">
                <a:solidFill>
                  <a:srgbClr val="FF0000"/>
                </a:solidFill>
              </a:rPr>
              <a:t>Esse é somente um modelo de como deve ser construído o banner do trabalho. </a:t>
            </a:r>
          </a:p>
          <a:p>
            <a:endParaRPr lang="pt-BR" sz="6600" dirty="0" smtClean="0">
              <a:solidFill>
                <a:srgbClr val="FF0000"/>
              </a:solidFill>
            </a:endParaRPr>
          </a:p>
          <a:p>
            <a:r>
              <a:rPr lang="pt-BR" sz="6600" dirty="0" smtClean="0">
                <a:solidFill>
                  <a:srgbClr val="FF0000"/>
                </a:solidFill>
              </a:rPr>
              <a:t>Essa caixa de texto deve ser excluída antes de enviar para impressão.</a:t>
            </a:r>
          </a:p>
          <a:p>
            <a:endParaRPr lang="en-US" dirty="0"/>
          </a:p>
        </p:txBody>
      </p:sp>
      <p:pic>
        <p:nvPicPr>
          <p:cNvPr id="1026" name="Picture 2" descr=" Sociedade do Conhecimento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96964" y="-514803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 Sociedade do Conhecimento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3569" y="3949216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 Sociedade do Conhecimento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233003" y="14047590"/>
            <a:ext cx="756084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Arredondado 6"/>
          <p:cNvSpPr/>
          <p:nvPr/>
        </p:nvSpPr>
        <p:spPr bwMode="auto">
          <a:xfrm>
            <a:off x="12426753" y="-59194"/>
            <a:ext cx="8064896" cy="3832784"/>
          </a:xfrm>
          <a:prstGeom prst="roundRect">
            <a:avLst>
              <a:gd name="adj" fmla="val 12540"/>
            </a:avLst>
          </a:prstGeom>
          <a:gradFill>
            <a:gsLst>
              <a:gs pos="0">
                <a:srgbClr val="000E47"/>
              </a:gs>
              <a:gs pos="65000">
                <a:srgbClr val="000D3F"/>
              </a:gs>
              <a:gs pos="73000">
                <a:schemeClr val="accent1">
                  <a:lumMod val="45000"/>
                  <a:lumOff val="55000"/>
                </a:schemeClr>
              </a:gs>
              <a:gs pos="82000">
                <a:srgbClr val="010731"/>
              </a:gs>
            </a:gsLst>
            <a:lin ang="36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19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, verdana, arial" charset="0"/>
              <a:cs typeface="Times New Roman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448398" y="542173"/>
            <a:ext cx="6021606" cy="276426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619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, verdana, 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619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, verdana, arial" charset="0"/>
            <a:cs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339966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DCAB8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7511</TotalTime>
  <Words>419</Words>
  <Application>Microsoft Macintosh PowerPoint</Application>
  <PresentationFormat>Personalizar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Calibri</vt:lpstr>
      <vt:lpstr>tahoma</vt:lpstr>
      <vt:lpstr>tahoma, verdana, arial</vt:lpstr>
      <vt:lpstr>Times New Roman</vt:lpstr>
      <vt:lpstr>Arial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SILUBESA 2004</dc:subject>
  <dc:creator>Tiago Melo</dc:creator>
  <cp:lastModifiedBy>88999052335</cp:lastModifiedBy>
  <cp:revision>548</cp:revision>
  <dcterms:created xsi:type="dcterms:W3CDTF">2003-06-01T18:10:39Z</dcterms:created>
  <dcterms:modified xsi:type="dcterms:W3CDTF">2025-05-30T22:19:58Z</dcterms:modified>
</cp:coreProperties>
</file>