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5"/>
    <p:restoredTop sz="94667"/>
  </p:normalViewPr>
  <p:slideViewPr>
    <p:cSldViewPr snapToGrid="0">
      <p:cViewPr varScale="1">
        <p:scale>
          <a:sx n="78" d="100"/>
          <a:sy n="78" d="100"/>
        </p:scale>
        <p:origin x="67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A659F-017C-6254-BCDD-686F61385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24757C-8A1F-F769-B60D-82734DA36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8B080D-8C49-FF3E-F59A-1AC251AE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78877C-265D-F651-B939-5998BBC09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21199D-6163-4395-4C89-63C55762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018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2AEEFA-F6C0-8154-2CF0-71C8766A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71800AF-9A3E-606C-C6A2-6A0AC9F4B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BFFF30-7B54-91A3-AB00-AE770B7E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88E303-7B85-E370-5C6F-84290587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B91F76-D942-EE6F-9B4A-31450679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145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980E17-6AE1-53CA-6454-640F09C641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9D2071-3DE2-9911-4BD9-543085FDC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01BDC-40FB-579B-46B6-66DEC2BE7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A50808-3A98-2004-6E86-0F280BCB8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CC9362-A8E4-BCCD-3DAE-334486F7F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09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EA03CA-1FDE-D15E-51E8-CF95C6449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563B9A-1CDB-4C19-8427-F4E5AD69A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A4EE2F-8565-CE78-4225-2F774214F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43BE50-6959-D15A-9642-ECFDE7A71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F041B6-EEDC-63C8-A403-CCCA49287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8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6EE36-304A-FA7A-D70C-BF3C8B17A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208A926-C804-0396-5D76-6B3509A90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624752-462A-CA34-F4A3-CB948A83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5064A3-7C4B-7A44-02A8-A0CB3BD9C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5AA36C-6DF2-9999-BB40-67B92BAF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60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0F5617-73BC-56E4-6EFC-BF421AB0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0CE4CF-A331-CAD1-5430-84ADA04B8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FEC01F-20B6-C17D-EC4F-13C9E1E50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CD1FFC-12BD-C5EC-0DDC-522694F93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1F12DF-2C43-DD0A-D403-0A108F21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D5B136-0F50-F756-0885-2E12016ED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27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A61436-4208-E379-E640-551186C1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5BCBA8-7E27-E9E6-877B-CD48E51F6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B412CB-B3E5-EA85-3445-5B6BACF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68B2EBB-53F4-7EBF-C845-C6891475E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2432DAD-936D-163C-3F04-8EC016EBE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2160DC4-8864-7FF8-5BB3-EC3DB6E3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C7A861D-40C5-5C4F-B958-8E9D3E885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0FD67D6-302B-73A1-52EB-E46BF3389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06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560C5-F21E-8E8F-32F1-8A0E589AB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0E9C4C-87F3-B986-185E-9AD68C09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5075824-95C3-BF64-D35B-4A7241DB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CC0A844-71F7-8406-6037-99AC3CBA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272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007D3FF-E2E9-64E4-8052-5CD05D26E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AF93A6B-780F-0D25-6A23-90846FC70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118015-88CF-B6B3-F8D1-62B61462A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87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E6AA6-E1BF-10E9-4516-EACB2AF9E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3C4C79-F77C-667F-174E-5EB5CB4F4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02B5D99-2DF6-9533-C2E8-92C914DF0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9F88AE8-5AF3-3128-9F6E-55219753C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A48E62C-5CE4-2516-FAD0-D3CFBBC98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635EE8-D15D-DF57-07F3-43B6ABBCC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996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1CB56-F017-C63A-792E-6C54704FE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9EF7E07-E6C4-B450-2647-763BF33287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5C34FC3-F7CE-341C-1683-67F1A9801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F7144B-E7D7-FC66-89AA-B5E4512B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B5048D-71A6-6B8D-073E-C40340F33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9AC95D-AD23-DD27-E65A-8FB1A828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0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92217AD-F7D7-7120-1C96-ECF84D12A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C280A0-943E-64F5-5E31-F3AC50851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24622D-D35E-CC79-DDD1-A70DDF7B6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8A7A9C-0E39-F246-9DD0-79967F8889E3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B34419-B3F5-115D-9E55-B2CB7C9E4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CEE799-DA64-D024-660B-5477079AE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AE061B-B6FE-BB44-AEB2-F9B2A8128B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69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B80F567-9CB6-9582-F36E-BF033E0CF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75238C3-4518-76D0-6A6B-8F45563174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46" t="31021" r="10770" b="30203"/>
          <a:stretch>
            <a:fillRect/>
          </a:stretch>
        </p:blipFill>
        <p:spPr>
          <a:xfrm>
            <a:off x="7938655" y="5541817"/>
            <a:ext cx="4059381" cy="1108365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F89BA13C-68AF-B421-8E8F-4A8940779F84}"/>
              </a:ext>
            </a:extLst>
          </p:cNvPr>
          <p:cNvSpPr txBox="1"/>
          <p:nvPr/>
        </p:nvSpPr>
        <p:spPr>
          <a:xfrm>
            <a:off x="1524304" y="1631172"/>
            <a:ext cx="9144000" cy="17373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4000" b="1" i="0" dirty="0">
                <a:solidFill>
                  <a:srgbClr val="FFFFFF"/>
                </a:solidFill>
                <a:latin typeface="Arial"/>
              </a:rPr>
              <a:t>[TÍTULO DO TRABALHO]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645B6D5E-1899-A2AF-3C96-39B027A31ECD}"/>
              </a:ext>
            </a:extLst>
          </p:cNvPr>
          <p:cNvSpPr txBox="1"/>
          <p:nvPr/>
        </p:nvSpPr>
        <p:spPr>
          <a:xfrm>
            <a:off x="1524304" y="3816388"/>
            <a:ext cx="9144000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1" i="0" dirty="0">
                <a:solidFill>
                  <a:srgbClr val="FFFFFF"/>
                </a:solidFill>
                <a:latin typeface="Arial"/>
              </a:rPr>
              <a:t>[Nome do(s) Autor(es)]</a:t>
            </a:r>
          </a:p>
          <a:p>
            <a:pPr algn="ctr">
              <a:spcAft>
                <a:spcPts val="600"/>
              </a:spcAft>
            </a:pPr>
            <a:r>
              <a:rPr sz="1800" b="0" i="0" dirty="0">
                <a:solidFill>
                  <a:srgbClr val="FFFFFF"/>
                </a:solidFill>
                <a:latin typeface="Arial"/>
              </a:rPr>
              <a:t>[</a:t>
            </a:r>
            <a:r>
              <a:rPr sz="1800" b="0" i="0" dirty="0" err="1">
                <a:solidFill>
                  <a:srgbClr val="FFFFFF"/>
                </a:solidFill>
                <a:latin typeface="Arial"/>
              </a:rPr>
              <a:t>Instituição</a:t>
            </a:r>
            <a:r>
              <a:rPr sz="1800" b="0" i="0" dirty="0">
                <a:solidFill>
                  <a:srgbClr val="FFFFFF"/>
                </a:solidFill>
                <a:latin typeface="Arial"/>
              </a:rPr>
              <a:t> dos Autores]</a:t>
            </a:r>
          </a:p>
          <a:p>
            <a:pPr algn="ctr">
              <a:spcAft>
                <a:spcPts val="600"/>
              </a:spcAft>
            </a:pPr>
            <a:r>
              <a:rPr sz="1600" b="0" i="0" dirty="0">
                <a:solidFill>
                  <a:srgbClr val="FFFFFF"/>
                </a:solidFill>
                <a:latin typeface="Arial"/>
              </a:rPr>
              <a:t>Trilha [1/2/3/4]  ·  KM </a:t>
            </a:r>
            <a:r>
              <a:rPr sz="1600" b="0" i="0" dirty="0" err="1">
                <a:solidFill>
                  <a:srgbClr val="FFFFFF"/>
                </a:solidFill>
                <a:latin typeface="Arial"/>
              </a:rPr>
              <a:t>Brasil</a:t>
            </a:r>
            <a:r>
              <a:rPr sz="1600" b="0" i="0" dirty="0">
                <a:solidFill>
                  <a:srgbClr val="FFFFFF"/>
                </a:solidFill>
                <a:latin typeface="Arial"/>
              </a:rPr>
              <a:t> 2026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E7ECE13-0D3D-55EE-0C94-987705B1FA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4" t="2720" r="-1" b="1"/>
          <a:stretch>
            <a:fillRect/>
          </a:stretch>
        </p:blipFill>
        <p:spPr>
          <a:xfrm>
            <a:off x="-1" y="-1"/>
            <a:ext cx="12204000" cy="174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01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A3582-4FDE-D53E-8460-F5B8EA536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D27717D-7937-E9E6-12DE-85C9FBBD7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DE29A7-CB41-8662-4569-EA8FF462B6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46" t="31021" r="10770" b="30203"/>
          <a:stretch>
            <a:fillRect/>
          </a:stretch>
        </p:blipFill>
        <p:spPr>
          <a:xfrm>
            <a:off x="7938655" y="5541817"/>
            <a:ext cx="4059381" cy="110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41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371600"/>
            <a:ext cx="1051560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1B3B6F"/>
                </a:solidFill>
                <a:latin typeface="Arial"/>
              </a:rPr>
              <a:t>COMO USAR ESTE MODELO — 15 MINUTOS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48840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6B6B6B"/>
                </a:solidFill>
                <a:latin typeface="Arial"/>
              </a:rPr>
              <a:t>Remova este slide antes de apresentar. Sugestão de distribuição do tempo total (apresentação + perguntas):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788920"/>
          <a:ext cx="630936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FFFFFF"/>
                          </a:solidFill>
                          <a:latin typeface="Arial"/>
                        </a:rPr>
                        <a:t>Etapa</a:t>
                      </a:r>
                    </a:p>
                  </a:txBody>
                  <a:tcPr marL="73152" marR="73152" marT="27432" marB="27432" anchor="ctr">
                    <a:solidFill>
                      <a:srgbClr val="1B3B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 i="0">
                          <a:solidFill>
                            <a:srgbClr val="FFFFFF"/>
                          </a:solidFill>
                          <a:latin typeface="Arial"/>
                        </a:rPr>
                        <a:t>Tempo sugerido</a:t>
                      </a:r>
                    </a:p>
                  </a:txBody>
                  <a:tcPr marL="73152" marR="73152" marT="27432" marB="27432" anchor="ctr">
                    <a:solidFill>
                      <a:srgbClr val="1B3B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Abertura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0:30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Introdução / Objetivo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2:00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Referencial teórico (opcional)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1:00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Metodologia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2:30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Resultados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3:00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Conclusões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2:00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Referências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0:30</a:t>
                      </a:r>
                    </a:p>
                  </a:txBody>
                  <a:tcPr marL="73152" marR="73152" marT="27432" marB="27432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Perguntas da plateia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 i="0">
                          <a:solidFill>
                            <a:srgbClr val="2B2B2B"/>
                          </a:solidFill>
                          <a:latin typeface="Arial"/>
                        </a:rPr>
                        <a:t>3:30</a:t>
                      </a:r>
                    </a:p>
                  </a:txBody>
                  <a:tcPr marL="73152" marR="73152" marT="27432" marB="27432" anchor="ctr">
                    <a:solidFill>
                      <a:srgbClr val="F7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1B3B6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73152" marR="73152" marT="27432" marB="27432" anchor="ctr">
                    <a:solidFill>
                      <a:srgbClr val="EAF0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 i="0" dirty="0">
                          <a:solidFill>
                            <a:srgbClr val="1B3B6F"/>
                          </a:solidFill>
                          <a:latin typeface="Arial"/>
                        </a:rPr>
                        <a:t>15:00</a:t>
                      </a:r>
                    </a:p>
                  </a:txBody>
                  <a:tcPr marL="73152" marR="73152" marT="27432" marB="27432" anchor="ctr">
                    <a:solidFill>
                      <a:srgbClr val="EAF0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86600" y="2788920"/>
            <a:ext cx="4617720" cy="3383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400"/>
              </a:spcAft>
            </a:pPr>
            <a:r>
              <a:rPr sz="1500" b="0" i="0">
                <a:solidFill>
                  <a:srgbClr val="C9A227"/>
                </a:solidFill>
                <a:latin typeface="Arial"/>
              </a:rPr>
              <a:t>●  </a:t>
            </a:r>
            <a:r>
              <a:rPr sz="1500" b="0" i="0">
                <a:solidFill>
                  <a:srgbClr val="2B2B2B"/>
                </a:solidFill>
                <a:latin typeface="Arial"/>
              </a:rPr>
              <a:t>Priorize imagens, gráficos e tabelas — evite parágrafos longos.</a:t>
            </a:r>
          </a:p>
          <a:p>
            <a:pPr algn="l">
              <a:spcAft>
                <a:spcPts val="1400"/>
              </a:spcAft>
            </a:pPr>
            <a:r>
              <a:rPr sz="1500" b="0" i="0">
                <a:solidFill>
                  <a:srgbClr val="C9A227"/>
                </a:solidFill>
                <a:latin typeface="Arial"/>
              </a:rPr>
              <a:t>●  </a:t>
            </a:r>
            <a:r>
              <a:rPr sz="1500" b="0" i="0">
                <a:solidFill>
                  <a:srgbClr val="2B2B2B"/>
                </a:solidFill>
                <a:latin typeface="Arial"/>
              </a:rPr>
              <a:t>Regra prática: cerca de 1 slide por 1–1,5 minuto de fala.</a:t>
            </a:r>
          </a:p>
          <a:p>
            <a:pPr algn="l">
              <a:spcAft>
                <a:spcPts val="1400"/>
              </a:spcAft>
            </a:pPr>
            <a:r>
              <a:rPr sz="1500" b="0" i="0">
                <a:solidFill>
                  <a:srgbClr val="C9A227"/>
                </a:solidFill>
                <a:latin typeface="Arial"/>
              </a:rPr>
              <a:t>●  </a:t>
            </a:r>
            <a:r>
              <a:rPr sz="1500" b="0" i="0">
                <a:solidFill>
                  <a:srgbClr val="2B2B2B"/>
                </a:solidFill>
                <a:latin typeface="Arial"/>
              </a:rPr>
              <a:t>Treine com cronômetro antes da apresentação.</a:t>
            </a:r>
          </a:p>
          <a:p>
            <a:pPr algn="l">
              <a:spcAft>
                <a:spcPts val="1400"/>
              </a:spcAft>
            </a:pPr>
            <a:r>
              <a:rPr sz="1500" b="0" i="0">
                <a:solidFill>
                  <a:srgbClr val="C9A227"/>
                </a:solidFill>
                <a:latin typeface="Arial"/>
              </a:rPr>
              <a:t>●  </a:t>
            </a:r>
            <a:r>
              <a:rPr sz="1500" b="0" i="0">
                <a:solidFill>
                  <a:srgbClr val="2B2B2B"/>
                </a:solidFill>
                <a:latin typeface="Arial"/>
              </a:rPr>
              <a:t>Reserve os últimos minutos para perguntas — não avance sobre eles.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1627632"/>
            <a:ext cx="566928" cy="566928"/>
          </a:xfrm>
          <a:prstGeom prst="ellipse">
            <a:avLst/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1517904"/>
            <a:ext cx="8686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1" i="0" dirty="0">
                <a:solidFill>
                  <a:srgbClr val="1B3B6F"/>
                </a:solidFill>
                <a:latin typeface="Arial"/>
              </a:rPr>
              <a:t>INTRODUÇÃO / OBJETIVO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378440" y="41148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~2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514600"/>
            <a:ext cx="9692640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Contextualize o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problema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de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pesquisa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em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1–2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frases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Apresente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a lacuna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ou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motivação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do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estudo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Declare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claramente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o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objetivo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do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trabalho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5989320"/>
            <a:ext cx="9692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6B6B6B"/>
                </a:solidFill>
                <a:latin typeface="Arial"/>
              </a:rPr>
              <a:t>Prefira 1 imagem ou esquema a um parágrafo de texto.</a:t>
            </a:r>
          </a:p>
        </p:txBody>
      </p:sp>
      <p:pic>
        <p:nvPicPr>
          <p:cNvPr id="9" name="Picture 1" descr="logo.png">
            <a:extLst>
              <a:ext uri="{FF2B5EF4-FFF2-40B4-BE49-F238E27FC236}">
                <a16:creationId xmlns:a16="http://schemas.microsoft.com/office/drawing/2014/main" id="{FD6865B2-F8B8-C5B5-D4FE-D0A5254336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1627632"/>
            <a:ext cx="566928" cy="566928"/>
          </a:xfrm>
          <a:prstGeom prst="ellipse">
            <a:avLst/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1517904"/>
            <a:ext cx="8686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1" i="0">
                <a:solidFill>
                  <a:srgbClr val="1B3B6F"/>
                </a:solidFill>
                <a:latin typeface="Arial"/>
              </a:rPr>
              <a:t>REFERENCIAL TEÓRICO (opcional)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378440" y="41148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~1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514600"/>
            <a:ext cx="9692640" cy="8463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Cite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2–3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conceitos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ou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autores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centrais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Relacione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a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teoria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com a lacuna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identificada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5989320"/>
            <a:ext cx="9692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6B6B6B"/>
                </a:solidFill>
                <a:latin typeface="Arial"/>
              </a:rPr>
              <a:t>Inclua este slide apenas se for essencial para entender o restante.</a:t>
            </a:r>
          </a:p>
        </p:txBody>
      </p:sp>
      <p:pic>
        <p:nvPicPr>
          <p:cNvPr id="9" name="Picture 1" descr="logo.png">
            <a:extLst>
              <a:ext uri="{FF2B5EF4-FFF2-40B4-BE49-F238E27FC236}">
                <a16:creationId xmlns:a16="http://schemas.microsoft.com/office/drawing/2014/main" id="{0BC5108C-F641-E069-EE80-E3B652AB2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1627632"/>
            <a:ext cx="566928" cy="566928"/>
          </a:xfrm>
          <a:prstGeom prst="ellipse">
            <a:avLst/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1517904"/>
            <a:ext cx="8686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1" i="0">
                <a:solidFill>
                  <a:srgbClr val="1B3B6F"/>
                </a:solidFill>
                <a:latin typeface="Arial"/>
              </a:rPr>
              <a:t>METODOLOGIA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378440" y="41148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~2:30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514600"/>
            <a:ext cx="9692640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Tipo de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pesquisa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abordagem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adotada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Participantes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,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amostra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ou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fonte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de dados.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Instrumentos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procedimentos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de coleta/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análise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5989320"/>
            <a:ext cx="9692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6B6B6B"/>
                </a:solidFill>
                <a:latin typeface="Arial"/>
              </a:rPr>
              <a:t>Um fluxograma ou diagrama vale mais que uma lista longa.</a:t>
            </a:r>
          </a:p>
        </p:txBody>
      </p:sp>
      <p:pic>
        <p:nvPicPr>
          <p:cNvPr id="9" name="Picture 1" descr="logo.png">
            <a:extLst>
              <a:ext uri="{FF2B5EF4-FFF2-40B4-BE49-F238E27FC236}">
                <a16:creationId xmlns:a16="http://schemas.microsoft.com/office/drawing/2014/main" id="{FE128873-E9E9-731B-0B1C-37CE64F4C5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1627632"/>
            <a:ext cx="566928" cy="566928"/>
          </a:xfrm>
          <a:prstGeom prst="ellipse">
            <a:avLst/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1517904"/>
            <a:ext cx="8686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1" i="0">
                <a:solidFill>
                  <a:srgbClr val="1B3B6F"/>
                </a:solidFill>
                <a:latin typeface="Arial"/>
              </a:rPr>
              <a:t>RESULTADOS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378440" y="41148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~3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514600"/>
            <a:ext cx="9692640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Principal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achado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1.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Principal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achado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2.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Principal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achado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3.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5989320"/>
            <a:ext cx="9692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 dirty="0" err="1">
                <a:solidFill>
                  <a:srgbClr val="6B6B6B"/>
                </a:solidFill>
                <a:latin typeface="Arial"/>
              </a:rPr>
              <a:t>Priorize</a:t>
            </a:r>
            <a:r>
              <a:rPr sz="1300" b="0" i="1" dirty="0">
                <a:solidFill>
                  <a:srgbClr val="6B6B6B"/>
                </a:solidFill>
                <a:latin typeface="Arial"/>
              </a:rPr>
              <a:t> </a:t>
            </a:r>
            <a:r>
              <a:rPr sz="1300" b="0" i="1" dirty="0" err="1">
                <a:solidFill>
                  <a:srgbClr val="6B6B6B"/>
                </a:solidFill>
                <a:latin typeface="Arial"/>
              </a:rPr>
              <a:t>gráficos</a:t>
            </a:r>
            <a:r>
              <a:rPr sz="1300" b="0" i="1" dirty="0">
                <a:solidFill>
                  <a:srgbClr val="6B6B6B"/>
                </a:solidFill>
                <a:latin typeface="Arial"/>
              </a:rPr>
              <a:t> e </a:t>
            </a:r>
            <a:r>
              <a:rPr sz="1300" b="0" i="1" dirty="0" err="1">
                <a:solidFill>
                  <a:srgbClr val="6B6B6B"/>
                </a:solidFill>
                <a:latin typeface="Arial"/>
              </a:rPr>
              <a:t>tabelas</a:t>
            </a:r>
            <a:r>
              <a:rPr sz="1300" b="0" i="1" dirty="0">
                <a:solidFill>
                  <a:srgbClr val="6B6B6B"/>
                </a:solidFill>
                <a:latin typeface="Arial"/>
              </a:rPr>
              <a:t> — </a:t>
            </a:r>
            <a:r>
              <a:rPr sz="1300" b="0" i="1" dirty="0" err="1">
                <a:solidFill>
                  <a:srgbClr val="6B6B6B"/>
                </a:solidFill>
                <a:latin typeface="Arial"/>
              </a:rPr>
              <a:t>este</a:t>
            </a:r>
            <a:r>
              <a:rPr sz="1300" b="0" i="1" dirty="0">
                <a:solidFill>
                  <a:srgbClr val="6B6B6B"/>
                </a:solidFill>
                <a:latin typeface="Arial"/>
              </a:rPr>
              <a:t> é o </a:t>
            </a:r>
            <a:r>
              <a:rPr sz="1300" b="0" i="1" dirty="0" err="1">
                <a:solidFill>
                  <a:srgbClr val="6B6B6B"/>
                </a:solidFill>
                <a:latin typeface="Arial"/>
              </a:rPr>
              <a:t>centro</a:t>
            </a:r>
            <a:r>
              <a:rPr sz="1300" b="0" i="1" dirty="0">
                <a:solidFill>
                  <a:srgbClr val="6B6B6B"/>
                </a:solidFill>
                <a:latin typeface="Arial"/>
              </a:rPr>
              <a:t> da </a:t>
            </a:r>
            <a:r>
              <a:rPr sz="1300" b="0" i="1" dirty="0" err="1">
                <a:solidFill>
                  <a:srgbClr val="6B6B6B"/>
                </a:solidFill>
                <a:latin typeface="Arial"/>
              </a:rPr>
              <a:t>apresentação</a:t>
            </a:r>
            <a:r>
              <a:rPr sz="1300" b="0" i="1" dirty="0">
                <a:solidFill>
                  <a:srgbClr val="6B6B6B"/>
                </a:solidFill>
                <a:latin typeface="Arial"/>
              </a:rPr>
              <a:t>.</a:t>
            </a:r>
          </a:p>
        </p:txBody>
      </p:sp>
      <p:pic>
        <p:nvPicPr>
          <p:cNvPr id="9" name="Picture 1" descr="logo.png">
            <a:extLst>
              <a:ext uri="{FF2B5EF4-FFF2-40B4-BE49-F238E27FC236}">
                <a16:creationId xmlns:a16="http://schemas.microsoft.com/office/drawing/2014/main" id="{3149E156-8F1C-A26E-847E-CA2EABB073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1627632"/>
            <a:ext cx="566928" cy="566928"/>
          </a:xfrm>
          <a:prstGeom prst="ellipse">
            <a:avLst/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1517904"/>
            <a:ext cx="8686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1" i="0">
                <a:solidFill>
                  <a:srgbClr val="1B3B6F"/>
                </a:solidFill>
                <a:latin typeface="Arial"/>
              </a:rPr>
              <a:t>CONCLUSÕES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378440" y="41148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~2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514600"/>
            <a:ext cx="9692640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Retome a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resposta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objetivo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proposto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Destaque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a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contribuição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teórica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e/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ou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prática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Aponte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limitações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e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próximos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passos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</a:t>
            </a:r>
          </a:p>
        </p:txBody>
      </p:sp>
      <p:pic>
        <p:nvPicPr>
          <p:cNvPr id="8" name="Picture 1" descr="logo.png">
            <a:extLst>
              <a:ext uri="{FF2B5EF4-FFF2-40B4-BE49-F238E27FC236}">
                <a16:creationId xmlns:a16="http://schemas.microsoft.com/office/drawing/2014/main" id="{8E355E8F-FBEE-5AE2-E225-056016E499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1627632"/>
            <a:ext cx="566928" cy="566928"/>
          </a:xfrm>
          <a:prstGeom prst="ellipse">
            <a:avLst/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1517904"/>
            <a:ext cx="8686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1" i="0">
                <a:solidFill>
                  <a:srgbClr val="1B3B6F"/>
                </a:solidFill>
                <a:latin typeface="Arial"/>
              </a:rPr>
              <a:t>REFERÊNCIAS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378440" y="411480"/>
            <a:ext cx="1417320" cy="420624"/>
          </a:xfrm>
          <a:prstGeom prst="roundRect">
            <a:avLst>
              <a:gd name="adj" fmla="val 50000"/>
            </a:avLst>
          </a:prstGeom>
          <a:solidFill>
            <a:srgbClr val="1B3B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  <a:latin typeface="Arial"/>
              </a:rPr>
              <a:t>~0:30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2514600"/>
            <a:ext cx="969264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1800"/>
              </a:spcAft>
            </a:pPr>
            <a:r>
              <a:rPr sz="2000" b="0" i="0" dirty="0">
                <a:solidFill>
                  <a:srgbClr val="C9A227"/>
                </a:solidFill>
                <a:latin typeface="Arial"/>
              </a:rPr>
              <a:t>●  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[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Liste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apenas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as 3–5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referências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mais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 </a:t>
            </a:r>
            <a:r>
              <a:rPr sz="2000" b="0" i="0" dirty="0" err="1">
                <a:solidFill>
                  <a:srgbClr val="2B2B2B"/>
                </a:solidFill>
                <a:latin typeface="Arial"/>
              </a:rPr>
              <a:t>relevantes</a:t>
            </a:r>
            <a:r>
              <a:rPr sz="2000" b="0" i="0" dirty="0">
                <a:solidFill>
                  <a:srgbClr val="2B2B2B"/>
                </a:solidFill>
                <a:latin typeface="Arial"/>
              </a:rPr>
              <a:t>.]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5989320"/>
            <a:ext cx="9692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1">
                <a:solidFill>
                  <a:srgbClr val="6B6B6B"/>
                </a:solidFill>
                <a:latin typeface="Arial"/>
              </a:rPr>
              <a:t>Referência completa disponível nos Anais do Congresso (ISSN 1678-1546).</a:t>
            </a:r>
          </a:p>
        </p:txBody>
      </p:sp>
      <p:pic>
        <p:nvPicPr>
          <p:cNvPr id="9" name="Picture 1" descr="logo.png">
            <a:extLst>
              <a:ext uri="{FF2B5EF4-FFF2-40B4-BE49-F238E27FC236}">
                <a16:creationId xmlns:a16="http://schemas.microsoft.com/office/drawing/2014/main" id="{68ADE2FF-9538-F509-A608-2179F09E51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1" t="26580" r="18138" b="26797"/>
          <a:stretch>
            <a:fillRect/>
          </a:stretch>
        </p:blipFill>
        <p:spPr>
          <a:xfrm>
            <a:off x="267554" y="290416"/>
            <a:ext cx="1823544" cy="72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90AA7-C1E0-B21E-E286-4390D349E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961DD3E-0855-B763-0258-01F7C650A8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9F31AFC-4EFF-1C00-09EF-5FD1300EB6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46" t="31021" r="10770" b="30203"/>
          <a:stretch>
            <a:fillRect/>
          </a:stretch>
        </p:blipFill>
        <p:spPr>
          <a:xfrm>
            <a:off x="7938655" y="5541817"/>
            <a:ext cx="4059381" cy="1108365"/>
          </a:xfrm>
          <a:prstGeom prst="rect">
            <a:avLst/>
          </a:prstGeom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5D413333-A2E7-ED83-7309-9565308DA88A}"/>
              </a:ext>
            </a:extLst>
          </p:cNvPr>
          <p:cNvSpPr txBox="1"/>
          <p:nvPr/>
        </p:nvSpPr>
        <p:spPr>
          <a:xfrm>
            <a:off x="1524304" y="2331720"/>
            <a:ext cx="9144000" cy="11887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Arial"/>
              </a:rPr>
              <a:t>Perguntas?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F5D5CC91-41EF-B0C4-A3A8-086C4A20AA92}"/>
              </a:ext>
            </a:extLst>
          </p:cNvPr>
          <p:cNvSpPr txBox="1"/>
          <p:nvPr/>
        </p:nvSpPr>
        <p:spPr>
          <a:xfrm>
            <a:off x="1524304" y="3611880"/>
            <a:ext cx="9144000" cy="7540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i="0" dirty="0" err="1">
                <a:solidFill>
                  <a:srgbClr val="FFFFFF"/>
                </a:solidFill>
                <a:latin typeface="Arial"/>
              </a:rPr>
              <a:t>Obrigado</a:t>
            </a:r>
            <a:r>
              <a:rPr sz="2400" b="1" i="0" dirty="0">
                <a:solidFill>
                  <a:srgbClr val="FFFFFF"/>
                </a:solidFill>
                <a:latin typeface="Arial"/>
              </a:rPr>
              <a:t>(a) pela </a:t>
            </a:r>
            <a:r>
              <a:rPr sz="2400" b="1" i="0" dirty="0" err="1">
                <a:solidFill>
                  <a:srgbClr val="FFFFFF"/>
                </a:solidFill>
                <a:latin typeface="Arial"/>
              </a:rPr>
              <a:t>atenção</a:t>
            </a:r>
            <a:r>
              <a:rPr sz="2400" b="1" i="0" dirty="0">
                <a:solidFill>
                  <a:srgbClr val="FFFFFF"/>
                </a:solidFill>
                <a:latin typeface="Arial"/>
              </a:rPr>
              <a:t>!</a:t>
            </a:r>
          </a:p>
          <a:p>
            <a:pPr algn="ctr">
              <a:spcAft>
                <a:spcPts val="600"/>
              </a:spcAft>
            </a:pPr>
            <a:r>
              <a:rPr sz="2000" b="0" i="0" dirty="0">
                <a:solidFill>
                  <a:srgbClr val="FFFFFF"/>
                </a:solidFill>
                <a:latin typeface="Arial"/>
              </a:rPr>
              <a:t>[Nome do </a:t>
            </a:r>
            <a:r>
              <a:rPr sz="2000" b="0" i="0" dirty="0" err="1">
                <a:solidFill>
                  <a:srgbClr val="FFFFFF"/>
                </a:solidFill>
                <a:latin typeface="Arial"/>
              </a:rPr>
              <a:t>apresentador</a:t>
            </a:r>
            <a:r>
              <a:rPr sz="2000" b="0" i="0" dirty="0">
                <a:solidFill>
                  <a:srgbClr val="FFFFFF"/>
                </a:solidFill>
                <a:latin typeface="Arial"/>
              </a:rPr>
              <a:t>]  ·  [e-mail]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E044EC6-B5A1-D133-CFC4-68EFE5A2D4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4" t="2720" r="-1" b="1"/>
          <a:stretch>
            <a:fillRect/>
          </a:stretch>
        </p:blipFill>
        <p:spPr>
          <a:xfrm>
            <a:off x="-1" y="-1"/>
            <a:ext cx="12204000" cy="174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11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2026-08-03T17:53:35Z</dcterms:created>
  <dcterms:modified xsi:type="dcterms:W3CDTF">2026-08-03T17:53:42Z</dcterms:modified>
</cp:coreProperties>
</file>