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72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08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45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80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16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53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88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09D1"/>
    <a:srgbClr val="800080"/>
    <a:srgbClr val="034223"/>
    <a:srgbClr val="5281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94291" autoAdjust="0"/>
  </p:normalViewPr>
  <p:slideViewPr>
    <p:cSldViewPr snapToGrid="0" snapToObjects="1">
      <p:cViewPr varScale="1">
        <p:scale>
          <a:sx n="17" d="100"/>
          <a:sy n="17" d="100"/>
        </p:scale>
        <p:origin x="382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5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1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72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42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8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14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00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8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37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1687">
                <a:solidFill>
                  <a:schemeClr val="tx1">
                    <a:tint val="75000"/>
                  </a:schemeClr>
                </a:solidFill>
              </a:defRPr>
            </a:lvl1pPr>
            <a:lvl2pPr marL="385740" indent="0">
              <a:buNone/>
              <a:defRPr sz="1519">
                <a:solidFill>
                  <a:schemeClr val="tx1">
                    <a:tint val="75000"/>
                  </a:schemeClr>
                </a:solidFill>
              </a:defRPr>
            </a:lvl2pPr>
            <a:lvl3pPr marL="77147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157219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4pPr>
            <a:lvl5pPr marL="1542959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5pPr>
            <a:lvl6pPr marL="1928698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6pPr>
            <a:lvl7pPr marL="2314438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7pPr>
            <a:lvl8pPr marL="2700177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8pPr>
            <a:lvl9pPr marL="3085917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362"/>
            </a:lvl1pPr>
            <a:lvl2pPr>
              <a:defRPr sz="2025"/>
            </a:lvl2pPr>
            <a:lvl3pPr>
              <a:defRPr sz="1687"/>
            </a:lvl3pPr>
            <a:lvl4pPr>
              <a:defRPr sz="1519"/>
            </a:lvl4pPr>
            <a:lvl5pPr>
              <a:defRPr sz="1519"/>
            </a:lvl5pPr>
            <a:lvl6pPr>
              <a:defRPr sz="1519"/>
            </a:lvl6pPr>
            <a:lvl7pPr>
              <a:defRPr sz="1519"/>
            </a:lvl7pPr>
            <a:lvl8pPr>
              <a:defRPr sz="1519"/>
            </a:lvl8pPr>
            <a:lvl9pPr>
              <a:defRPr sz="15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362"/>
            </a:lvl1pPr>
            <a:lvl2pPr>
              <a:defRPr sz="2025"/>
            </a:lvl2pPr>
            <a:lvl3pPr>
              <a:defRPr sz="1687"/>
            </a:lvl3pPr>
            <a:lvl4pPr>
              <a:defRPr sz="1519"/>
            </a:lvl4pPr>
            <a:lvl5pPr>
              <a:defRPr sz="1519"/>
            </a:lvl5pPr>
            <a:lvl6pPr>
              <a:defRPr sz="1519"/>
            </a:lvl6pPr>
            <a:lvl7pPr>
              <a:defRPr sz="1519"/>
            </a:lvl7pPr>
            <a:lvl8pPr>
              <a:defRPr sz="1519"/>
            </a:lvl8pPr>
            <a:lvl9pPr>
              <a:defRPr sz="15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025" b="1"/>
            </a:lvl1pPr>
            <a:lvl2pPr marL="385740" indent="0">
              <a:buNone/>
              <a:defRPr sz="1687" b="1"/>
            </a:lvl2pPr>
            <a:lvl3pPr marL="771479" indent="0">
              <a:buNone/>
              <a:defRPr sz="1519" b="1"/>
            </a:lvl3pPr>
            <a:lvl4pPr marL="1157219" indent="0">
              <a:buNone/>
              <a:defRPr sz="1350" b="1"/>
            </a:lvl4pPr>
            <a:lvl5pPr marL="1542959" indent="0">
              <a:buNone/>
              <a:defRPr sz="1350" b="1"/>
            </a:lvl5pPr>
            <a:lvl6pPr marL="1928698" indent="0">
              <a:buNone/>
              <a:defRPr sz="1350" b="1"/>
            </a:lvl6pPr>
            <a:lvl7pPr marL="2314438" indent="0">
              <a:buNone/>
              <a:defRPr sz="1350" b="1"/>
            </a:lvl7pPr>
            <a:lvl8pPr marL="2700177" indent="0">
              <a:buNone/>
              <a:defRPr sz="1350" b="1"/>
            </a:lvl8pPr>
            <a:lvl9pPr marL="3085917" indent="0">
              <a:buNone/>
              <a:defRPr sz="13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025"/>
            </a:lvl1pPr>
            <a:lvl2pPr>
              <a:defRPr sz="1687"/>
            </a:lvl2pPr>
            <a:lvl3pPr>
              <a:defRPr sz="1519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025" b="1"/>
            </a:lvl1pPr>
            <a:lvl2pPr marL="385740" indent="0">
              <a:buNone/>
              <a:defRPr sz="1687" b="1"/>
            </a:lvl2pPr>
            <a:lvl3pPr marL="771479" indent="0">
              <a:buNone/>
              <a:defRPr sz="1519" b="1"/>
            </a:lvl3pPr>
            <a:lvl4pPr marL="1157219" indent="0">
              <a:buNone/>
              <a:defRPr sz="1350" b="1"/>
            </a:lvl4pPr>
            <a:lvl5pPr marL="1542959" indent="0">
              <a:buNone/>
              <a:defRPr sz="1350" b="1"/>
            </a:lvl5pPr>
            <a:lvl6pPr marL="1928698" indent="0">
              <a:buNone/>
              <a:defRPr sz="1350" b="1"/>
            </a:lvl6pPr>
            <a:lvl7pPr marL="2314438" indent="0">
              <a:buNone/>
              <a:defRPr sz="1350" b="1"/>
            </a:lvl7pPr>
            <a:lvl8pPr marL="2700177" indent="0">
              <a:buNone/>
              <a:defRPr sz="1350" b="1"/>
            </a:lvl8pPr>
            <a:lvl9pPr marL="3085917" indent="0">
              <a:buNone/>
              <a:defRPr sz="13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025"/>
            </a:lvl1pPr>
            <a:lvl2pPr>
              <a:defRPr sz="1687"/>
            </a:lvl2pPr>
            <a:lvl3pPr>
              <a:defRPr sz="1519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68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0" cy="5853113"/>
          </a:xfrm>
        </p:spPr>
        <p:txBody>
          <a:bodyPr/>
          <a:lstStyle>
            <a:lvl1pPr>
              <a:defRPr sz="2700"/>
            </a:lvl1pPr>
            <a:lvl2pPr>
              <a:defRPr sz="2362"/>
            </a:lvl2pPr>
            <a:lvl3pPr>
              <a:defRPr sz="2025"/>
            </a:lvl3pPr>
            <a:lvl4pPr>
              <a:defRPr sz="1687"/>
            </a:lvl4pPr>
            <a:lvl5pPr>
              <a:defRPr sz="1687"/>
            </a:lvl5pPr>
            <a:lvl6pPr>
              <a:defRPr sz="1687"/>
            </a:lvl6pPr>
            <a:lvl7pPr>
              <a:defRPr sz="1687"/>
            </a:lvl7pPr>
            <a:lvl8pPr>
              <a:defRPr sz="1687"/>
            </a:lvl8pPr>
            <a:lvl9pPr>
              <a:defRPr sz="16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181"/>
            </a:lvl1pPr>
            <a:lvl2pPr marL="385740" indent="0">
              <a:buNone/>
              <a:defRPr sz="1012"/>
            </a:lvl2pPr>
            <a:lvl3pPr marL="771479" indent="0">
              <a:buNone/>
              <a:defRPr sz="844"/>
            </a:lvl3pPr>
            <a:lvl4pPr marL="1157219" indent="0">
              <a:buNone/>
              <a:defRPr sz="759"/>
            </a:lvl4pPr>
            <a:lvl5pPr marL="1542959" indent="0">
              <a:buNone/>
              <a:defRPr sz="759"/>
            </a:lvl5pPr>
            <a:lvl6pPr marL="1928698" indent="0">
              <a:buNone/>
              <a:defRPr sz="759"/>
            </a:lvl6pPr>
            <a:lvl7pPr marL="2314438" indent="0">
              <a:buNone/>
              <a:defRPr sz="759"/>
            </a:lvl7pPr>
            <a:lvl8pPr marL="2700177" indent="0">
              <a:buNone/>
              <a:defRPr sz="759"/>
            </a:lvl8pPr>
            <a:lvl9pPr marL="3085917" indent="0">
              <a:buNone/>
              <a:defRPr sz="7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68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700"/>
            </a:lvl1pPr>
            <a:lvl2pPr marL="385740" indent="0">
              <a:buNone/>
              <a:defRPr sz="2362"/>
            </a:lvl2pPr>
            <a:lvl3pPr marL="771479" indent="0">
              <a:buNone/>
              <a:defRPr sz="2025"/>
            </a:lvl3pPr>
            <a:lvl4pPr marL="1157219" indent="0">
              <a:buNone/>
              <a:defRPr sz="1687"/>
            </a:lvl4pPr>
            <a:lvl5pPr marL="1542959" indent="0">
              <a:buNone/>
              <a:defRPr sz="1687"/>
            </a:lvl5pPr>
            <a:lvl6pPr marL="1928698" indent="0">
              <a:buNone/>
              <a:defRPr sz="1687"/>
            </a:lvl6pPr>
            <a:lvl7pPr marL="2314438" indent="0">
              <a:buNone/>
              <a:defRPr sz="1687"/>
            </a:lvl7pPr>
            <a:lvl8pPr marL="2700177" indent="0">
              <a:buNone/>
              <a:defRPr sz="1687"/>
            </a:lvl8pPr>
            <a:lvl9pPr marL="3085917" indent="0">
              <a:buNone/>
              <a:defRPr sz="168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181"/>
            </a:lvl1pPr>
            <a:lvl2pPr marL="385740" indent="0">
              <a:buNone/>
              <a:defRPr sz="1012"/>
            </a:lvl2pPr>
            <a:lvl3pPr marL="771479" indent="0">
              <a:buNone/>
              <a:defRPr sz="844"/>
            </a:lvl3pPr>
            <a:lvl4pPr marL="1157219" indent="0">
              <a:buNone/>
              <a:defRPr sz="759"/>
            </a:lvl4pPr>
            <a:lvl5pPr marL="1542959" indent="0">
              <a:buNone/>
              <a:defRPr sz="759"/>
            </a:lvl5pPr>
            <a:lvl6pPr marL="1928698" indent="0">
              <a:buNone/>
              <a:defRPr sz="759"/>
            </a:lvl6pPr>
            <a:lvl7pPr marL="2314438" indent="0">
              <a:buNone/>
              <a:defRPr sz="759"/>
            </a:lvl7pPr>
            <a:lvl8pPr marL="2700177" indent="0">
              <a:buNone/>
              <a:defRPr sz="759"/>
            </a:lvl8pPr>
            <a:lvl9pPr marL="3085917" indent="0">
              <a:buNone/>
              <a:defRPr sz="7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5740" rtl="0" eaLnBrk="1" latinLnBrk="0" hangingPunct="1">
        <a:spcBef>
          <a:spcPct val="0"/>
        </a:spcBef>
        <a:buNone/>
        <a:defRPr sz="37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9305" indent="-289305" algn="l" defTabSz="38574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6827" indent="-241087" algn="l" defTabSz="385740" rtl="0" eaLnBrk="1" latinLnBrk="0" hangingPunct="1">
        <a:spcBef>
          <a:spcPct val="20000"/>
        </a:spcBef>
        <a:buFont typeface="Arial"/>
        <a:buChar char="–"/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964349" indent="-192870" algn="l" defTabSz="385740" rtl="0" eaLnBrk="1" latinLnBrk="0" hangingPunct="1">
        <a:spcBef>
          <a:spcPct val="20000"/>
        </a:spcBef>
        <a:buFont typeface="Arial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350089" indent="-192870" algn="l" defTabSz="385740" rtl="0" eaLnBrk="1" latinLnBrk="0" hangingPunct="1">
        <a:spcBef>
          <a:spcPct val="20000"/>
        </a:spcBef>
        <a:buFont typeface="Arial"/>
        <a:buChar char="–"/>
        <a:defRPr sz="1687" kern="1200">
          <a:solidFill>
            <a:schemeClr val="tx1"/>
          </a:solidFill>
          <a:latin typeface="+mn-lt"/>
          <a:ea typeface="+mn-ea"/>
          <a:cs typeface="+mn-cs"/>
        </a:defRPr>
      </a:lvl4pPr>
      <a:lvl5pPr marL="1735828" indent="-192870" algn="l" defTabSz="385740" rtl="0" eaLnBrk="1" latinLnBrk="0" hangingPunct="1">
        <a:spcBef>
          <a:spcPct val="20000"/>
        </a:spcBef>
        <a:buFont typeface="Arial"/>
        <a:buChar char="»"/>
        <a:defRPr sz="1687" kern="1200">
          <a:solidFill>
            <a:schemeClr val="tx1"/>
          </a:solidFill>
          <a:latin typeface="+mn-lt"/>
          <a:ea typeface="+mn-ea"/>
          <a:cs typeface="+mn-cs"/>
        </a:defRPr>
      </a:lvl5pPr>
      <a:lvl6pPr marL="2121568" indent="-192870" algn="l" defTabSz="385740" rtl="0" eaLnBrk="1" latinLnBrk="0" hangingPunct="1">
        <a:spcBef>
          <a:spcPct val="20000"/>
        </a:spcBef>
        <a:buFont typeface="Arial"/>
        <a:buChar char="•"/>
        <a:defRPr sz="1687" kern="1200">
          <a:solidFill>
            <a:schemeClr val="tx1"/>
          </a:solidFill>
          <a:latin typeface="+mn-lt"/>
          <a:ea typeface="+mn-ea"/>
          <a:cs typeface="+mn-cs"/>
        </a:defRPr>
      </a:lvl6pPr>
      <a:lvl7pPr marL="2507308" indent="-192870" algn="l" defTabSz="385740" rtl="0" eaLnBrk="1" latinLnBrk="0" hangingPunct="1">
        <a:spcBef>
          <a:spcPct val="20000"/>
        </a:spcBef>
        <a:buFont typeface="Arial"/>
        <a:buChar char="•"/>
        <a:defRPr sz="1687" kern="1200">
          <a:solidFill>
            <a:schemeClr val="tx1"/>
          </a:solidFill>
          <a:latin typeface="+mn-lt"/>
          <a:ea typeface="+mn-ea"/>
          <a:cs typeface="+mn-cs"/>
        </a:defRPr>
      </a:lvl7pPr>
      <a:lvl8pPr marL="2893047" indent="-192870" algn="l" defTabSz="385740" rtl="0" eaLnBrk="1" latinLnBrk="0" hangingPunct="1">
        <a:spcBef>
          <a:spcPct val="20000"/>
        </a:spcBef>
        <a:buFont typeface="Arial"/>
        <a:buChar char="•"/>
        <a:defRPr sz="1687" kern="1200">
          <a:solidFill>
            <a:schemeClr val="tx1"/>
          </a:solidFill>
          <a:latin typeface="+mn-lt"/>
          <a:ea typeface="+mn-ea"/>
          <a:cs typeface="+mn-cs"/>
        </a:defRPr>
      </a:lvl8pPr>
      <a:lvl9pPr marL="3278787" indent="-192870" algn="l" defTabSz="385740" rtl="0" eaLnBrk="1" latinLnBrk="0" hangingPunct="1">
        <a:spcBef>
          <a:spcPct val="20000"/>
        </a:spcBef>
        <a:buFont typeface="Arial"/>
        <a:buChar char="•"/>
        <a:defRPr sz="16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5740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40" algn="l" defTabSz="385740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479" algn="l" defTabSz="385740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219" algn="l" defTabSz="385740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2959" algn="l" defTabSz="385740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698" algn="l" defTabSz="385740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438" algn="l" defTabSz="385740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177" algn="l" defTabSz="385740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5917" algn="l" defTabSz="385740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xtBox 63">
            <a:extLst>
              <a:ext uri="{FF2B5EF4-FFF2-40B4-BE49-F238E27FC236}">
                <a16:creationId xmlns:a16="http://schemas.microsoft.com/office/drawing/2014/main" id="{E31D5CD7-E288-4D19-8528-A8C9E114A25F}"/>
              </a:ext>
            </a:extLst>
          </p:cNvPr>
          <p:cNvSpPr txBox="1"/>
          <p:nvPr/>
        </p:nvSpPr>
        <p:spPr>
          <a:xfrm>
            <a:off x="775960" y="8360511"/>
            <a:ext cx="14760000" cy="787203"/>
          </a:xfrm>
          <a:prstGeom prst="rect">
            <a:avLst/>
          </a:prstGeom>
          <a:solidFill>
            <a:srgbClr val="A109D1"/>
          </a:solidFill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ct val="101250"/>
              </a:lnSpc>
              <a:tabLst>
                <a:tab pos="13623789" algn="l"/>
              </a:tabLst>
            </a:pPr>
            <a:r>
              <a:rPr lang="pt-BR" sz="5400" b="1" spc="21" dirty="0">
                <a:solidFill>
                  <a:schemeClr val="bg1"/>
                </a:solidFill>
                <a:latin typeface="Arial"/>
                <a:cs typeface="Arial"/>
              </a:rPr>
              <a:t>INTRODUÇÃO</a:t>
            </a:r>
            <a:endParaRPr lang="en-US" altLang="zh-CN" sz="5062" b="1" spc="-84" dirty="0">
              <a:solidFill>
                <a:schemeClr val="bg1"/>
              </a:solidFill>
              <a:latin typeface="Arial"/>
              <a:ea typeface="Arial"/>
            </a:endParaRPr>
          </a:p>
        </p:txBody>
      </p:sp>
      <p:sp>
        <p:nvSpPr>
          <p:cNvPr id="229" name="TextBox 74">
            <a:extLst>
              <a:ext uri="{FF2B5EF4-FFF2-40B4-BE49-F238E27FC236}">
                <a16:creationId xmlns:a16="http://schemas.microsoft.com/office/drawing/2014/main" id="{C53AAB8F-EC0C-413B-954D-59162B277E0F}"/>
              </a:ext>
            </a:extLst>
          </p:cNvPr>
          <p:cNvSpPr txBox="1"/>
          <p:nvPr/>
        </p:nvSpPr>
        <p:spPr>
          <a:xfrm>
            <a:off x="865758" y="26704543"/>
            <a:ext cx="14516888" cy="11686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pt-BR" altLang="zh-CN" sz="3797" b="1" spc="4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Escrito da mesma forma que no resumo. Sempre começar com o verbo no infinitivo.</a:t>
            </a:r>
            <a:endParaRPr lang="en-US" altLang="zh-CN" sz="3797" b="1" spc="4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31" name="TextBox 77">
            <a:extLst>
              <a:ext uri="{FF2B5EF4-FFF2-40B4-BE49-F238E27FC236}">
                <a16:creationId xmlns:a16="http://schemas.microsoft.com/office/drawing/2014/main" id="{DACCEB12-3CAD-4136-80FD-B768A4252724}"/>
              </a:ext>
            </a:extLst>
          </p:cNvPr>
          <p:cNvSpPr txBox="1"/>
          <p:nvPr/>
        </p:nvSpPr>
        <p:spPr>
          <a:xfrm>
            <a:off x="743198" y="29957543"/>
            <a:ext cx="14760000" cy="830997"/>
          </a:xfrm>
          <a:prstGeom prst="rect">
            <a:avLst/>
          </a:prstGeom>
          <a:solidFill>
            <a:srgbClr val="A109D1"/>
          </a:solidFill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pt-BR" sz="5400" b="1" spc="21" dirty="0">
                <a:solidFill>
                  <a:schemeClr val="bg1"/>
                </a:solidFill>
                <a:latin typeface="Arial"/>
                <a:cs typeface="Arial"/>
              </a:rPr>
              <a:t>METODOLOGIA</a:t>
            </a:r>
            <a:endParaRPr lang="en-US" altLang="zh-CN" sz="3375" b="1" spc="-25" dirty="0">
              <a:solidFill>
                <a:schemeClr val="bg1"/>
              </a:solidFill>
              <a:latin typeface="Calibri"/>
              <a:ea typeface="Calibri"/>
            </a:endParaRPr>
          </a:p>
        </p:txBody>
      </p:sp>
      <p:sp>
        <p:nvSpPr>
          <p:cNvPr id="241" name="CaixaDeTexto 240">
            <a:extLst>
              <a:ext uri="{FF2B5EF4-FFF2-40B4-BE49-F238E27FC236}">
                <a16:creationId xmlns:a16="http://schemas.microsoft.com/office/drawing/2014/main" id="{8139BF03-7274-49EB-B7A6-F22F0DD41E63}"/>
              </a:ext>
            </a:extLst>
          </p:cNvPr>
          <p:cNvSpPr txBox="1"/>
          <p:nvPr/>
        </p:nvSpPr>
        <p:spPr>
          <a:xfrm>
            <a:off x="766943" y="10022515"/>
            <a:ext cx="14769017" cy="15869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797" b="1" dirty="0">
                <a:latin typeface="Arial" panose="020B0604020202020204" pitchFamily="34" charset="0"/>
                <a:cs typeface="Arial" panose="020B0604020202020204" pitchFamily="34" charset="0"/>
              </a:rPr>
              <a:t>Evite textos longos. Priorize imagens, tópicos, etc.</a:t>
            </a: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797" b="1" dirty="0">
                <a:latin typeface="Arial" panose="020B0604020202020204" pitchFamily="34" charset="0"/>
                <a:cs typeface="Arial" panose="020B0604020202020204" pitchFamily="34" charset="0"/>
              </a:rPr>
              <a:t>A escolha do tamanho da fonte é importante! No mínimo tamanho 45 (lembre-se: o seu poster deve ser lido a pelo menos 1 metro de distância).</a:t>
            </a: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797" b="1" dirty="0">
                <a:latin typeface="Arial" panose="020B0604020202020204" pitchFamily="34" charset="0"/>
                <a:cs typeface="Arial" panose="020B0604020202020204" pitchFamily="34" charset="0"/>
              </a:rPr>
              <a:t>Você pode deixar a pergunta do seu estudo em evidência.</a:t>
            </a: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3" name="CaixaDeTexto 252">
            <a:extLst>
              <a:ext uri="{FF2B5EF4-FFF2-40B4-BE49-F238E27FC236}">
                <a16:creationId xmlns:a16="http://schemas.microsoft.com/office/drawing/2014/main" id="{6CCD59E5-6EFE-4122-8233-B9B8DB787EC3}"/>
              </a:ext>
            </a:extLst>
          </p:cNvPr>
          <p:cNvSpPr txBox="1"/>
          <p:nvPr/>
        </p:nvSpPr>
        <p:spPr>
          <a:xfrm>
            <a:off x="16762238" y="36645456"/>
            <a:ext cx="14760000" cy="864000"/>
          </a:xfrm>
          <a:prstGeom prst="rect">
            <a:avLst/>
          </a:prstGeom>
          <a:solidFill>
            <a:srgbClr val="A109D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5062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REFERÊNCIAS</a:t>
            </a:r>
          </a:p>
        </p:txBody>
      </p:sp>
      <p:sp>
        <p:nvSpPr>
          <p:cNvPr id="85" name="CaixaDeTexto 84">
            <a:extLst>
              <a:ext uri="{FF2B5EF4-FFF2-40B4-BE49-F238E27FC236}">
                <a16:creationId xmlns:a16="http://schemas.microsoft.com/office/drawing/2014/main" id="{FD640EE7-A839-4296-B609-4138471337B0}"/>
              </a:ext>
            </a:extLst>
          </p:cNvPr>
          <p:cNvSpPr txBox="1"/>
          <p:nvPr/>
        </p:nvSpPr>
        <p:spPr>
          <a:xfrm>
            <a:off x="14264200" y="12755565"/>
            <a:ext cx="3972815" cy="73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44"/>
              </a:lnSpc>
            </a:pPr>
            <a:endParaRPr lang="en-US" sz="1519" dirty="0"/>
          </a:p>
          <a:p>
            <a:pPr>
              <a:lnSpc>
                <a:spcPts val="844"/>
              </a:lnSpc>
            </a:pPr>
            <a:endParaRPr lang="en-US" sz="1519" dirty="0"/>
          </a:p>
          <a:p>
            <a:pPr>
              <a:lnSpc>
                <a:spcPts val="844"/>
              </a:lnSpc>
            </a:pPr>
            <a:endParaRPr lang="en-US" sz="1519" dirty="0"/>
          </a:p>
          <a:p>
            <a:pPr>
              <a:lnSpc>
                <a:spcPts val="844"/>
              </a:lnSpc>
            </a:pPr>
            <a:endParaRPr lang="en-US" sz="1519" dirty="0"/>
          </a:p>
          <a:p>
            <a:endParaRPr lang="pt-BR" sz="1519" dirty="0"/>
          </a:p>
        </p:txBody>
      </p:sp>
      <p:sp>
        <p:nvSpPr>
          <p:cNvPr id="4" name="CaixaDeTexto 3"/>
          <p:cNvSpPr txBox="1"/>
          <p:nvPr/>
        </p:nvSpPr>
        <p:spPr>
          <a:xfrm>
            <a:off x="787723" y="25124298"/>
            <a:ext cx="14760000" cy="871329"/>
          </a:xfrm>
          <a:prstGeom prst="rect">
            <a:avLst/>
          </a:prstGeom>
          <a:solidFill>
            <a:srgbClr val="A109D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pt-BR" sz="5062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102" name="CaixaDeTexto 101">
            <a:extLst>
              <a:ext uri="{FF2B5EF4-FFF2-40B4-BE49-F238E27FC236}">
                <a16:creationId xmlns:a16="http://schemas.microsoft.com/office/drawing/2014/main" id="{6CCD59E5-6EFE-4122-8233-B9B8DB787EC3}"/>
              </a:ext>
            </a:extLst>
          </p:cNvPr>
          <p:cNvSpPr txBox="1"/>
          <p:nvPr/>
        </p:nvSpPr>
        <p:spPr>
          <a:xfrm>
            <a:off x="16895403" y="8331563"/>
            <a:ext cx="14760000" cy="923330"/>
          </a:xfrm>
          <a:prstGeom prst="rect">
            <a:avLst/>
          </a:prstGeom>
          <a:solidFill>
            <a:srgbClr val="A109D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5400" b="1" spc="21" dirty="0">
                <a:solidFill>
                  <a:schemeClr val="bg1"/>
                </a:solidFill>
                <a:latin typeface="Arial"/>
                <a:cs typeface="Arial"/>
              </a:rPr>
              <a:t>RESULTADOS</a:t>
            </a:r>
            <a:endParaRPr lang="pt-BR" sz="5062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74">
            <a:extLst>
              <a:ext uri="{FF2B5EF4-FFF2-40B4-BE49-F238E27FC236}">
                <a16:creationId xmlns:a16="http://schemas.microsoft.com/office/drawing/2014/main" id="{22467420-5F81-4A10-9EC0-99C794A31C9A}"/>
              </a:ext>
            </a:extLst>
          </p:cNvPr>
          <p:cNvSpPr txBox="1"/>
          <p:nvPr/>
        </p:nvSpPr>
        <p:spPr>
          <a:xfrm>
            <a:off x="873826" y="31511912"/>
            <a:ext cx="14508820" cy="11686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pt-BR" altLang="zh-CN" sz="3797" b="1" spc="4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Priorize utilizar fluxograma ou tópicos para expor a metodologia do seu estudo.</a:t>
            </a:r>
          </a:p>
        </p:txBody>
      </p: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D99A69DC-DA30-4567-8AF6-7DC66E6F0D54}"/>
              </a:ext>
            </a:extLst>
          </p:cNvPr>
          <p:cNvSpPr txBox="1"/>
          <p:nvPr/>
        </p:nvSpPr>
        <p:spPr>
          <a:xfrm>
            <a:off x="16860105" y="10204980"/>
            <a:ext cx="14662133" cy="18790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797" b="1" dirty="0">
                <a:latin typeface="Arial" panose="020B0604020202020204" pitchFamily="34" charset="0"/>
                <a:cs typeface="Arial" panose="020B0604020202020204" pitchFamily="34" charset="0"/>
              </a:rPr>
              <a:t>Evite textos longos. </a:t>
            </a:r>
          </a:p>
          <a:p>
            <a:pPr algn="ctr"/>
            <a:r>
              <a:rPr lang="pt-BR" sz="3797" b="1" dirty="0">
                <a:latin typeface="Arial" panose="020B0604020202020204" pitchFamily="34" charset="0"/>
                <a:cs typeface="Arial" panose="020B0604020202020204" pitchFamily="34" charset="0"/>
              </a:rPr>
              <a:t>Priorize tópicos, fluxograma, tabelas, gráficos, com as devidas legendas. Legenda: fonte tamanho 36.</a:t>
            </a: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797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74">
            <a:extLst>
              <a:ext uri="{FF2B5EF4-FFF2-40B4-BE49-F238E27FC236}">
                <a16:creationId xmlns:a16="http://schemas.microsoft.com/office/drawing/2014/main" id="{D7A85372-CABA-4D9B-8409-7CD421402EB4}"/>
              </a:ext>
            </a:extLst>
          </p:cNvPr>
          <p:cNvSpPr txBox="1"/>
          <p:nvPr/>
        </p:nvSpPr>
        <p:spPr>
          <a:xfrm>
            <a:off x="16762238" y="37909205"/>
            <a:ext cx="14507499" cy="5842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pt-BR" altLang="zh-CN" sz="2109" spc="4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Seguir formatação ABNT (o tamanho da fonte pode ser menor).</a:t>
            </a:r>
          </a:p>
          <a:p>
            <a:pPr algn="just"/>
            <a:endParaRPr lang="pt-BR" altLang="zh-CN" sz="2109" spc="4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r>
              <a:rPr lang="pt-BR" altLang="zh-CN" sz="2109" spc="4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Espaçamento simples entre linhas e espaçamento duplo entre uma referência e outra.</a:t>
            </a:r>
          </a:p>
          <a:p>
            <a:pPr algn="just"/>
            <a:endParaRPr lang="pt-BR" altLang="zh-CN" sz="2109" spc="4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r>
              <a:rPr lang="pt-BR" altLang="zh-CN" sz="2109" spc="4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Sequência das referências: em ordem alfabética.</a:t>
            </a:r>
          </a:p>
          <a:p>
            <a:pPr algn="just"/>
            <a:endParaRPr lang="pt-BR" altLang="zh-CN" sz="2109" spc="4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endParaRPr lang="pt-BR" altLang="zh-CN" sz="2109" spc="4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endParaRPr lang="pt-BR" altLang="zh-CN" sz="2109" spc="4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endParaRPr lang="pt-BR" altLang="zh-CN" sz="2109" spc="4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endParaRPr lang="pt-BR" altLang="zh-CN" sz="2109" spc="4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endParaRPr lang="pt-BR" altLang="zh-CN" sz="2109" spc="4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endParaRPr lang="pt-BR" altLang="zh-CN" sz="2109" spc="4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endParaRPr lang="pt-BR" altLang="zh-CN" sz="2109" spc="4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endParaRPr lang="pt-BR" altLang="zh-CN" sz="2109" spc="4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endParaRPr lang="pt-BR" altLang="zh-CN" sz="2109" spc="4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endParaRPr lang="pt-BR" altLang="zh-CN" sz="2109" spc="4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endParaRPr lang="pt-BR" altLang="zh-CN" sz="2109" spc="4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just"/>
            <a:endParaRPr lang="pt-BR" altLang="zh-CN" sz="2109" spc="4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" name="TextBox 77">
            <a:extLst>
              <a:ext uri="{FF2B5EF4-FFF2-40B4-BE49-F238E27FC236}">
                <a16:creationId xmlns:a16="http://schemas.microsoft.com/office/drawing/2014/main" id="{C8B7CFAD-7F89-EF12-8882-0365F599BD70}"/>
              </a:ext>
            </a:extLst>
          </p:cNvPr>
          <p:cNvSpPr txBox="1"/>
          <p:nvPr/>
        </p:nvSpPr>
        <p:spPr>
          <a:xfrm>
            <a:off x="17016644" y="29981228"/>
            <a:ext cx="14760000" cy="830997"/>
          </a:xfrm>
          <a:prstGeom prst="rect">
            <a:avLst/>
          </a:prstGeom>
          <a:solidFill>
            <a:srgbClr val="A109D1"/>
          </a:solidFill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pt-BR" sz="5400" b="1" spc="21" dirty="0">
                <a:solidFill>
                  <a:schemeClr val="bg1"/>
                </a:solidFill>
                <a:latin typeface="Arial"/>
                <a:cs typeface="Arial"/>
              </a:rPr>
              <a:t>CONSIDERAÇÕES FINAIS</a:t>
            </a:r>
            <a:endParaRPr lang="en-US" altLang="zh-CN" sz="3375" b="1" spc="-25" dirty="0">
              <a:solidFill>
                <a:schemeClr val="bg1"/>
              </a:solidFill>
              <a:latin typeface="Calibri"/>
              <a:ea typeface="Calibri"/>
            </a:endParaRPr>
          </a:p>
        </p:txBody>
      </p:sp>
      <p:sp>
        <p:nvSpPr>
          <p:cNvPr id="3" name="TextBox 74">
            <a:extLst>
              <a:ext uri="{FF2B5EF4-FFF2-40B4-BE49-F238E27FC236}">
                <a16:creationId xmlns:a16="http://schemas.microsoft.com/office/drawing/2014/main" id="{543A9723-FD38-DF6E-8C99-029BEEAAB18F}"/>
              </a:ext>
            </a:extLst>
          </p:cNvPr>
          <p:cNvSpPr txBox="1"/>
          <p:nvPr/>
        </p:nvSpPr>
        <p:spPr>
          <a:xfrm>
            <a:off x="17147272" y="31535597"/>
            <a:ext cx="14508820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eaLnBrk="1" hangingPunct="1">
              <a:buFontTx/>
              <a:buNone/>
            </a:pPr>
            <a:r>
              <a:rPr lang="pt-BR" altLang="pt-BR" sz="3600" b="1" dirty="0">
                <a:latin typeface="Arial" panose="020B0604020202020204" pitchFamily="34" charset="0"/>
              </a:rPr>
              <a:t>Deve ser elaborada com o verbo no presente do indicativo, em frases curtas e com base nos objetivos e resultados do estudo. </a:t>
            </a:r>
            <a:endParaRPr lang="fr-FR" altLang="de-DE" sz="3600" b="1" dirty="0">
              <a:latin typeface="Arial" panose="020B0604020202020204" pitchFamily="34" charset="0"/>
            </a:endParaRPr>
          </a:p>
        </p:txBody>
      </p:sp>
      <p:sp>
        <p:nvSpPr>
          <p:cNvPr id="5" name="object 72">
            <a:extLst>
              <a:ext uri="{FF2B5EF4-FFF2-40B4-BE49-F238E27FC236}">
                <a16:creationId xmlns:a16="http://schemas.microsoft.com/office/drawing/2014/main" id="{993A0C73-A415-092F-1A0B-6CC782254B04}"/>
              </a:ext>
            </a:extLst>
          </p:cNvPr>
          <p:cNvSpPr txBox="1"/>
          <p:nvPr/>
        </p:nvSpPr>
        <p:spPr>
          <a:xfrm>
            <a:off x="2403676" y="5305118"/>
            <a:ext cx="28717124" cy="2885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32864" marR="10916" indent="-3100117" algn="ctr">
              <a:lnSpc>
                <a:spcPts val="4470"/>
              </a:lnSpc>
            </a:pPr>
            <a:r>
              <a:rPr lang="pt-BR" sz="6500" b="1" dirty="0">
                <a:latin typeface="Arial"/>
                <a:cs typeface="Arial"/>
              </a:rPr>
              <a:t>TÍTULO (sugestão da fonte: Arial, tamanho 65)</a:t>
            </a:r>
          </a:p>
          <a:p>
            <a:pPr marL="3132864" marR="10916" indent="-3100117" algn="ctr">
              <a:lnSpc>
                <a:spcPts val="4470"/>
              </a:lnSpc>
            </a:pPr>
            <a:endParaRPr lang="pt-BR" sz="6500" b="1" spc="32" dirty="0">
              <a:latin typeface="Arial"/>
              <a:cs typeface="Arial"/>
            </a:endParaRPr>
          </a:p>
          <a:p>
            <a:pPr marL="3132864" marR="10916" indent="-3100117" algn="ctr">
              <a:lnSpc>
                <a:spcPts val="4470"/>
              </a:lnSpc>
            </a:pPr>
            <a:r>
              <a:rPr lang="pt-BR" sz="4500" spc="32" dirty="0">
                <a:latin typeface="Arial"/>
                <a:cs typeface="Arial"/>
              </a:rPr>
              <a:t>Autores (Arial, 45)</a:t>
            </a:r>
            <a:endParaRPr lang="pt-BR" sz="4500" dirty="0">
              <a:latin typeface="Arial"/>
              <a:cs typeface="Arial"/>
            </a:endParaRPr>
          </a:p>
          <a:p>
            <a:pPr marL="3132864" marR="10916" indent="-3100117" algn="ctr">
              <a:lnSpc>
                <a:spcPts val="4470"/>
              </a:lnSpc>
            </a:pPr>
            <a:endParaRPr lang="pt-BR" sz="3116" i="1" dirty="0">
              <a:latin typeface="Arial"/>
              <a:cs typeface="Arial"/>
            </a:endParaRPr>
          </a:p>
          <a:p>
            <a:pPr marL="3132864" marR="10916" indent="-3100117" algn="ctr">
              <a:lnSpc>
                <a:spcPts val="4470"/>
              </a:lnSpc>
            </a:pPr>
            <a:r>
              <a:rPr lang="pt-BR" sz="3500" i="1" dirty="0">
                <a:latin typeface="Arial"/>
                <a:cs typeface="Arial"/>
              </a:rPr>
              <a:t>Curso de vinculação - Instituições  (Arial, 35)</a:t>
            </a:r>
            <a:endParaRPr sz="3500" dirty="0">
              <a:latin typeface="Arial"/>
              <a:cs typeface="Arial"/>
            </a:endParaRPr>
          </a:p>
        </p:txBody>
      </p:sp>
      <p:sp>
        <p:nvSpPr>
          <p:cNvPr id="7" name="object 72">
            <a:extLst>
              <a:ext uri="{FF2B5EF4-FFF2-40B4-BE49-F238E27FC236}">
                <a16:creationId xmlns:a16="http://schemas.microsoft.com/office/drawing/2014/main" id="{D9B78EEB-0966-8C07-3277-E75E7B39BE55}"/>
              </a:ext>
            </a:extLst>
          </p:cNvPr>
          <p:cNvSpPr txBox="1"/>
          <p:nvPr/>
        </p:nvSpPr>
        <p:spPr>
          <a:xfrm>
            <a:off x="3059520" y="4354503"/>
            <a:ext cx="26197380" cy="5770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32864" marR="10916" indent="-3100117" algn="ctr">
              <a:lnSpc>
                <a:spcPts val="4470"/>
              </a:lnSpc>
            </a:pPr>
            <a:r>
              <a:rPr lang="pt-BR" sz="4500" b="1" dirty="0">
                <a:latin typeface="Arial"/>
                <a:cs typeface="Arial"/>
              </a:rPr>
              <a:t>INSERIR AQUI O NOME DO ENCONTRO CIENTÍFICO</a:t>
            </a:r>
            <a:endParaRPr sz="45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</TotalTime>
  <Words>203</Words>
  <Application>Microsoft Office PowerPoint</Application>
  <PresentationFormat>Personalizar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Pedro</dc:creator>
  <cp:lastModifiedBy>Sergio Murilo Costa Ribeiro</cp:lastModifiedBy>
  <cp:revision>68</cp:revision>
  <dcterms:created xsi:type="dcterms:W3CDTF">2011-01-21T15:00:27Z</dcterms:created>
  <dcterms:modified xsi:type="dcterms:W3CDTF">2022-09-12T15:37:56Z</dcterms:modified>
</cp:coreProperties>
</file>