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juQvDEcrGmxK2DpBrJ1Qt6+WSn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8E8338-E081-4D92-97B5-94C852EC6D52}">
  <a:tblStyle styleId="{DB8E8338-E081-4D92-97B5-94C852EC6D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3012" y="7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50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600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50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12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125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1149350" algn="l" rtl="0"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Times New Roman"/>
              <a:buChar char="•"/>
              <a:defRPr sz="1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035050" algn="l" rtl="0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Times New Roman"/>
              <a:buChar char="–"/>
              <a:defRPr sz="1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920750" algn="l" rtl="0">
              <a:spcBef>
                <a:spcPts val="2180"/>
              </a:spcBef>
              <a:spcAft>
                <a:spcPts val="0"/>
              </a:spcAft>
              <a:buClr>
                <a:schemeClr val="dk1"/>
              </a:buClr>
              <a:buSzPts val="10900"/>
              <a:buFont typeface="Times New Roman"/>
              <a:buChar char="•"/>
              <a:defRPr sz="10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imes New Roman"/>
              <a:buChar char="–"/>
              <a:defRPr sz="9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imes New Roman"/>
              <a:buChar char="»"/>
              <a:defRPr sz="9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imes New Roman"/>
              <a:buChar char="»"/>
              <a:defRPr sz="9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imes New Roman"/>
              <a:buChar char="»"/>
              <a:defRPr sz="9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imes New Roman"/>
              <a:buChar char="»"/>
              <a:defRPr sz="9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imes New Roman"/>
              <a:buChar char="»"/>
              <a:defRPr sz="9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50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600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50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/>
        </p:nvSpPr>
        <p:spPr>
          <a:xfrm>
            <a:off x="1147762" y="5894387"/>
            <a:ext cx="30446662" cy="22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 Times New Roman, negrito (60, centralizado)</a:t>
            </a:r>
            <a:endParaRPr/>
          </a:p>
        </p:txBody>
      </p:sp>
      <p:sp>
        <p:nvSpPr>
          <p:cNvPr id="24" name="Google Shape;24;p1"/>
          <p:cNvSpPr txBox="1"/>
          <p:nvPr/>
        </p:nvSpPr>
        <p:spPr>
          <a:xfrm>
            <a:off x="2430462" y="6731000"/>
            <a:ext cx="27543125" cy="221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 New Roman"/>
              <a:buNone/>
            </a:pPr>
            <a:r>
              <a:rPr lang="en-US" sz="45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Nomes</a:t>
            </a:r>
            <a:r>
              <a:rPr lang="en-US" sz="45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dos </a:t>
            </a:r>
            <a:r>
              <a:rPr lang="en-US" sz="45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</a:t>
            </a:r>
            <a:r>
              <a:rPr lang="en-US" sz="45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45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itálico</a:t>
            </a:r>
            <a:r>
              <a:rPr lang="en-US" sz="45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5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negrito</a:t>
            </a:r>
            <a:r>
              <a:rPr lang="en-US" sz="45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(45, </a:t>
            </a:r>
            <a:r>
              <a:rPr lang="en-US" sz="45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centralizado</a:t>
            </a:r>
            <a:r>
              <a:rPr lang="en-US" sz="45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 Autor1, Autor2, Autor3 e Autor4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Instituições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origem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pesquisa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Rio de Janeiro - RJ: (35,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centralizado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25" name="Google Shape;25;p1"/>
          <p:cNvSpPr txBox="1"/>
          <p:nvPr/>
        </p:nvSpPr>
        <p:spPr>
          <a:xfrm>
            <a:off x="1030287" y="22474237"/>
            <a:ext cx="14400212" cy="7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35pt,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podendo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reduzido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quantidade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ultrapasse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espaço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delimitado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lang="en-US" sz="3000" b="1" dirty="0">
              <a:solidFill>
                <a:schemeClr val="dk1"/>
              </a:solidFill>
              <a:effectLst/>
              <a:latin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obcaecat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cupiditat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proident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sunt in culpa qui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officia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deserunt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Lorem ipsum dolor sit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obcaecat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cupiditat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proident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sunt in culpa qui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officia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deserunt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obcaecat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cupiditat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proident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sunt in culpa qui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officia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deserunt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6;p1"/>
          <p:cNvSpPr txBox="1"/>
          <p:nvPr/>
        </p:nvSpPr>
        <p:spPr>
          <a:xfrm>
            <a:off x="949325" y="30564137"/>
            <a:ext cx="14400212" cy="59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35pt,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podendo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reduzido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quantidade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ultrapasse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espaço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delimitado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lang="en-US" sz="3000" b="1" dirty="0">
              <a:solidFill>
                <a:schemeClr val="dk1"/>
              </a:solidFill>
              <a:effectLst/>
              <a:latin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obcaecat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cupiditat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proident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sunt in culpa qui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officia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deserunt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Lorem ipsum dolor sit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graphicFrame>
        <p:nvGraphicFramePr>
          <p:cNvPr id="27" name="Google Shape;27;p1"/>
          <p:cNvGraphicFramePr/>
          <p:nvPr/>
        </p:nvGraphicFramePr>
        <p:xfrm>
          <a:off x="1036637" y="36618862"/>
          <a:ext cx="14317650" cy="4656100"/>
        </p:xfrm>
        <a:graphic>
          <a:graphicData uri="http://schemas.openxmlformats.org/drawingml/2006/table">
            <a:tbl>
              <a:tblPr>
                <a:noFill/>
                <a:tableStyleId>{DB8E8338-E081-4D92-97B5-94C852EC6D52}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1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2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3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4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5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solidFill>
                      <a:schemeClr val="accent1">
                        <a:alpha val="1960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Google Shape;28;p1"/>
          <p:cNvSpPr txBox="1"/>
          <p:nvPr/>
        </p:nvSpPr>
        <p:spPr>
          <a:xfrm rot="10800000" flipH="1">
            <a:off x="1204912" y="5046662"/>
            <a:ext cx="30052962" cy="50800"/>
          </a:xfrm>
          <a:prstGeom prst="rect">
            <a:avLst/>
          </a:prstGeom>
          <a:solidFill>
            <a:srgbClr val="F1600F"/>
          </a:solidFill>
          <a:ln w="38100" cap="flat" cmpd="sng">
            <a:solidFill>
              <a:srgbClr val="F160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1250950" y="9139237"/>
            <a:ext cx="29960887" cy="46037"/>
          </a:xfrm>
          <a:prstGeom prst="rect">
            <a:avLst/>
          </a:prstGeom>
          <a:solidFill>
            <a:srgbClr val="F1600F"/>
          </a:solidFill>
          <a:ln w="38100" cap="flat" cmpd="sng">
            <a:solidFill>
              <a:srgbClr val="F160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1250950" y="10550525"/>
            <a:ext cx="14098587" cy="758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35pt,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podendo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reduzido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quantidade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ultrapasse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espaço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delimitado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lang="en-US" sz="3000" b="1" dirty="0">
              <a:solidFill>
                <a:schemeClr val="dk1"/>
              </a:solidFill>
              <a:effectLst/>
              <a:latin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ut labore et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nostrum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corporis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esse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obcaecat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cupiditat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proident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sunt in culpa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officia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deserunt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mollit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 est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laborum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ut labore et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quis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nostrum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corporis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esse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obcaecat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cupiditat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proident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sunt in culpa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officia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deserunt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mollit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 est </a:t>
            </a:r>
            <a:r>
              <a:rPr lang="pt-BR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laborum</a:t>
            </a:r>
            <a:r>
              <a:rPr lang="pt-BR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Google Shape;31;p1"/>
          <p:cNvGraphicFramePr/>
          <p:nvPr/>
        </p:nvGraphicFramePr>
        <p:xfrm>
          <a:off x="16533812" y="10217150"/>
          <a:ext cx="14398625" cy="553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398625" imgH="5532437" progId="Excel.Chart.8">
                  <p:embed/>
                </p:oleObj>
              </mc:Choice>
              <mc:Fallback>
                <p:oleObj r:id="rId3" imgW="14398625" imgH="5532437" progId="Excel.Chart.8">
                  <p:embed/>
                  <p:pic>
                    <p:nvPicPr>
                      <p:cNvPr id="31" name="Google Shape;31;p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6533812" y="10217150"/>
                        <a:ext cx="14398625" cy="553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Google Shape;32;p1"/>
          <p:cNvSpPr txBox="1"/>
          <p:nvPr/>
        </p:nvSpPr>
        <p:spPr>
          <a:xfrm>
            <a:off x="25438100" y="1166974"/>
            <a:ext cx="5389562" cy="255450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 DA INSTITUIÇÃO DE ORIGEM DO AUTOR (OPCIONAL)</a:t>
            </a:r>
            <a:endParaRPr sz="1100" b="1" dirty="0"/>
          </a:p>
        </p:txBody>
      </p:sp>
      <p:sp>
        <p:nvSpPr>
          <p:cNvPr id="33" name="Google Shape;33;p1"/>
          <p:cNvSpPr txBox="1"/>
          <p:nvPr/>
        </p:nvSpPr>
        <p:spPr>
          <a:xfrm>
            <a:off x="1146175" y="41529000"/>
            <a:ext cx="42672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en-US" sz="25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Tabela 1 -</a:t>
            </a:r>
            <a:r>
              <a:rPr lang="en-US" sz="25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Título da tabela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en-US" sz="25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Silva (2010).</a:t>
            </a:r>
            <a:endParaRPr/>
          </a:p>
        </p:txBody>
      </p:sp>
      <p:sp>
        <p:nvSpPr>
          <p:cNvPr id="34" name="Google Shape;34;p1"/>
          <p:cNvSpPr txBox="1"/>
          <p:nvPr/>
        </p:nvSpPr>
        <p:spPr>
          <a:xfrm>
            <a:off x="16857662" y="16135350"/>
            <a:ext cx="42672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en-US" sz="25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</a:t>
            </a:r>
            <a:r>
              <a:rPr lang="en-US" sz="2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1 -</a:t>
            </a:r>
            <a:r>
              <a:rPr lang="en-US" sz="2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</a:t>
            </a:r>
            <a:r>
              <a:rPr lang="en-US" sz="2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25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en-US" sz="25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Silva (2010).</a:t>
            </a:r>
            <a:endParaRPr dirty="0"/>
          </a:p>
        </p:txBody>
      </p:sp>
      <p:sp>
        <p:nvSpPr>
          <p:cNvPr id="35" name="Google Shape;35;p1"/>
          <p:cNvSpPr txBox="1"/>
          <p:nvPr/>
        </p:nvSpPr>
        <p:spPr>
          <a:xfrm>
            <a:off x="1146175" y="18376900"/>
            <a:ext cx="14168437" cy="307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35pt,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podendo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reduzido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quantidade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ultrapasse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espaço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delimitado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lang="en-US" sz="3000" b="1" dirty="0">
              <a:solidFill>
                <a:schemeClr val="dk1"/>
              </a:solidFill>
              <a:effectLst/>
              <a:latin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16683037" y="18421350"/>
            <a:ext cx="14400212" cy="1212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35pt,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podendo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reduzido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quantidade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ultrapasse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espaço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delimitado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lang="en-US" sz="3000" b="1" dirty="0">
              <a:solidFill>
                <a:schemeClr val="dk1"/>
              </a:solidFill>
              <a:effectLst/>
              <a:latin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obcaecat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cupiditat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proident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sunt in culpa qui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officia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deserunt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Lorem ipsum dolor sit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obcaecat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cupiditat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proident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sunt in culpa qui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officia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deserunt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obcaecat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cupiditat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proident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sunt in culpa qui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officia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deserunt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obcaecat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cupiditat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proident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sunt in culpa qui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officia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deserunt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obcaecat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cupiditat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proident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sunt in culpa qui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officia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deserunt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laborum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16687800" y="30849887"/>
            <a:ext cx="14400212" cy="690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35pt,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podendo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reduzido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quantidade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ultrapasse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espaço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delimitado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lang="en-US" sz="3000" b="1" dirty="0">
              <a:solidFill>
                <a:schemeClr val="dk1"/>
              </a:solidFill>
              <a:effectLst/>
              <a:latin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dolore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fugiat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Excepteur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obcaecat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cupiditat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proident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sunt in culpa qui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officia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deserunt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Lorem ipsum dolor sit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38" name="Google Shape;38;p1"/>
          <p:cNvSpPr txBox="1"/>
          <p:nvPr/>
        </p:nvSpPr>
        <p:spPr>
          <a:xfrm>
            <a:off x="1250950" y="9610725"/>
            <a:ext cx="14144625" cy="679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5A0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lang="en-US" sz="5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/>
          </a:p>
        </p:txBody>
      </p:sp>
      <p:sp>
        <p:nvSpPr>
          <p:cNvPr id="39" name="Google Shape;39;p1"/>
          <p:cNvSpPr txBox="1"/>
          <p:nvPr/>
        </p:nvSpPr>
        <p:spPr>
          <a:xfrm>
            <a:off x="1122362" y="17499012"/>
            <a:ext cx="14144625" cy="679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5A0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lang="en-US" sz="5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OBJETIVOS</a:t>
            </a:r>
            <a:endParaRPr/>
          </a:p>
        </p:txBody>
      </p:sp>
      <p:sp>
        <p:nvSpPr>
          <p:cNvPr id="40" name="Google Shape;40;p1"/>
          <p:cNvSpPr txBox="1"/>
          <p:nvPr/>
        </p:nvSpPr>
        <p:spPr>
          <a:xfrm>
            <a:off x="1122362" y="21647150"/>
            <a:ext cx="14144625" cy="679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5A0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lang="en-US" sz="5000" b="1" i="0" u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</a:t>
            </a:r>
            <a:endParaRPr dirty="0"/>
          </a:p>
        </p:txBody>
      </p:sp>
      <p:sp>
        <p:nvSpPr>
          <p:cNvPr id="41" name="Google Shape;41;p1"/>
          <p:cNvSpPr txBox="1"/>
          <p:nvPr/>
        </p:nvSpPr>
        <p:spPr>
          <a:xfrm>
            <a:off x="995362" y="29637037"/>
            <a:ext cx="14236700" cy="679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5A0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lang="en-US" sz="5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/>
          </a:p>
        </p:txBody>
      </p:sp>
      <p:sp>
        <p:nvSpPr>
          <p:cNvPr id="42" name="Google Shape;42;p1"/>
          <p:cNvSpPr txBox="1"/>
          <p:nvPr/>
        </p:nvSpPr>
        <p:spPr>
          <a:xfrm>
            <a:off x="16683037" y="17437100"/>
            <a:ext cx="14144625" cy="6810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5A0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lang="en-US" sz="5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DISCUSSÃO</a:t>
            </a:r>
            <a:endParaRPr/>
          </a:p>
        </p:txBody>
      </p:sp>
      <p:sp>
        <p:nvSpPr>
          <p:cNvPr id="43" name="Google Shape;43;p1"/>
          <p:cNvSpPr txBox="1"/>
          <p:nvPr/>
        </p:nvSpPr>
        <p:spPr>
          <a:xfrm>
            <a:off x="16683037" y="29637037"/>
            <a:ext cx="14249400" cy="679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5A0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lang="en-US" sz="5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/>
          </a:p>
        </p:txBody>
      </p:sp>
      <p:sp>
        <p:nvSpPr>
          <p:cNvPr id="44" name="Google Shape;44;p1"/>
          <p:cNvSpPr txBox="1"/>
          <p:nvPr/>
        </p:nvSpPr>
        <p:spPr>
          <a:xfrm>
            <a:off x="16711612" y="37222112"/>
            <a:ext cx="14247812" cy="6794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5A0D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imes New Roman"/>
              <a:buNone/>
            </a:pPr>
            <a:r>
              <a:rPr lang="en-US" sz="50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/>
          </a:p>
        </p:txBody>
      </p:sp>
      <p:sp>
        <p:nvSpPr>
          <p:cNvPr id="45" name="Google Shape;45;p1"/>
          <p:cNvSpPr txBox="1"/>
          <p:nvPr/>
        </p:nvSpPr>
        <p:spPr>
          <a:xfrm>
            <a:off x="16714787" y="38439725"/>
            <a:ext cx="14400212" cy="332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Times New Roman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tamanho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35pt,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podendo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reduzido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até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30pt,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quantidade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ultrapasse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espaço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delimitado</a:t>
            </a:r>
            <a:r>
              <a:rPr lang="en-US" sz="3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lang="en-US" sz="3000" b="1" dirty="0">
              <a:solidFill>
                <a:schemeClr val="dk1"/>
              </a:solidFill>
              <a:effectLst/>
              <a:latin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Lorem ipsum dolor sit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labore et dolore magna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Ut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minim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corporis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Quis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reprehenderit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cillum</a:t>
            </a:r>
            <a:r>
              <a:rPr lang="en-US" sz="3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46" name="Google Shape;46;p1" descr="Logotipo, nome da empres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6275" y="1614487"/>
            <a:ext cx="6161087" cy="246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599BCCE-4C3A-FC6A-2B3D-9BF03FD2C778}"/>
              </a:ext>
            </a:extLst>
          </p:cNvPr>
          <p:cNvGrpSpPr/>
          <p:nvPr/>
        </p:nvGrpSpPr>
        <p:grpSpPr>
          <a:xfrm>
            <a:off x="11622087" y="873125"/>
            <a:ext cx="10021887" cy="3243262"/>
            <a:chOff x="11622087" y="873125"/>
            <a:chExt cx="10021887" cy="3243262"/>
          </a:xfrm>
        </p:grpSpPr>
        <p:pic>
          <p:nvPicPr>
            <p:cNvPr id="47" name="Google Shape;47;p1" descr="Padrão do plano de fundo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22087" y="873125"/>
              <a:ext cx="3581400" cy="3243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" descr="Uma imagem contendo Texto&#10;&#10;Descrição gerada automaticamente"/>
            <p:cNvPicPr preferRelativeResize="0"/>
            <p:nvPr/>
          </p:nvPicPr>
          <p:blipFill rotWithShape="1">
            <a:blip r:embed="rId8">
              <a:alphaModFix/>
            </a:blip>
            <a:srcRect l="31115"/>
            <a:stretch/>
          </p:blipFill>
          <p:spPr>
            <a:xfrm>
              <a:off x="15349537" y="1472535"/>
              <a:ext cx="6294437" cy="2165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CC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E2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1318</Words>
  <Application>Microsoft Office PowerPoint</Application>
  <PresentationFormat>Personalizar</PresentationFormat>
  <Paragraphs>61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Estrutura padrão</vt:lpstr>
      <vt:lpstr>Microsoft Excel Chart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UniRV</dc:creator>
  <cp:lastModifiedBy>Bruno Damásio</cp:lastModifiedBy>
  <cp:revision>3</cp:revision>
  <dcterms:created xsi:type="dcterms:W3CDTF">2007-11-19T21:30:54Z</dcterms:created>
  <dcterms:modified xsi:type="dcterms:W3CDTF">2024-02-05T14:02:23Z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</Properties>
</file>