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600650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963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435F"/>
    <a:srgbClr val="ECB365"/>
    <a:srgbClr val="041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60" autoAdjust="0"/>
    <p:restoredTop sz="94660"/>
  </p:normalViewPr>
  <p:slideViewPr>
    <p:cSldViewPr snapToGrid="0">
      <p:cViewPr>
        <p:scale>
          <a:sx n="17" d="100"/>
          <a:sy n="17" d="100"/>
        </p:scale>
        <p:origin x="10" y="-1032"/>
      </p:cViewPr>
      <p:guideLst>
        <p:guide orient="horz" pos="13607"/>
        <p:guide pos="963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2681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1103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715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4079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365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705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723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816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4820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943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017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8EEA-50A2-4AF5-B026-BBE85321CA9F}" type="datetimeFigureOut">
              <a:rPr lang="pt-BR" smtClean="0"/>
              <a:t>13/08/2024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F800C-9F52-4E30-8E77-63F4CD0B9CC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8818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Teclado de computador&#10;&#10;Descrição gerada automaticamente">
            <a:extLst>
              <a:ext uri="{FF2B5EF4-FFF2-40B4-BE49-F238E27FC236}">
                <a16:creationId xmlns:a16="http://schemas.microsoft.com/office/drawing/2014/main" id="{75B656B2-D6E4-0579-81F0-273C8E09D3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0337" r="3727" b="36242"/>
          <a:stretch/>
        </p:blipFill>
        <p:spPr bwMode="auto">
          <a:xfrm>
            <a:off x="-1" y="3659"/>
            <a:ext cx="30600651" cy="41873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Retângulo 11">
            <a:extLst>
              <a:ext uri="{FF2B5EF4-FFF2-40B4-BE49-F238E27FC236}">
                <a16:creationId xmlns:a16="http://schemas.microsoft.com/office/drawing/2014/main" id="{42CAC9DA-AB32-3C6F-5018-469D590F09A5}"/>
              </a:ext>
            </a:extLst>
          </p:cNvPr>
          <p:cNvSpPr/>
          <p:nvPr/>
        </p:nvSpPr>
        <p:spPr>
          <a:xfrm>
            <a:off x="-4" y="35346"/>
            <a:ext cx="30600651" cy="4155653"/>
          </a:xfrm>
          <a:prstGeom prst="rect">
            <a:avLst/>
          </a:prstGeom>
          <a:solidFill>
            <a:srgbClr val="041C3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13" name="Caixa de Texto 2">
            <a:extLst>
              <a:ext uri="{FF2B5EF4-FFF2-40B4-BE49-F238E27FC236}">
                <a16:creationId xmlns:a16="http://schemas.microsoft.com/office/drawing/2014/main" id="{4D47AF74-1330-FE73-9EA2-A5688AB114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497" y="735984"/>
            <a:ext cx="19018249" cy="2707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</a:pPr>
            <a:r>
              <a:rPr lang="pt-BR" sz="8800" b="1" kern="100" dirty="0">
                <a:solidFill>
                  <a:srgbClr val="EBB365"/>
                </a:solidFill>
                <a:effectLst/>
                <a:latin typeface="Avenir Next LT Pro Light" panose="020B03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III Simpósio Multidisciplinar em</a:t>
            </a:r>
            <a:endParaRPr lang="pt-BR" sz="8800" b="1" kern="100" dirty="0">
              <a:solidFill>
                <a:srgbClr val="EBB365"/>
              </a:solidFill>
              <a:latin typeface="Avenir Next LT Pro Light" panose="020B03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</a:pPr>
            <a:r>
              <a:rPr lang="pt-BR" sz="8800" b="1" kern="100" dirty="0">
                <a:solidFill>
                  <a:srgbClr val="EBB365"/>
                </a:solidFill>
                <a:effectLst/>
                <a:latin typeface="Avenir Next LT Pro Light" panose="020B03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Materiais do Centro-Oeste</a:t>
            </a:r>
            <a:endParaRPr lang="pt-BR" sz="8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4" name="Imagem 13" descr="Uma imagem contendo Logotipo&#10;&#10;Descrição gerada automaticamente">
            <a:extLst>
              <a:ext uri="{FF2B5EF4-FFF2-40B4-BE49-F238E27FC236}">
                <a16:creationId xmlns:a16="http://schemas.microsoft.com/office/drawing/2014/main" id="{C7E4C220-F0F7-4B47-79FE-71C3CDF6E9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25" t="20291" r="24066" b="13895"/>
          <a:stretch/>
        </p:blipFill>
        <p:spPr bwMode="auto">
          <a:xfrm>
            <a:off x="23650655" y="372655"/>
            <a:ext cx="3520995" cy="3499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9" name="CaixaDeTexto 18">
            <a:extLst>
              <a:ext uri="{FF2B5EF4-FFF2-40B4-BE49-F238E27FC236}">
                <a16:creationId xmlns:a16="http://schemas.microsoft.com/office/drawing/2014/main" id="{AEAD446E-CEF4-6001-48A7-E75A1FC87216}"/>
              </a:ext>
            </a:extLst>
          </p:cNvPr>
          <p:cNvSpPr txBox="1"/>
          <p:nvPr/>
        </p:nvSpPr>
        <p:spPr>
          <a:xfrm>
            <a:off x="0" y="4924145"/>
            <a:ext cx="3060065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7000" b="1" dirty="0">
                <a:solidFill>
                  <a:srgbClr val="041C32"/>
                </a:solidFill>
                <a:latin typeface="Georgia" panose="02040502050405020303" pitchFamily="18" charset="0"/>
                <a:ea typeface="Lato"/>
                <a:cs typeface="Lato"/>
                <a:sym typeface="Lato"/>
              </a:rPr>
              <a:t>TÍTULO DO TRABALHO – TAMANHO 70 PODENDO SER REDUZIDO PARA ATÉ 60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201B98D5-1D01-E60F-9079-C5D006CCC165}"/>
              </a:ext>
            </a:extLst>
          </p:cNvPr>
          <p:cNvSpPr txBox="1"/>
          <p:nvPr/>
        </p:nvSpPr>
        <p:spPr>
          <a:xfrm>
            <a:off x="0" y="7519345"/>
            <a:ext cx="3060065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Autor Principal¹; Coautor1²; Coautor³...</a:t>
            </a:r>
            <a:br>
              <a:rPr lang="pt-BR" sz="44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</a:br>
            <a:r>
              <a:rPr lang="pt-BR" sz="44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1.Instituição1; 2. Instituição2 ; 3. Instituição3...</a:t>
            </a:r>
          </a:p>
        </p:txBody>
      </p:sp>
      <p:grpSp>
        <p:nvGrpSpPr>
          <p:cNvPr id="31" name="Agrupar 30">
            <a:extLst>
              <a:ext uri="{FF2B5EF4-FFF2-40B4-BE49-F238E27FC236}">
                <a16:creationId xmlns:a16="http://schemas.microsoft.com/office/drawing/2014/main" id="{FA2994AC-E8CB-DA43-330B-FFE37E275389}"/>
              </a:ext>
            </a:extLst>
          </p:cNvPr>
          <p:cNvGrpSpPr/>
          <p:nvPr/>
        </p:nvGrpSpPr>
        <p:grpSpPr>
          <a:xfrm>
            <a:off x="526295" y="9736448"/>
            <a:ext cx="14331826" cy="8138219"/>
            <a:chOff x="170850" y="2195610"/>
            <a:chExt cx="3297197" cy="1370807"/>
          </a:xfrm>
        </p:grpSpPr>
        <p:sp>
          <p:nvSpPr>
            <p:cNvPr id="32" name="CaixaDeTexto 31">
              <a:extLst>
                <a:ext uri="{FF2B5EF4-FFF2-40B4-BE49-F238E27FC236}">
                  <a16:creationId xmlns:a16="http://schemas.microsoft.com/office/drawing/2014/main" id="{05CB1B8B-C9F0-CB97-1456-54EFD6945B82}"/>
                </a:ext>
              </a:extLst>
            </p:cNvPr>
            <p:cNvSpPr txBox="1"/>
            <p:nvPr/>
          </p:nvSpPr>
          <p:spPr>
            <a:xfrm>
              <a:off x="170850" y="2514023"/>
              <a:ext cx="3223807" cy="105239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t-BR" altLang="pt-BR" sz="4000" dirty="0">
                  <a:latin typeface="Avenir Next LT Pro" panose="020B0504020202020204" pitchFamily="34" charset="0"/>
                  <a:cs typeface="Arial" panose="020B0604020202020204" pitchFamily="34" charset="0"/>
                </a:rPr>
                <a:t>Corpo do texto tamanho  máximo 40pt, podendo ser reduzido para até 32pt, caso a quantidade de texto ultrapasse o espaço delimitado.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Lorem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ipsum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amet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consectetuer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adipiscing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sed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nonummy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nibh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euismod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tincidunt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laoreet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magna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erat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volutpat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wisi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ad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minim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veniam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quis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nostrud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exerci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tation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ullamcorper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suscipit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lobortis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nisl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aliquip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ex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ea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commodo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consequat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Duis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autem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iriure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in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hendrerit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in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vulputate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esse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molestie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consequat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illum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eu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feugiat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nulla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facilisis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vero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eros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et</a:t>
              </a:r>
            </a:p>
          </p:txBody>
        </p:sp>
        <p:grpSp>
          <p:nvGrpSpPr>
            <p:cNvPr id="34" name="Agrupar 33">
              <a:extLst>
                <a:ext uri="{FF2B5EF4-FFF2-40B4-BE49-F238E27FC236}">
                  <a16:creationId xmlns:a16="http://schemas.microsoft.com/office/drawing/2014/main" id="{AF3D4530-520F-FDFC-CF45-24CDE10D3F75}"/>
                </a:ext>
              </a:extLst>
            </p:cNvPr>
            <p:cNvGrpSpPr/>
            <p:nvPr/>
          </p:nvGrpSpPr>
          <p:grpSpPr>
            <a:xfrm>
              <a:off x="178162" y="2195610"/>
              <a:ext cx="3289885" cy="291468"/>
              <a:chOff x="290902" y="2322808"/>
              <a:chExt cx="2993318" cy="291468"/>
            </a:xfrm>
          </p:grpSpPr>
          <p:sp>
            <p:nvSpPr>
              <p:cNvPr id="35" name="Google Shape;55;p13">
                <a:extLst>
                  <a:ext uri="{FF2B5EF4-FFF2-40B4-BE49-F238E27FC236}">
                    <a16:creationId xmlns:a16="http://schemas.microsoft.com/office/drawing/2014/main" id="{51C6C527-CB25-5DB4-7414-167DDBEE5175}"/>
                  </a:ext>
                </a:extLst>
              </p:cNvPr>
              <p:cNvSpPr txBox="1"/>
              <p:nvPr/>
            </p:nvSpPr>
            <p:spPr>
              <a:xfrm>
                <a:off x="354702" y="2322808"/>
                <a:ext cx="2929518" cy="2027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5400" b="1" dirty="0">
                    <a:solidFill>
                      <a:srgbClr val="041C32"/>
                    </a:solidFill>
                    <a:latin typeface="Georgia" panose="02040502050405020303" pitchFamily="18" charset="0"/>
                    <a:ea typeface="Lato"/>
                    <a:cs typeface="Lato"/>
                    <a:sym typeface="Lato"/>
                  </a:rPr>
                  <a:t>INTRODUÇÃO</a:t>
                </a:r>
              </a:p>
            </p:txBody>
          </p:sp>
          <p:sp>
            <p:nvSpPr>
              <p:cNvPr id="36" name="Retângulo 35">
                <a:extLst>
                  <a:ext uri="{FF2B5EF4-FFF2-40B4-BE49-F238E27FC236}">
                    <a16:creationId xmlns:a16="http://schemas.microsoft.com/office/drawing/2014/main" id="{9CF2D8A7-0A69-BEA7-C972-02352CEC043A}"/>
                  </a:ext>
                </a:extLst>
              </p:cNvPr>
              <p:cNvSpPr/>
              <p:nvPr/>
            </p:nvSpPr>
            <p:spPr>
              <a:xfrm flipV="1">
                <a:off x="290902" y="2556602"/>
                <a:ext cx="2929518" cy="57674"/>
              </a:xfrm>
              <a:prstGeom prst="rect">
                <a:avLst/>
              </a:prstGeom>
              <a:solidFill>
                <a:srgbClr val="ECB3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grpSp>
        <p:nvGrpSpPr>
          <p:cNvPr id="59" name="Agrupar 58">
            <a:extLst>
              <a:ext uri="{FF2B5EF4-FFF2-40B4-BE49-F238E27FC236}">
                <a16:creationId xmlns:a16="http://schemas.microsoft.com/office/drawing/2014/main" id="{84BAB09A-53C6-2C8E-F464-D98369E11E10}"/>
              </a:ext>
            </a:extLst>
          </p:cNvPr>
          <p:cNvGrpSpPr/>
          <p:nvPr/>
        </p:nvGrpSpPr>
        <p:grpSpPr>
          <a:xfrm>
            <a:off x="588177" y="18452476"/>
            <a:ext cx="14331826" cy="8138221"/>
            <a:chOff x="170850" y="2195610"/>
            <a:chExt cx="3297197" cy="1370808"/>
          </a:xfrm>
        </p:grpSpPr>
        <p:sp>
          <p:nvSpPr>
            <p:cNvPr id="60" name="CaixaDeTexto 59">
              <a:extLst>
                <a:ext uri="{FF2B5EF4-FFF2-40B4-BE49-F238E27FC236}">
                  <a16:creationId xmlns:a16="http://schemas.microsoft.com/office/drawing/2014/main" id="{9863072E-C16A-306A-F644-E34FD214A069}"/>
                </a:ext>
              </a:extLst>
            </p:cNvPr>
            <p:cNvSpPr txBox="1"/>
            <p:nvPr/>
          </p:nvSpPr>
          <p:spPr>
            <a:xfrm>
              <a:off x="170850" y="2514023"/>
              <a:ext cx="3223807" cy="1052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t-BR" altLang="pt-BR" sz="4000" dirty="0">
                  <a:latin typeface="Avenir Next LT Pro" panose="020B0504020202020204" pitchFamily="34" charset="0"/>
                  <a:cs typeface="Arial" panose="020B0604020202020204" pitchFamily="34" charset="0"/>
                </a:rPr>
                <a:t>Corpo do texto tamanho máximo 40pt, podendo ser reduzido para até 32pt, caso a quantidade de texto ultrapasse o espaço delimitado.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Lorem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ipsum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amet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consectetuer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adipiscing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sed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nonummy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nibh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euismod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tincidunt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laoreet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magna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erat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volutpat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wisi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ad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minim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veniam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quis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nostrud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exerci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tation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ullamcorper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suscipit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lobortis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nisl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aliquip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ex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ea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commodo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consequat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Duis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autem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iriure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in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hendrerit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in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vulputate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esse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molestie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consequat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illum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eu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feugiat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nulla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facilisis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vero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eros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et.</a:t>
              </a:r>
            </a:p>
          </p:txBody>
        </p:sp>
        <p:grpSp>
          <p:nvGrpSpPr>
            <p:cNvPr id="61" name="Agrupar 60">
              <a:extLst>
                <a:ext uri="{FF2B5EF4-FFF2-40B4-BE49-F238E27FC236}">
                  <a16:creationId xmlns:a16="http://schemas.microsoft.com/office/drawing/2014/main" id="{4FF5F287-7C97-5336-E625-41F209584FFA}"/>
                </a:ext>
              </a:extLst>
            </p:cNvPr>
            <p:cNvGrpSpPr/>
            <p:nvPr/>
          </p:nvGrpSpPr>
          <p:grpSpPr>
            <a:xfrm>
              <a:off x="178162" y="2195610"/>
              <a:ext cx="3289885" cy="291468"/>
              <a:chOff x="290902" y="2322808"/>
              <a:chExt cx="2993318" cy="291468"/>
            </a:xfrm>
          </p:grpSpPr>
          <p:sp>
            <p:nvSpPr>
              <p:cNvPr id="62" name="Google Shape;55;p13">
                <a:extLst>
                  <a:ext uri="{FF2B5EF4-FFF2-40B4-BE49-F238E27FC236}">
                    <a16:creationId xmlns:a16="http://schemas.microsoft.com/office/drawing/2014/main" id="{72E04F30-1080-C99C-DD34-8B08E9AA78F3}"/>
                  </a:ext>
                </a:extLst>
              </p:cNvPr>
              <p:cNvSpPr txBox="1"/>
              <p:nvPr/>
            </p:nvSpPr>
            <p:spPr>
              <a:xfrm>
                <a:off x="354702" y="2322808"/>
                <a:ext cx="2929518" cy="2027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5400" b="1" dirty="0">
                    <a:solidFill>
                      <a:srgbClr val="041C32"/>
                    </a:solidFill>
                    <a:latin typeface="Georgia" panose="02040502050405020303" pitchFamily="18" charset="0"/>
                    <a:ea typeface="Lato"/>
                    <a:cs typeface="Lato"/>
                    <a:sym typeface="Lato"/>
                  </a:rPr>
                  <a:t>METODOLOGIA</a:t>
                </a:r>
              </a:p>
            </p:txBody>
          </p:sp>
          <p:sp>
            <p:nvSpPr>
              <p:cNvPr id="63" name="Retângulo 62">
                <a:extLst>
                  <a:ext uri="{FF2B5EF4-FFF2-40B4-BE49-F238E27FC236}">
                    <a16:creationId xmlns:a16="http://schemas.microsoft.com/office/drawing/2014/main" id="{197DC436-8C87-B1E1-9649-77C95FBB50A8}"/>
                  </a:ext>
                </a:extLst>
              </p:cNvPr>
              <p:cNvSpPr/>
              <p:nvPr/>
            </p:nvSpPr>
            <p:spPr>
              <a:xfrm flipV="1">
                <a:off x="290902" y="2556602"/>
                <a:ext cx="2929518" cy="57674"/>
              </a:xfrm>
              <a:prstGeom prst="rect">
                <a:avLst/>
              </a:prstGeom>
              <a:solidFill>
                <a:srgbClr val="ECB3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grpSp>
        <p:nvGrpSpPr>
          <p:cNvPr id="64" name="Agrupar 63">
            <a:extLst>
              <a:ext uri="{FF2B5EF4-FFF2-40B4-BE49-F238E27FC236}">
                <a16:creationId xmlns:a16="http://schemas.microsoft.com/office/drawing/2014/main" id="{2C92E01D-75EA-08DB-96BA-0082E1CFDA30}"/>
              </a:ext>
            </a:extLst>
          </p:cNvPr>
          <p:cNvGrpSpPr/>
          <p:nvPr/>
        </p:nvGrpSpPr>
        <p:grpSpPr>
          <a:xfrm>
            <a:off x="556394" y="27433064"/>
            <a:ext cx="14331826" cy="9369328"/>
            <a:chOff x="170850" y="2195610"/>
            <a:chExt cx="3297197" cy="1578176"/>
          </a:xfrm>
        </p:grpSpPr>
        <p:sp>
          <p:nvSpPr>
            <p:cNvPr id="65" name="CaixaDeTexto 64">
              <a:extLst>
                <a:ext uri="{FF2B5EF4-FFF2-40B4-BE49-F238E27FC236}">
                  <a16:creationId xmlns:a16="http://schemas.microsoft.com/office/drawing/2014/main" id="{45B9130B-8680-E4B1-4523-471B49893CE8}"/>
                </a:ext>
              </a:extLst>
            </p:cNvPr>
            <p:cNvSpPr txBox="1"/>
            <p:nvPr/>
          </p:nvSpPr>
          <p:spPr>
            <a:xfrm>
              <a:off x="170850" y="2514023"/>
              <a:ext cx="3223807" cy="12597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t-BR" altLang="pt-BR" sz="4000" dirty="0">
                  <a:latin typeface="Avenir Next LT Pro" panose="020B0504020202020204" pitchFamily="34" charset="0"/>
                  <a:cs typeface="Arial" panose="020B0604020202020204" pitchFamily="34" charset="0"/>
                </a:rPr>
                <a:t>Corpo do texto tamanho máximo 40pt, podendo ser reduzido para até 32pt, caso a quantidade de texto ultrapasse o espaço delimitado.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Lorem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ipsum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amet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consectetuer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adipiscing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sed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nonummy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nibh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euismod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tincidunt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laoreet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magna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erat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volutpat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wisi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ad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minim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veniam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quis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nostrud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exerci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tation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ullamcorper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suscipit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lobortis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nisl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aliquip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ex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ea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commodo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consequat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Duis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autem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iriure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in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hendrerit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in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vulputate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esse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molestie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consequat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illum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eu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feugiat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nulla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facilisis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vero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eros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accumsan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iusto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odio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dignissim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qui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blandit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praesent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luptatum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zzril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delenit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augue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duis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</a:t>
              </a:r>
            </a:p>
          </p:txBody>
        </p:sp>
        <p:grpSp>
          <p:nvGrpSpPr>
            <p:cNvPr id="66" name="Agrupar 65">
              <a:extLst>
                <a:ext uri="{FF2B5EF4-FFF2-40B4-BE49-F238E27FC236}">
                  <a16:creationId xmlns:a16="http://schemas.microsoft.com/office/drawing/2014/main" id="{03FE494A-F0E3-22F8-3768-CA22F7ED937D}"/>
                </a:ext>
              </a:extLst>
            </p:cNvPr>
            <p:cNvGrpSpPr/>
            <p:nvPr/>
          </p:nvGrpSpPr>
          <p:grpSpPr>
            <a:xfrm>
              <a:off x="178162" y="2195610"/>
              <a:ext cx="3289885" cy="291468"/>
              <a:chOff x="290902" y="2322808"/>
              <a:chExt cx="2993318" cy="291468"/>
            </a:xfrm>
          </p:grpSpPr>
          <p:sp>
            <p:nvSpPr>
              <p:cNvPr id="83" name="Google Shape;55;p13">
                <a:extLst>
                  <a:ext uri="{FF2B5EF4-FFF2-40B4-BE49-F238E27FC236}">
                    <a16:creationId xmlns:a16="http://schemas.microsoft.com/office/drawing/2014/main" id="{F5ECB6F8-D853-DE2D-F234-69A54C663C8E}"/>
                  </a:ext>
                </a:extLst>
              </p:cNvPr>
              <p:cNvSpPr txBox="1"/>
              <p:nvPr/>
            </p:nvSpPr>
            <p:spPr>
              <a:xfrm>
                <a:off x="354702" y="2322808"/>
                <a:ext cx="2929518" cy="2027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5400" b="1" dirty="0">
                    <a:solidFill>
                      <a:srgbClr val="041C32"/>
                    </a:solidFill>
                    <a:latin typeface="Georgia" panose="02040502050405020303" pitchFamily="18" charset="0"/>
                    <a:ea typeface="Lato"/>
                    <a:cs typeface="Lato"/>
                    <a:sym typeface="Lato"/>
                  </a:rPr>
                  <a:t>RESULTADOS E DISCUSSÃO</a:t>
                </a:r>
              </a:p>
            </p:txBody>
          </p:sp>
          <p:sp>
            <p:nvSpPr>
              <p:cNvPr id="84" name="Retângulo 83">
                <a:extLst>
                  <a:ext uri="{FF2B5EF4-FFF2-40B4-BE49-F238E27FC236}">
                    <a16:creationId xmlns:a16="http://schemas.microsoft.com/office/drawing/2014/main" id="{D11F4EC4-1025-AC8C-FC36-BDCD7421845D}"/>
                  </a:ext>
                </a:extLst>
              </p:cNvPr>
              <p:cNvSpPr/>
              <p:nvPr/>
            </p:nvSpPr>
            <p:spPr>
              <a:xfrm flipV="1">
                <a:off x="290902" y="2556602"/>
                <a:ext cx="2929518" cy="57674"/>
              </a:xfrm>
              <a:prstGeom prst="rect">
                <a:avLst/>
              </a:prstGeom>
              <a:solidFill>
                <a:srgbClr val="ECB3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pic>
        <p:nvPicPr>
          <p:cNvPr id="89" name="Imagem 88">
            <a:extLst>
              <a:ext uri="{FF2B5EF4-FFF2-40B4-BE49-F238E27FC236}">
                <a16:creationId xmlns:a16="http://schemas.microsoft.com/office/drawing/2014/main" id="{6FA6848A-2A22-5DB4-BAB9-D0775B5A43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742529" y="10320464"/>
            <a:ext cx="13393539" cy="4908952"/>
          </a:xfrm>
          <a:prstGeom prst="rect">
            <a:avLst/>
          </a:prstGeom>
        </p:spPr>
      </p:pic>
      <p:sp>
        <p:nvSpPr>
          <p:cNvPr id="91" name="CaixaDeTexto 90">
            <a:extLst>
              <a:ext uri="{FF2B5EF4-FFF2-40B4-BE49-F238E27FC236}">
                <a16:creationId xmlns:a16="http://schemas.microsoft.com/office/drawing/2014/main" id="{1F4D755B-8B6F-90B7-450F-4E088B511E57}"/>
              </a:ext>
            </a:extLst>
          </p:cNvPr>
          <p:cNvSpPr txBox="1"/>
          <p:nvPr/>
        </p:nvSpPr>
        <p:spPr>
          <a:xfrm>
            <a:off x="15874193" y="15721193"/>
            <a:ext cx="1392230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2800" dirty="0">
                <a:latin typeface="Avenir Next LT Pro" panose="020B0504020202020204" pitchFamily="34" charset="0"/>
              </a:rPr>
              <a:t>Figura1. Inserir legenda</a:t>
            </a:r>
          </a:p>
        </p:txBody>
      </p:sp>
      <p:grpSp>
        <p:nvGrpSpPr>
          <p:cNvPr id="92" name="Agrupar 91">
            <a:extLst>
              <a:ext uri="{FF2B5EF4-FFF2-40B4-BE49-F238E27FC236}">
                <a16:creationId xmlns:a16="http://schemas.microsoft.com/office/drawing/2014/main" id="{5C8AA7F2-DAC2-0C25-CEC7-10FDA15A446D}"/>
              </a:ext>
            </a:extLst>
          </p:cNvPr>
          <p:cNvGrpSpPr/>
          <p:nvPr/>
        </p:nvGrpSpPr>
        <p:grpSpPr>
          <a:xfrm>
            <a:off x="15712430" y="24401304"/>
            <a:ext cx="14331826" cy="6291561"/>
            <a:chOff x="170850" y="2195610"/>
            <a:chExt cx="3297197" cy="1059755"/>
          </a:xfrm>
        </p:grpSpPr>
        <p:sp>
          <p:nvSpPr>
            <p:cNvPr id="93" name="CaixaDeTexto 92">
              <a:extLst>
                <a:ext uri="{FF2B5EF4-FFF2-40B4-BE49-F238E27FC236}">
                  <a16:creationId xmlns:a16="http://schemas.microsoft.com/office/drawing/2014/main" id="{86F85824-C5C2-1B6D-A9C9-ECF542A8F79F}"/>
                </a:ext>
              </a:extLst>
            </p:cNvPr>
            <p:cNvSpPr txBox="1"/>
            <p:nvPr/>
          </p:nvSpPr>
          <p:spPr>
            <a:xfrm>
              <a:off x="170850" y="2514023"/>
              <a:ext cx="3223807" cy="7413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just"/>
              <a:r>
                <a:rPr lang="pt-BR" altLang="pt-BR" sz="4000" dirty="0">
                  <a:latin typeface="Avenir Next LT Pro" panose="020B0504020202020204" pitchFamily="34" charset="0"/>
                  <a:cs typeface="Arial" panose="020B0604020202020204" pitchFamily="34" charset="0"/>
                </a:rPr>
                <a:t>Corpo do texto tamanho máximo 40pt, podendo ser reduzido para até 32pt, caso a quantidade de texto ultrapasse o espaço delimitado.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Lorem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ipsum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amet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consectetuer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adipiscing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elit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sed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nonummy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nibh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euismod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tincidunt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laoreet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dolore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magna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erat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volutpat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.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wisi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ad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minim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veniam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, quis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nostrud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exerci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tation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ullamcorper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suscipit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lobortis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nisl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ut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aliquip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ex</a:t>
              </a:r>
              <a:r>
                <a:rPr lang="pt-BR" sz="4000" dirty="0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 </a:t>
              </a:r>
              <a:r>
                <a:rPr lang="pt-BR" sz="4000" dirty="0" err="1">
                  <a:latin typeface="Avenir Next LT Pro" panose="020B0504020202020204" pitchFamily="34" charset="0"/>
                  <a:ea typeface="Open Sans"/>
                  <a:cs typeface="Arial" panose="020B0604020202020204" pitchFamily="34" charset="0"/>
                  <a:sym typeface="Open Sans"/>
                </a:rPr>
                <a:t>ea</a:t>
              </a:r>
              <a:endPara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endParaRPr>
            </a:p>
          </p:txBody>
        </p:sp>
        <p:grpSp>
          <p:nvGrpSpPr>
            <p:cNvPr id="94" name="Agrupar 93">
              <a:extLst>
                <a:ext uri="{FF2B5EF4-FFF2-40B4-BE49-F238E27FC236}">
                  <a16:creationId xmlns:a16="http://schemas.microsoft.com/office/drawing/2014/main" id="{9EA207DE-29B4-0104-72EC-375F15FA05B2}"/>
                </a:ext>
              </a:extLst>
            </p:cNvPr>
            <p:cNvGrpSpPr/>
            <p:nvPr/>
          </p:nvGrpSpPr>
          <p:grpSpPr>
            <a:xfrm>
              <a:off x="178162" y="2195610"/>
              <a:ext cx="3289885" cy="291468"/>
              <a:chOff x="290902" y="2322808"/>
              <a:chExt cx="2993318" cy="291468"/>
            </a:xfrm>
          </p:grpSpPr>
          <p:sp>
            <p:nvSpPr>
              <p:cNvPr id="95" name="Google Shape;55;p13">
                <a:extLst>
                  <a:ext uri="{FF2B5EF4-FFF2-40B4-BE49-F238E27FC236}">
                    <a16:creationId xmlns:a16="http://schemas.microsoft.com/office/drawing/2014/main" id="{F01D40FA-B5E9-069B-BBF6-34755A3D9F44}"/>
                  </a:ext>
                </a:extLst>
              </p:cNvPr>
              <p:cNvSpPr txBox="1"/>
              <p:nvPr/>
            </p:nvSpPr>
            <p:spPr>
              <a:xfrm>
                <a:off x="354702" y="2322808"/>
                <a:ext cx="2929518" cy="2027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5400" b="1" dirty="0">
                    <a:solidFill>
                      <a:srgbClr val="041C32"/>
                    </a:solidFill>
                    <a:latin typeface="Georgia" panose="02040502050405020303" pitchFamily="18" charset="0"/>
                    <a:ea typeface="Lato"/>
                    <a:cs typeface="Lato"/>
                    <a:sym typeface="Lato"/>
                  </a:rPr>
                  <a:t>CONSIDERAÇÕES FINAIS</a:t>
                </a:r>
              </a:p>
            </p:txBody>
          </p:sp>
          <p:sp>
            <p:nvSpPr>
              <p:cNvPr id="96" name="Retângulo 95">
                <a:extLst>
                  <a:ext uri="{FF2B5EF4-FFF2-40B4-BE49-F238E27FC236}">
                    <a16:creationId xmlns:a16="http://schemas.microsoft.com/office/drawing/2014/main" id="{EA2DC9CE-BACA-AEEE-EC47-A1AD46871509}"/>
                  </a:ext>
                </a:extLst>
              </p:cNvPr>
              <p:cNvSpPr/>
              <p:nvPr/>
            </p:nvSpPr>
            <p:spPr>
              <a:xfrm flipV="1">
                <a:off x="290902" y="2556602"/>
                <a:ext cx="2929518" cy="57674"/>
              </a:xfrm>
              <a:prstGeom prst="rect">
                <a:avLst/>
              </a:prstGeom>
              <a:solidFill>
                <a:srgbClr val="ECB3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grpSp>
        <p:nvGrpSpPr>
          <p:cNvPr id="97" name="Agrupar 96">
            <a:extLst>
              <a:ext uri="{FF2B5EF4-FFF2-40B4-BE49-F238E27FC236}">
                <a16:creationId xmlns:a16="http://schemas.microsoft.com/office/drawing/2014/main" id="{8E5F8AC7-6FE2-ED01-A4E5-8DDA3AAC7E93}"/>
              </a:ext>
            </a:extLst>
          </p:cNvPr>
          <p:cNvGrpSpPr/>
          <p:nvPr/>
        </p:nvGrpSpPr>
        <p:grpSpPr>
          <a:xfrm>
            <a:off x="15669431" y="31225177"/>
            <a:ext cx="14331826" cy="11154430"/>
            <a:chOff x="170850" y="2195610"/>
            <a:chExt cx="3297197" cy="1878860"/>
          </a:xfrm>
        </p:grpSpPr>
        <p:sp>
          <p:nvSpPr>
            <p:cNvPr id="98" name="CaixaDeTexto 97">
              <a:extLst>
                <a:ext uri="{FF2B5EF4-FFF2-40B4-BE49-F238E27FC236}">
                  <a16:creationId xmlns:a16="http://schemas.microsoft.com/office/drawing/2014/main" id="{56EBA218-F82E-83F6-030D-6515F9571722}"/>
                </a:ext>
              </a:extLst>
            </p:cNvPr>
            <p:cNvSpPr txBox="1"/>
            <p:nvPr/>
          </p:nvSpPr>
          <p:spPr>
            <a:xfrm>
              <a:off x="170850" y="2514023"/>
              <a:ext cx="3223807" cy="1560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spcAft>
                  <a:spcPts val="600"/>
                </a:spcAft>
              </a:pPr>
              <a:r>
                <a:rPr lang="pt-BR" sz="4000" kern="100" dirty="0">
                  <a:effectLst/>
                  <a:latin typeface="Avenir Next LT Pro" panose="020B0504020202020204" pitchFamily="34" charset="0"/>
                  <a:ea typeface="Aptos" panose="020B0004020202020204" pitchFamily="34" charset="0"/>
                </a:rPr>
                <a:t>Devem ser apresentados no mínimo 3 referências, em ordem alfabética pelo sobrenome do autor e seguindo as normas da ABNT</a:t>
              </a:r>
              <a:r>
                <a:rPr lang="pt-BR" sz="4000" kern="100" dirty="0">
                  <a:latin typeface="Avenir Next LT Pro" panose="020B0504020202020204" pitchFamily="34" charset="0"/>
                  <a:ea typeface="Aptos" panose="020B0004020202020204" pitchFamily="34" charset="0"/>
                </a:rPr>
                <a:t> </a:t>
              </a:r>
              <a:r>
                <a:rPr lang="pt-BR" sz="4000" b="0" i="0" dirty="0">
                  <a:effectLst/>
                  <a:latin typeface="Avenir Next LT Pro" panose="020B0504020202020204" pitchFamily="34" charset="0"/>
                </a:rPr>
                <a:t>NBR 10520/2023.</a:t>
              </a:r>
            </a:p>
            <a:p>
              <a:pPr algn="just">
                <a:spcAft>
                  <a:spcPts val="600"/>
                </a:spcAft>
              </a:pPr>
              <a:r>
                <a:rPr lang="pt-BR" altLang="pt-BR" sz="4000" dirty="0">
                  <a:latin typeface="Avenir Next LT Pro" panose="020B0504020202020204" pitchFamily="34" charset="0"/>
                  <a:cs typeface="Arial" panose="020B0604020202020204" pitchFamily="34" charset="0"/>
                </a:rPr>
                <a:t>Corpo do texto tamanho máximo 40pt, podendo ser reduzido para até 32pt, caso a quantidade de texto ultrapasse o espaço delimitado</a:t>
              </a:r>
              <a:endParaRPr lang="pt-BR" sz="4000" b="0" i="0" dirty="0">
                <a:effectLst/>
                <a:latin typeface="Avenir Next LT Pro" panose="020B0504020202020204" pitchFamily="34" charset="0"/>
              </a:endParaRPr>
            </a:p>
            <a:p>
              <a:pPr algn="just">
                <a:spcAft>
                  <a:spcPts val="600"/>
                </a:spcAft>
              </a:pPr>
              <a:endParaRPr lang="pt-BR" sz="5400" dirty="0">
                <a:latin typeface="Avenir Next LT Pro" panose="020B0504020202020204" pitchFamily="34" charset="0"/>
              </a:endParaRPr>
            </a:p>
            <a:p>
              <a:pPr algn="just">
                <a:spcAft>
                  <a:spcPts val="600"/>
                </a:spcAft>
              </a:pPr>
              <a:endParaRPr lang="pt-BR" sz="5400" b="0" i="0" dirty="0">
                <a:effectLst/>
                <a:latin typeface="Avenir Next LT Pro" panose="020B0504020202020204" pitchFamily="34" charset="0"/>
              </a:endParaRPr>
            </a:p>
            <a:p>
              <a:pPr algn="just">
                <a:spcAft>
                  <a:spcPts val="600"/>
                </a:spcAft>
              </a:pPr>
              <a:endParaRPr lang="pt-BR" sz="5400" b="0" i="0" dirty="0">
                <a:effectLst/>
                <a:latin typeface="Avenir Next LT Pro" panose="020B0504020202020204" pitchFamily="34" charset="0"/>
              </a:endParaRPr>
            </a:p>
            <a:p>
              <a:pPr algn="just">
                <a:spcAft>
                  <a:spcPts val="600"/>
                </a:spcAft>
              </a:pPr>
              <a:r>
                <a:rPr lang="pt-BR" sz="4400" b="1" dirty="0">
                  <a:solidFill>
                    <a:srgbClr val="041C32"/>
                  </a:solidFill>
                  <a:latin typeface="Avenir Next LT Pro" panose="020B0504020202020204" pitchFamily="34" charset="0"/>
                </a:rPr>
                <a:t>Agradecimentos</a:t>
              </a:r>
            </a:p>
            <a:p>
              <a:pPr algn="just">
                <a:spcAft>
                  <a:spcPts val="600"/>
                </a:spcAft>
              </a:pPr>
              <a:r>
                <a:rPr lang="pt-BR" altLang="pt-BR" sz="4000" dirty="0">
                  <a:latin typeface="Avenir Next LT Pro" panose="020B0504020202020204" pitchFamily="34" charset="0"/>
                  <a:cs typeface="Arial" panose="020B0604020202020204" pitchFamily="34" charset="0"/>
                </a:rPr>
                <a:t>Corpo do texto tamanho máximo 40pt, podendo ser reduzido para até 32pt, caso a quantidade de texto ultrapasse o espaço delimitado,</a:t>
              </a:r>
              <a:endParaRPr lang="pt-BR" sz="4000" b="0" i="0" dirty="0">
                <a:effectLst/>
                <a:latin typeface="Avenir Next LT Pro" panose="020B0504020202020204" pitchFamily="34" charset="0"/>
              </a:endParaRPr>
            </a:p>
          </p:txBody>
        </p:sp>
        <p:grpSp>
          <p:nvGrpSpPr>
            <p:cNvPr id="99" name="Agrupar 98">
              <a:extLst>
                <a:ext uri="{FF2B5EF4-FFF2-40B4-BE49-F238E27FC236}">
                  <a16:creationId xmlns:a16="http://schemas.microsoft.com/office/drawing/2014/main" id="{786B637D-73F6-9F1E-75CF-FF1EB67BAAD4}"/>
                </a:ext>
              </a:extLst>
            </p:cNvPr>
            <p:cNvGrpSpPr/>
            <p:nvPr/>
          </p:nvGrpSpPr>
          <p:grpSpPr>
            <a:xfrm>
              <a:off x="178162" y="2195610"/>
              <a:ext cx="3289885" cy="291468"/>
              <a:chOff x="290902" y="2322808"/>
              <a:chExt cx="2993318" cy="291468"/>
            </a:xfrm>
          </p:grpSpPr>
          <p:sp>
            <p:nvSpPr>
              <p:cNvPr id="100" name="Google Shape;55;p13">
                <a:extLst>
                  <a:ext uri="{FF2B5EF4-FFF2-40B4-BE49-F238E27FC236}">
                    <a16:creationId xmlns:a16="http://schemas.microsoft.com/office/drawing/2014/main" id="{2470B94E-FD1E-B08F-97C2-44B9E2388851}"/>
                  </a:ext>
                </a:extLst>
              </p:cNvPr>
              <p:cNvSpPr txBox="1"/>
              <p:nvPr/>
            </p:nvSpPr>
            <p:spPr>
              <a:xfrm>
                <a:off x="354702" y="2322808"/>
                <a:ext cx="2929518" cy="20275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91425" rIns="91425" bIns="91425" anchor="t" anchorCtr="0">
                <a:noAutofit/>
              </a:bodyPr>
              <a:lstStyle/>
              <a:p>
                <a:pPr marL="0" lvl="0" indent="0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pt-BR" sz="5400" b="1" dirty="0">
                    <a:solidFill>
                      <a:srgbClr val="041C32"/>
                    </a:solidFill>
                    <a:latin typeface="Georgia" panose="02040502050405020303" pitchFamily="18" charset="0"/>
                    <a:ea typeface="Lato"/>
                    <a:cs typeface="Lato"/>
                    <a:sym typeface="Lato"/>
                  </a:rPr>
                  <a:t>REFERÊNCIAS BIBLIOGRÁFICAS</a:t>
                </a:r>
              </a:p>
            </p:txBody>
          </p:sp>
          <p:sp>
            <p:nvSpPr>
              <p:cNvPr id="101" name="Retângulo 100">
                <a:extLst>
                  <a:ext uri="{FF2B5EF4-FFF2-40B4-BE49-F238E27FC236}">
                    <a16:creationId xmlns:a16="http://schemas.microsoft.com/office/drawing/2014/main" id="{1EC88A40-3AB7-0795-4012-FE1ADE108F85}"/>
                  </a:ext>
                </a:extLst>
              </p:cNvPr>
              <p:cNvSpPr/>
              <p:nvPr/>
            </p:nvSpPr>
            <p:spPr>
              <a:xfrm flipV="1">
                <a:off x="290902" y="2556602"/>
                <a:ext cx="2929518" cy="57674"/>
              </a:xfrm>
              <a:prstGeom prst="rect">
                <a:avLst/>
              </a:prstGeom>
              <a:solidFill>
                <a:srgbClr val="ECB36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 dirty="0"/>
              </a:p>
            </p:txBody>
          </p:sp>
        </p:grpSp>
      </p:grpSp>
      <p:graphicFrame>
        <p:nvGraphicFramePr>
          <p:cNvPr id="102" name="Table 16">
            <a:extLst>
              <a:ext uri="{FF2B5EF4-FFF2-40B4-BE49-F238E27FC236}">
                <a16:creationId xmlns:a16="http://schemas.microsoft.com/office/drawing/2014/main" id="{A8DC5424-B3F4-8000-1513-DF9CAD1430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140741"/>
              </p:ext>
            </p:extLst>
          </p:nvPr>
        </p:nvGraphicFramePr>
        <p:xfrm>
          <a:off x="957703" y="37141238"/>
          <a:ext cx="13256197" cy="4479720"/>
        </p:xfrm>
        <a:graphic>
          <a:graphicData uri="http://schemas.openxmlformats.org/drawingml/2006/table">
            <a:tbl>
              <a:tblPr firstRow="1" bandRow="1">
                <a:tableStyleId>{5FD0F851-EC5A-4D38-B0AD-8093EC10F338}</a:tableStyleId>
              </a:tblPr>
              <a:tblGrid>
                <a:gridCol w="3867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0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18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056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 err="1">
                          <a:latin typeface="Avenir Next LT Pro" panose="020B0504020202020204" pitchFamily="34" charset="0"/>
                        </a:rPr>
                        <a:t>Coluna</a:t>
                      </a:r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 1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43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venir Next LT Pro" panose="020B0504020202020204" pitchFamily="34" charset="0"/>
                        </a:rPr>
                        <a:t>Coluna</a:t>
                      </a:r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 2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43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sz="3200" baseline="0" dirty="0" err="1">
                          <a:latin typeface="Avenir Next LT Pro" panose="020B0504020202020204" pitchFamily="34" charset="0"/>
                        </a:rPr>
                        <a:t>Coluna</a:t>
                      </a:r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 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943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728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3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3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35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728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728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3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3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9435F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47288"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43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43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aseline="0" dirty="0">
                          <a:latin typeface="Avenir Next LT Pro" panose="020B0504020202020204" pitchFamily="34" charset="0"/>
                        </a:rPr>
                        <a:t>123</a:t>
                      </a:r>
                    </a:p>
                  </a:txBody>
                  <a:tcPr marL="91437" marR="91437" marT="45724" marB="4572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943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3" name="CaixaDeTexto 102">
            <a:extLst>
              <a:ext uri="{FF2B5EF4-FFF2-40B4-BE49-F238E27FC236}">
                <a16:creationId xmlns:a16="http://schemas.microsoft.com/office/drawing/2014/main" id="{FEEA1A59-F8DC-AF5E-BB4D-B12092C979F4}"/>
              </a:ext>
            </a:extLst>
          </p:cNvPr>
          <p:cNvSpPr txBox="1"/>
          <p:nvPr/>
        </p:nvSpPr>
        <p:spPr>
          <a:xfrm>
            <a:off x="588177" y="41943977"/>
            <a:ext cx="1398103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buClr>
                <a:schemeClr val="dk1"/>
              </a:buClr>
              <a:buSzPts val="4500"/>
            </a:pPr>
            <a:r>
              <a:rPr lang="pt-BR" sz="2800" dirty="0">
                <a:latin typeface="Avenir Next LT Pro" panose="020B0504020202020204" pitchFamily="34" charset="0"/>
              </a:rPr>
              <a:t>Tabela 1. Inserir legenda</a:t>
            </a:r>
          </a:p>
        </p:txBody>
      </p:sp>
      <p:sp>
        <p:nvSpPr>
          <p:cNvPr id="104" name="CaixaDeTexto 103">
            <a:extLst>
              <a:ext uri="{FF2B5EF4-FFF2-40B4-BE49-F238E27FC236}">
                <a16:creationId xmlns:a16="http://schemas.microsoft.com/office/drawing/2014/main" id="{D017220B-FEA1-5B87-39AE-04123285150B}"/>
              </a:ext>
            </a:extLst>
          </p:cNvPr>
          <p:cNvSpPr txBox="1"/>
          <p:nvPr/>
        </p:nvSpPr>
        <p:spPr>
          <a:xfrm>
            <a:off x="15829385" y="16692057"/>
            <a:ext cx="14012824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pt-BR" altLang="pt-BR" sz="4000" dirty="0">
                <a:latin typeface="Avenir Next LT Pro" panose="020B0504020202020204" pitchFamily="34" charset="0"/>
                <a:cs typeface="Arial" panose="020B0604020202020204" pitchFamily="34" charset="0"/>
              </a:rPr>
              <a:t>Corpo do texto tamanho máximo 40pt, podendo ser reduzido para até 32pt, caso a quantidade de texto ultrapasse o espaço delimitado.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Lorem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ipsum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dolor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sit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amet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,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consectetuer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adipiscing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elit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,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sed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diam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nonummy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nibh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euismod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tincidunt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ut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laoreet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dolore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magna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aliquam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erat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volutpat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. Ut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wisi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enim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ad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minim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veniam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, quis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nostrud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exerci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tation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ullamcorper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suscipit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lobortis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nisl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ut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aliquip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ex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ea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commodo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consequat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.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Duis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autem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vel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eum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iriure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dolor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in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hendrerit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in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vulputate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velit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esse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molestie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consequat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,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vel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illum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dolore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eu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feugiat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nulla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facilisis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vero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eros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et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accumsan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et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iusto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odio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dignissim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qui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blandit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praesent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luptatum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zzril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delenit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augue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duis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 </a:t>
            </a:r>
            <a:r>
              <a:rPr lang="pt-BR" sz="4000" dirty="0" err="1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dolore</a:t>
            </a:r>
            <a:r>
              <a:rPr lang="pt-BR" sz="4000" dirty="0">
                <a:latin typeface="Avenir Next LT Pro" panose="020B0504020202020204" pitchFamily="34" charset="0"/>
                <a:ea typeface="Open Sans"/>
                <a:cs typeface="Arial" panose="020B0604020202020204" pitchFamily="34" charset="0"/>
                <a:sym typeface="Open San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741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 2013 - 2022">
  <a:themeElements>
    <a:clrScheme name="Tema do Office 2013 - 202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 2013 - 2022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 2013 - 2022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343</TotalTime>
  <Words>629</Words>
  <Application>Microsoft Office PowerPoint</Application>
  <PresentationFormat>Personalizar</PresentationFormat>
  <Paragraphs>38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Aptos</vt:lpstr>
      <vt:lpstr>Arial</vt:lpstr>
      <vt:lpstr>Avenir Next LT Pro</vt:lpstr>
      <vt:lpstr>Avenir Next LT Pro Light</vt:lpstr>
      <vt:lpstr>Calibri</vt:lpstr>
      <vt:lpstr>Calibri Light</vt:lpstr>
      <vt:lpstr>Georgia</vt:lpstr>
      <vt:lpstr>Tema do Office 2013 - 2022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Bruna Gomes</cp:lastModifiedBy>
  <cp:revision>25</cp:revision>
  <dcterms:created xsi:type="dcterms:W3CDTF">2019-11-28T18:07:22Z</dcterms:created>
  <dcterms:modified xsi:type="dcterms:W3CDTF">2024-08-13T14:51:30Z</dcterms:modified>
</cp:coreProperties>
</file>