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sugerido: 30 segundos. Apresente o título, identifique-se e informe o vínculo institucional. Substitua todos os textos de orientação antes da apresentação.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sugerido: 1 minuto. Evite revisão extensa da literatura. Explique o problema e conduza a audiência até o objetivo.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sugerido: 30 segundos. Leia ou apresente o objetivo principal sem acrescentar justificativas longas.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sugerido: 1 minuto e 30 segundos. Explique o delineamento e os procedimentos centrais. Em revisões, informe bases, busca, critérios e seleção dos estudos.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sugerido: 2 minutos. Priorize os resultados. Explique os dados visuais sem ler todos os números. Mantenha títulos, unidades, legendas e fontes legíveis.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sugerido: 2 minutos. Relacione os achados à literatura e indique implicações. Apresente limitações de forma objetiva.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sugerido: 1 minuto. Responda ao objetivo e finalize com a contribuição mais relevante. Evite repetir todos os resultados.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sugerido: 30 segundos. Agradeça à banca e permaneça disponível para a arguição. Tempo total previsto: aproximadamente 9 minutos, deixando margem para transições.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>
          <a:xfrm>
            <a:off x="0" y="823872"/>
            <a:ext cx="12192000" cy="521025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9DE7FFE-84DA-4D1F-80BB-0C8350801675}"/>
              </a:ext>
            </a:extLst>
          </p:cNvPr>
          <p:cNvSpPr>
            <a:spLocks noGrp="1"/>
          </p:cNvSpPr>
          <p:nvPr/>
        </p:nvSpPr>
        <p:spPr>
          <a:xfrm>
            <a:off x="685800" y="3476625"/>
            <a:ext cx="10820400" cy="2381250"/>
          </a:xfrm>
          <a:prstGeom prst="roundRect">
            <a:avLst>
              <a:gd name="adj" fmla="val 3200"/>
            </a:avLst>
          </a:prstGeom>
          <a:solidFill>
            <a:srgbClr val="071B63">
              <a:alpha val="90980"/>
            </a:srgbClr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08CD1E8-3846-45C5-9560-E896E5119AF4}"/>
              </a:ext>
            </a:extLst>
          </p:cNvPr>
          <p:cNvSpPr>
            <a:spLocks noGrp="1"/>
          </p:cNvSpPr>
          <p:nvPr/>
        </p:nvSpPr>
        <p:spPr>
          <a:xfrm>
            <a:off x="1000125" y="3762375"/>
            <a:ext cx="101917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 i="0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TÍTULO DO TRABALHO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7126612-CED9-4106-B683-6BA80771AC39}"/>
              </a:ext>
            </a:extLst>
          </p:cNvPr>
          <p:cNvSpPr>
            <a:spLocks noGrp="1"/>
          </p:cNvSpPr>
          <p:nvPr/>
        </p:nvSpPr>
        <p:spPr>
          <a:xfrm>
            <a:off x="1428750" y="4714875"/>
            <a:ext cx="9334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0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Nome do apresentador e coautores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9F34DCA-23A8-4B8E-851E-027401A6754E}"/>
              </a:ext>
            </a:extLst>
          </p:cNvPr>
          <p:cNvSpPr>
            <a:spLocks noGrp="1"/>
          </p:cNvSpPr>
          <p:nvPr/>
        </p:nvSpPr>
        <p:spPr>
          <a:xfrm>
            <a:off x="1428750" y="5162550"/>
            <a:ext cx="9334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0" i="0">
                <a:solidFill>
                  <a:srgbClr val="CFE1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 i="0">
                <a:solidFill>
                  <a:srgbClr val="CFE1FF"/>
                </a:solidFill>
                <a:latin typeface="Liberation Sans"/>
                <a:ea typeface="Liberation Sans"/>
                <a:cs typeface="Liberation Sans"/>
              </a:rPr>
              <a:t>Instituição   Eixo temático</a:t>
            </a:r>
          </a:p>
        </p:txBody>
      </p:sp>
    </p:spTree>
    <p:extLst>
      <p:ext uri="{BB962C8B-B14F-4D97-AF65-F5344CB8AC3E}">
        <p14:creationId xmlns:p14="http://schemas.microsoft.com/office/powerpoint/2010/main" val="791399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4207E422-D18B-4F08-8CCE-C0E9525A6599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9715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Introdução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672927" y="209550"/>
            <a:ext cx="809297" cy="8382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07D7749-57AE-444E-8D4A-5A2358D88A6B}"/>
              </a:ext>
            </a:extLst>
          </p:cNvPr>
          <p:cNvSpPr>
            <a:spLocks noGrp="1"/>
          </p:cNvSpPr>
          <p:nvPr/>
        </p:nvSpPr>
        <p:spPr>
          <a:xfrm>
            <a:off x="552450" y="981075"/>
            <a:ext cx="1619250" cy="66675"/>
          </a:xfrm>
          <a:prstGeom prst="rect">
            <a:avLst/>
          </a:prstGeom>
          <a:solidFill>
            <a:srgbClr val="19E36A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1840795-54A6-4773-A122-D3B370DB0916}"/>
              </a:ext>
            </a:extLst>
          </p:cNvPr>
          <p:cNvSpPr>
            <a:spLocks noGrp="1"/>
          </p:cNvSpPr>
          <p:nvPr/>
        </p:nvSpPr>
        <p:spPr>
          <a:xfrm>
            <a:off x="552450" y="6429375"/>
            <a:ext cx="11049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rPr>
              <a:t>IV COPAFAR 2026   2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3963A97-6D3F-4020-81B3-F2AB73401A39}"/>
              </a:ext>
            </a:extLst>
          </p:cNvPr>
          <p:cNvSpPr>
            <a:spLocks noGrp="1"/>
          </p:cNvSpPr>
          <p:nvPr/>
        </p:nvSpPr>
        <p:spPr>
          <a:xfrm>
            <a:off x="628650" y="1381125"/>
            <a:ext cx="4857750" cy="428625"/>
          </a:xfrm>
          <a:prstGeom prst="roundRect">
            <a:avLst>
              <a:gd name="adj" fmla="val 17778"/>
            </a:avLst>
          </a:prstGeom>
          <a:solidFill>
            <a:srgbClr val="EEF5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rPr>
              <a:t>Contextualização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EC992F8-BDEB-4ECB-A9AC-17EB2C29A800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4953000" cy="276225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650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rPr>
              <a:t>Insira apenas as informações necessárias para compreender o problema, a relevância do tema e a lacuna abordada pelo estudo.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1A40280E-CC0A-4747-9A91-6013630FBE84}"/>
              </a:ext>
            </a:extLst>
          </p:cNvPr>
          <p:cNvSpPr>
            <a:spLocks noGrp="1"/>
          </p:cNvSpPr>
          <p:nvPr/>
        </p:nvSpPr>
        <p:spPr>
          <a:xfrm>
            <a:off x="6191250" y="1476375"/>
            <a:ext cx="5095875" cy="3238500"/>
          </a:xfrm>
          <a:prstGeom prst="roundRect">
            <a:avLst>
              <a:gd name="adj" fmla="val 2353"/>
            </a:avLst>
          </a:prstGeom>
          <a:solidFill>
            <a:srgbClr val="DDEB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 i="0">
                <a:solidFill>
                  <a:srgbClr val="5F6F9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 i="0">
                <a:solidFill>
                  <a:srgbClr val="5F6F92"/>
                </a:solidFill>
                <a:latin typeface="Liberation Sans"/>
                <a:ea typeface="Liberation Sans"/>
                <a:cs typeface="Liberation Sans"/>
              </a:rPr>
              <a:t>IMAGEM, ESQUEMA OU DADO DE CONTEXTO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C2B1EDA-B990-4B44-87ED-E78F05CADBB1}"/>
              </a:ext>
            </a:extLst>
          </p:cNvPr>
          <p:cNvSpPr>
            <a:spLocks noGrp="1"/>
          </p:cNvSpPr>
          <p:nvPr/>
        </p:nvSpPr>
        <p:spPr>
          <a:xfrm>
            <a:off x="1809750" y="5095875"/>
            <a:ext cx="8572500" cy="666750"/>
          </a:xfrm>
          <a:prstGeom prst="roundRect">
            <a:avLst>
              <a:gd name="adj" fmla="val 11429"/>
            </a:avLst>
          </a:prstGeom>
          <a:solidFill>
            <a:srgbClr val="071B63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9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Mensagem principal desta seção</a:t>
            </a:r>
          </a:p>
        </p:txBody>
      </p:sp>
    </p:spTree>
    <p:extLst>
      <p:ext uri="{BB962C8B-B14F-4D97-AF65-F5344CB8AC3E}">
        <p14:creationId xmlns:p14="http://schemas.microsoft.com/office/powerpoint/2010/main" val="886931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B144C613-6E0C-4F73-BA6B-2E41207D34F7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9715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Objetivo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672927" y="209550"/>
            <a:ext cx="809297" cy="8382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D19B888-B117-4F0E-8F2B-B80975004E03}"/>
              </a:ext>
            </a:extLst>
          </p:cNvPr>
          <p:cNvSpPr>
            <a:spLocks noGrp="1"/>
          </p:cNvSpPr>
          <p:nvPr/>
        </p:nvSpPr>
        <p:spPr>
          <a:xfrm>
            <a:off x="552450" y="981075"/>
            <a:ext cx="1619250" cy="66675"/>
          </a:xfrm>
          <a:prstGeom prst="rect">
            <a:avLst/>
          </a:prstGeom>
          <a:solidFill>
            <a:srgbClr val="19E36A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1BF2C90-4A85-42AC-8A27-6E8187F8D953}"/>
              </a:ext>
            </a:extLst>
          </p:cNvPr>
          <p:cNvSpPr>
            <a:spLocks noGrp="1"/>
          </p:cNvSpPr>
          <p:nvPr/>
        </p:nvSpPr>
        <p:spPr>
          <a:xfrm>
            <a:off x="552450" y="6429375"/>
            <a:ext cx="11049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rPr>
              <a:t>IV COPAFAR 2026   3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3C99B63-8E2A-4B2D-A677-A571FD61AA82}"/>
              </a:ext>
            </a:extLst>
          </p:cNvPr>
          <p:cNvSpPr>
            <a:spLocks noGrp="1"/>
          </p:cNvSpPr>
          <p:nvPr/>
        </p:nvSpPr>
        <p:spPr>
          <a:xfrm>
            <a:off x="1714500" y="1619250"/>
            <a:ext cx="8763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 i="0">
                <a:solidFill>
                  <a:srgbClr val="19E36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 i="0">
                <a:solidFill>
                  <a:srgbClr val="19E36A"/>
                </a:solidFill>
                <a:latin typeface="Liberation Sans"/>
                <a:ea typeface="Liberation Sans"/>
                <a:cs typeface="Liberation Sans"/>
              </a:rPr>
              <a:t>OBJETIVO PRINCIPAL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2A23098-5160-4EAC-9474-979053D8CDDB}"/>
              </a:ext>
            </a:extLst>
          </p:cNvPr>
          <p:cNvSpPr>
            <a:spLocks noGrp="1"/>
          </p:cNvSpPr>
          <p:nvPr/>
        </p:nvSpPr>
        <p:spPr>
          <a:xfrm>
            <a:off x="1619250" y="2238375"/>
            <a:ext cx="8953500" cy="1809750"/>
          </a:xfrm>
          <a:prstGeom prst="roundRect">
            <a:avLst>
              <a:gd name="adj" fmla="val 4211"/>
            </a:avLst>
          </a:prstGeom>
          <a:solidFill>
            <a:srgbClr val="071B63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40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Escreva o objetivo em uma frase clara, com verbo no infinitivo e correspondência direta com os resultados e a conclusão.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FD4595E4-01CB-42FE-9137-489ADCE2DC1E}"/>
              </a:ext>
            </a:extLst>
          </p:cNvPr>
          <p:cNvSpPr>
            <a:spLocks noGrp="1"/>
          </p:cNvSpPr>
          <p:nvPr/>
        </p:nvSpPr>
        <p:spPr>
          <a:xfrm>
            <a:off x="2428875" y="4476750"/>
            <a:ext cx="7334250" cy="895350"/>
          </a:xfrm>
          <a:prstGeom prst="roundRect">
            <a:avLst>
              <a:gd name="adj" fmla="val 8511"/>
            </a:avLst>
          </a:prstGeom>
          <a:solidFill>
            <a:srgbClr val="EEF5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rPr>
              <a:t>Objetivos específicos são opcionais. Inclua-os apenas quando ajudarem a compreender o percurso do estudo.</a:t>
            </a:r>
          </a:p>
        </p:txBody>
      </p:sp>
    </p:spTree>
    <p:extLst>
      <p:ext uri="{BB962C8B-B14F-4D97-AF65-F5344CB8AC3E}">
        <p14:creationId xmlns:p14="http://schemas.microsoft.com/office/powerpoint/2010/main" val="1717965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A62CF629-8F91-4221-9FAC-F2B416BA5D28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9715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Métodos</a:t>
            </a: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672927" y="209550"/>
            <a:ext cx="809297" cy="8382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550EBC7-093B-4DA2-9C37-62E5C12AE58B}"/>
              </a:ext>
            </a:extLst>
          </p:cNvPr>
          <p:cNvSpPr>
            <a:spLocks noGrp="1"/>
          </p:cNvSpPr>
          <p:nvPr/>
        </p:nvSpPr>
        <p:spPr>
          <a:xfrm>
            <a:off x="552450" y="981075"/>
            <a:ext cx="1619250" cy="66675"/>
          </a:xfrm>
          <a:prstGeom prst="rect">
            <a:avLst/>
          </a:prstGeom>
          <a:solidFill>
            <a:srgbClr val="19E36A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455DCDC-E33E-416B-9B7A-B8F69B38CBB4}"/>
              </a:ext>
            </a:extLst>
          </p:cNvPr>
          <p:cNvSpPr>
            <a:spLocks noGrp="1"/>
          </p:cNvSpPr>
          <p:nvPr/>
        </p:nvSpPr>
        <p:spPr>
          <a:xfrm>
            <a:off x="552450" y="6429375"/>
            <a:ext cx="11049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rPr>
              <a:t>IV COPAFAR 2026   4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B16D8FE2-8113-4EAA-887B-256D109DD5B9}"/>
              </a:ext>
            </a:extLst>
          </p:cNvPr>
          <p:cNvSpPr>
            <a:spLocks noGrp="1"/>
          </p:cNvSpPr>
          <p:nvPr/>
        </p:nvSpPr>
        <p:spPr>
          <a:xfrm>
            <a:off x="666750" y="1524000"/>
            <a:ext cx="904875" cy="609600"/>
          </a:xfrm>
          <a:prstGeom prst="roundRect">
            <a:avLst>
              <a:gd name="adj" fmla="val 12500"/>
            </a:avLst>
          </a:prstGeom>
          <a:solidFill>
            <a:srgbClr val="19E36A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4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259A03E-B1FA-4D92-B00A-02D79315B1A0}"/>
              </a:ext>
            </a:extLst>
          </p:cNvPr>
          <p:cNvSpPr>
            <a:spLocks noGrp="1"/>
          </p:cNvSpPr>
          <p:nvPr/>
        </p:nvSpPr>
        <p:spPr>
          <a:xfrm>
            <a:off x="666750" y="2266950"/>
            <a:ext cx="23336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Delineamento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7CA3578E-3E8D-4F4C-9D95-DDE30A9A3C95}"/>
              </a:ext>
            </a:extLst>
          </p:cNvPr>
          <p:cNvSpPr>
            <a:spLocks noGrp="1"/>
          </p:cNvSpPr>
          <p:nvPr/>
        </p:nvSpPr>
        <p:spPr>
          <a:xfrm>
            <a:off x="666750" y="2857500"/>
            <a:ext cx="2333625" cy="2047875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rPr>
              <a:t>Tipo de estudo, local, período e contexto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696BCC94-7689-4710-AD17-4BA7939E5DA0}"/>
              </a:ext>
            </a:extLst>
          </p:cNvPr>
          <p:cNvSpPr>
            <a:spLocks noGrp="1"/>
          </p:cNvSpPr>
          <p:nvPr/>
        </p:nvSpPr>
        <p:spPr>
          <a:xfrm>
            <a:off x="3476625" y="1524000"/>
            <a:ext cx="904875" cy="609600"/>
          </a:xfrm>
          <a:prstGeom prst="roundRect">
            <a:avLst>
              <a:gd name="adj" fmla="val 12500"/>
            </a:avLst>
          </a:prstGeom>
          <a:solidFill>
            <a:srgbClr val="19E36A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4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B8187F1-9F80-4EFA-B71D-43F4AE948E09}"/>
              </a:ext>
            </a:extLst>
          </p:cNvPr>
          <p:cNvSpPr>
            <a:spLocks noGrp="1"/>
          </p:cNvSpPr>
          <p:nvPr/>
        </p:nvSpPr>
        <p:spPr>
          <a:xfrm>
            <a:off x="3476625" y="2266950"/>
            <a:ext cx="23336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Amostra ou fontes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72A3C7B-4C33-4D96-A15D-6F3FDEA23055}"/>
              </a:ext>
            </a:extLst>
          </p:cNvPr>
          <p:cNvSpPr>
            <a:spLocks noGrp="1"/>
          </p:cNvSpPr>
          <p:nvPr/>
        </p:nvSpPr>
        <p:spPr>
          <a:xfrm>
            <a:off x="3476625" y="2857500"/>
            <a:ext cx="2333625" cy="2047875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rPr>
              <a:t>Participantes, materiais, bases e critérios de seleção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446306B2-5984-4ED4-99D0-4A113315CAA3}"/>
              </a:ext>
            </a:extLst>
          </p:cNvPr>
          <p:cNvSpPr>
            <a:spLocks noGrp="1"/>
          </p:cNvSpPr>
          <p:nvPr/>
        </p:nvSpPr>
        <p:spPr>
          <a:xfrm>
            <a:off x="6286500" y="1524000"/>
            <a:ext cx="904875" cy="609600"/>
          </a:xfrm>
          <a:prstGeom prst="roundRect">
            <a:avLst>
              <a:gd name="adj" fmla="val 12500"/>
            </a:avLst>
          </a:prstGeom>
          <a:solidFill>
            <a:srgbClr val="19E36A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4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D68B721-0A64-41CD-A42F-C5F885F870A3}"/>
              </a:ext>
            </a:extLst>
          </p:cNvPr>
          <p:cNvSpPr>
            <a:spLocks noGrp="1"/>
          </p:cNvSpPr>
          <p:nvPr/>
        </p:nvSpPr>
        <p:spPr>
          <a:xfrm>
            <a:off x="6286500" y="2266950"/>
            <a:ext cx="23336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Procedimentos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813C39C7-FEB8-4468-B577-C322DC9E4877}"/>
              </a:ext>
            </a:extLst>
          </p:cNvPr>
          <p:cNvSpPr>
            <a:spLocks noGrp="1"/>
          </p:cNvSpPr>
          <p:nvPr/>
        </p:nvSpPr>
        <p:spPr>
          <a:xfrm>
            <a:off x="6286500" y="2857500"/>
            <a:ext cx="2333625" cy="2047875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rPr>
              <a:t>Coleta de dados, instrumentos e etapas essenciais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D3CCF560-83CB-4C57-92C0-80B0A539144D}"/>
              </a:ext>
            </a:extLst>
          </p:cNvPr>
          <p:cNvSpPr>
            <a:spLocks noGrp="1"/>
          </p:cNvSpPr>
          <p:nvPr/>
        </p:nvSpPr>
        <p:spPr>
          <a:xfrm>
            <a:off x="9096375" y="1524000"/>
            <a:ext cx="904875" cy="609600"/>
          </a:xfrm>
          <a:prstGeom prst="roundRect">
            <a:avLst>
              <a:gd name="adj" fmla="val 12500"/>
            </a:avLst>
          </a:prstGeom>
          <a:solidFill>
            <a:srgbClr val="19E36A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4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B3F0BAC-0F76-400C-A1BA-CF311B91F55C}"/>
              </a:ext>
            </a:extLst>
          </p:cNvPr>
          <p:cNvSpPr>
            <a:spLocks noGrp="1"/>
          </p:cNvSpPr>
          <p:nvPr/>
        </p:nvSpPr>
        <p:spPr>
          <a:xfrm>
            <a:off x="9096375" y="2266950"/>
            <a:ext cx="233362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Análise e ética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67DB9134-03B0-44B7-A825-84A0447FC6D6}"/>
              </a:ext>
            </a:extLst>
          </p:cNvPr>
          <p:cNvSpPr>
            <a:spLocks noGrp="1"/>
          </p:cNvSpPr>
          <p:nvPr/>
        </p:nvSpPr>
        <p:spPr>
          <a:xfrm>
            <a:off x="9096375" y="2857500"/>
            <a:ext cx="2333625" cy="2047875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rPr>
              <a:t>Forma de análise e parecer do CEP ou protocolo da CEUA, quando aplicável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D87E23C-898B-4371-9171-3F313E4C5B9A}"/>
              </a:ext>
            </a:extLst>
          </p:cNvPr>
          <p:cNvSpPr>
            <a:spLocks noGrp="1"/>
          </p:cNvSpPr>
          <p:nvPr/>
        </p:nvSpPr>
        <p:spPr>
          <a:xfrm>
            <a:off x="1524000" y="5334000"/>
            <a:ext cx="9144000" cy="571500"/>
          </a:xfrm>
          <a:prstGeom prst="roundRect">
            <a:avLst>
              <a:gd name="adj" fmla="val 13333"/>
            </a:avLst>
          </a:prstGeom>
          <a:solidFill>
            <a:srgbClr val="071B63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Apresente somente o que é necessário para compreender como o estudo foi realizado</a:t>
            </a:r>
          </a:p>
        </p:txBody>
      </p:sp>
    </p:spTree>
    <p:extLst>
      <p:ext uri="{BB962C8B-B14F-4D97-AF65-F5344CB8AC3E}">
        <p14:creationId xmlns:p14="http://schemas.microsoft.com/office/powerpoint/2010/main" val="524813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4C0F2F2B-85F1-4497-89A3-632814DCEF96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9715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Resultados principais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672927" y="209550"/>
            <a:ext cx="809297" cy="8382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40310F5-8C64-4B84-A756-DB9B9004AEFB}"/>
              </a:ext>
            </a:extLst>
          </p:cNvPr>
          <p:cNvSpPr>
            <a:spLocks noGrp="1"/>
          </p:cNvSpPr>
          <p:nvPr/>
        </p:nvSpPr>
        <p:spPr>
          <a:xfrm>
            <a:off x="552450" y="981075"/>
            <a:ext cx="1619250" cy="66675"/>
          </a:xfrm>
          <a:prstGeom prst="rect">
            <a:avLst/>
          </a:prstGeom>
          <a:solidFill>
            <a:srgbClr val="19E36A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1E0688D-E476-4BF2-8E16-F8B6E18E2327}"/>
              </a:ext>
            </a:extLst>
          </p:cNvPr>
          <p:cNvSpPr>
            <a:spLocks noGrp="1"/>
          </p:cNvSpPr>
          <p:nvPr/>
        </p:nvSpPr>
        <p:spPr>
          <a:xfrm>
            <a:off x="552450" y="6429375"/>
            <a:ext cx="11049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rPr>
              <a:t>IV COPAFAR 2026   5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AA36B5F-A042-42CF-8FE5-E09EEB843975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7239000" cy="390525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 i="0">
                <a:solidFill>
                  <a:srgbClr val="5F6F9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 i="0">
                <a:solidFill>
                  <a:srgbClr val="5F6F92"/>
                </a:solidFill>
                <a:latin typeface="Liberation Sans"/>
                <a:ea typeface="Liberation Sans"/>
                <a:cs typeface="Liberation Sans"/>
              </a:rPr>
              <a:t>INSIRA O GRÁFICO, A TABELA OU A FIGURA MAIS IMPORTANTE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9C648074-D7AF-456D-95FC-76F4806182D8}"/>
              </a:ext>
            </a:extLst>
          </p:cNvPr>
          <p:cNvSpPr>
            <a:spLocks noGrp="1"/>
          </p:cNvSpPr>
          <p:nvPr/>
        </p:nvSpPr>
        <p:spPr>
          <a:xfrm>
            <a:off x="8239125" y="1571625"/>
            <a:ext cx="3143250" cy="495300"/>
          </a:xfrm>
          <a:prstGeom prst="roundRect">
            <a:avLst>
              <a:gd name="adj" fmla="val 15385"/>
            </a:avLst>
          </a:prstGeom>
          <a:solidFill>
            <a:srgbClr val="19E36A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rPr>
              <a:t>ACHADO CENTRAL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A9B2D63-61BE-4227-89EC-A0CA5869D6D1}"/>
              </a:ext>
            </a:extLst>
          </p:cNvPr>
          <p:cNvSpPr>
            <a:spLocks noGrp="1"/>
          </p:cNvSpPr>
          <p:nvPr/>
        </p:nvSpPr>
        <p:spPr>
          <a:xfrm>
            <a:off x="8239125" y="2238375"/>
            <a:ext cx="3143250" cy="2333625"/>
          </a:xfrm>
          <a:prstGeom prst="roundRect">
            <a:avLst>
              <a:gd name="adj" fmla="val 3265"/>
            </a:avLst>
          </a:prstGeom>
          <a:solidFill>
            <a:srgbClr val="EEF5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rPr>
              <a:t>Destaque o resultado que responde diretamente ao objetivo. Use valores, categorias ou comparações concretas.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A6BD08E-1313-43DC-AA72-4DBBE6EFD14A}"/>
              </a:ext>
            </a:extLst>
          </p:cNvPr>
          <p:cNvSpPr>
            <a:spLocks noGrp="1"/>
          </p:cNvSpPr>
          <p:nvPr/>
        </p:nvSpPr>
        <p:spPr>
          <a:xfrm>
            <a:off x="809625" y="5476875"/>
            <a:ext cx="6953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rPr>
              <a:t>Fonte: informe a origem dos dados quando necessário</a:t>
            </a:r>
          </a:p>
        </p:txBody>
      </p:sp>
    </p:spTree>
    <p:extLst>
      <p:ext uri="{BB962C8B-B14F-4D97-AF65-F5344CB8AC3E}">
        <p14:creationId xmlns:p14="http://schemas.microsoft.com/office/powerpoint/2010/main" val="1382750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4E24B85B-0996-404E-849B-3F4CB44FDEBB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9715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Discussão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672927" y="209550"/>
            <a:ext cx="809297" cy="8382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8CCF92B5-F4C9-4C99-8726-9B3B0BD2E410}"/>
              </a:ext>
            </a:extLst>
          </p:cNvPr>
          <p:cNvSpPr>
            <a:spLocks noGrp="1"/>
          </p:cNvSpPr>
          <p:nvPr/>
        </p:nvSpPr>
        <p:spPr>
          <a:xfrm>
            <a:off x="552450" y="981075"/>
            <a:ext cx="1619250" cy="66675"/>
          </a:xfrm>
          <a:prstGeom prst="rect">
            <a:avLst/>
          </a:prstGeom>
          <a:solidFill>
            <a:srgbClr val="19E36A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3EB5DC0-4A86-42CF-96FC-D7F2D79C668F}"/>
              </a:ext>
            </a:extLst>
          </p:cNvPr>
          <p:cNvSpPr>
            <a:spLocks noGrp="1"/>
          </p:cNvSpPr>
          <p:nvPr/>
        </p:nvSpPr>
        <p:spPr>
          <a:xfrm>
            <a:off x="552450" y="6429375"/>
            <a:ext cx="11049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rPr>
              <a:t>IV COPAFAR 2026   6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A9BAEE0-2EB0-483E-BA59-3E1AD00BBDE5}"/>
              </a:ext>
            </a:extLst>
          </p:cNvPr>
          <p:cNvSpPr>
            <a:spLocks noGrp="1"/>
          </p:cNvSpPr>
          <p:nvPr/>
        </p:nvSpPr>
        <p:spPr>
          <a:xfrm>
            <a:off x="762000" y="1476375"/>
            <a:ext cx="4953000" cy="495300"/>
          </a:xfrm>
          <a:prstGeom prst="roundRect">
            <a:avLst>
              <a:gd name="adj" fmla="val 15385"/>
            </a:avLst>
          </a:prstGeom>
          <a:solidFill>
            <a:srgbClr val="19E36A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rPr>
              <a:t>O que os resultados mostram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7C5412E-4119-4CFA-8039-BC27AEDA9230}"/>
              </a:ext>
            </a:extLst>
          </p:cNvPr>
          <p:cNvSpPr>
            <a:spLocks noGrp="1"/>
          </p:cNvSpPr>
          <p:nvPr/>
        </p:nvSpPr>
        <p:spPr>
          <a:xfrm>
            <a:off x="762000" y="2143125"/>
            <a:ext cx="49530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rPr>
              <a:t>Interprete o achado principal e explique sua relação com o problema investigado.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695BA37-E21E-4FA3-BBC4-B7270C0F4AAC}"/>
              </a:ext>
            </a:extLst>
          </p:cNvPr>
          <p:cNvSpPr>
            <a:spLocks noGrp="1"/>
          </p:cNvSpPr>
          <p:nvPr/>
        </p:nvSpPr>
        <p:spPr>
          <a:xfrm>
            <a:off x="6477000" y="1476375"/>
            <a:ext cx="4953000" cy="495300"/>
          </a:xfrm>
          <a:prstGeom prst="roundRect">
            <a:avLst>
              <a:gd name="adj" fmla="val 15385"/>
            </a:avLst>
          </a:prstGeom>
          <a:solidFill>
            <a:srgbClr val="19E36A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rPr>
              <a:t>Relação com a literatura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986CE32-76C7-429E-B71F-6723578AB9FE}"/>
              </a:ext>
            </a:extLst>
          </p:cNvPr>
          <p:cNvSpPr>
            <a:spLocks noGrp="1"/>
          </p:cNvSpPr>
          <p:nvPr/>
        </p:nvSpPr>
        <p:spPr>
          <a:xfrm>
            <a:off x="6477000" y="2143125"/>
            <a:ext cx="49530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rPr>
              <a:t>Compare convergências e diferenças com estudos anteriores, sem transformar o slide em uma lista de citações.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97D7F033-2876-4D17-8BFD-7967FAB594B4}"/>
              </a:ext>
            </a:extLst>
          </p:cNvPr>
          <p:cNvSpPr>
            <a:spLocks noGrp="1"/>
          </p:cNvSpPr>
          <p:nvPr/>
        </p:nvSpPr>
        <p:spPr>
          <a:xfrm>
            <a:off x="2095500" y="4238625"/>
            <a:ext cx="8001000" cy="571500"/>
          </a:xfrm>
          <a:prstGeom prst="roundRect">
            <a:avLst>
              <a:gd name="adj" fmla="val 13333"/>
            </a:avLst>
          </a:prstGeom>
          <a:solidFill>
            <a:srgbClr val="071B63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9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Implicações e limitações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08328FF-6CBA-4293-BFD0-EE8F91036EDC}"/>
              </a:ext>
            </a:extLst>
          </p:cNvPr>
          <p:cNvSpPr>
            <a:spLocks noGrp="1"/>
          </p:cNvSpPr>
          <p:nvPr/>
        </p:nvSpPr>
        <p:spPr>
          <a:xfrm>
            <a:off x="2476500" y="4953000"/>
            <a:ext cx="7239000" cy="666750"/>
          </a:xfrm>
          <a:prstGeom prst="roundRect">
            <a:avLst>
              <a:gd name="adj" fmla="val 11429"/>
            </a:avLst>
          </a:prstGeom>
          <a:solidFill>
            <a:srgbClr val="EEF5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rPr>
              <a:t>Indique a aplicação dos achados e a principal limitação do estudo</a:t>
            </a:r>
          </a:p>
        </p:txBody>
      </p:sp>
    </p:spTree>
    <p:extLst>
      <p:ext uri="{BB962C8B-B14F-4D97-AF65-F5344CB8AC3E}">
        <p14:creationId xmlns:p14="http://schemas.microsoft.com/office/powerpoint/2010/main" val="1207852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E617654B-8E45-4E6C-930B-B714129A447A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9715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Conclusão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672927" y="209550"/>
            <a:ext cx="809297" cy="8382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FC53D95-BD4F-4DEC-8EF2-681AB2791928}"/>
              </a:ext>
            </a:extLst>
          </p:cNvPr>
          <p:cNvSpPr>
            <a:spLocks noGrp="1"/>
          </p:cNvSpPr>
          <p:nvPr/>
        </p:nvSpPr>
        <p:spPr>
          <a:xfrm>
            <a:off x="552450" y="981075"/>
            <a:ext cx="1619250" cy="66675"/>
          </a:xfrm>
          <a:prstGeom prst="rect">
            <a:avLst/>
          </a:prstGeom>
          <a:solidFill>
            <a:srgbClr val="19E36A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9D4CF4E-F9E5-4CD4-BCD6-B4730E3F9E6E}"/>
              </a:ext>
            </a:extLst>
          </p:cNvPr>
          <p:cNvSpPr>
            <a:spLocks noGrp="1"/>
          </p:cNvSpPr>
          <p:nvPr/>
        </p:nvSpPr>
        <p:spPr>
          <a:xfrm>
            <a:off x="552450" y="6429375"/>
            <a:ext cx="11049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 i="0">
                <a:solidFill>
                  <a:srgbClr val="D8E4FF"/>
                </a:solidFill>
                <a:latin typeface="Liberation Sans"/>
                <a:ea typeface="Liberation Sans"/>
                <a:cs typeface="Liberation Sans"/>
              </a:rPr>
              <a:t>IV COPAFAR 2026   7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0024EAE6-1043-42B0-9C15-227F20B750F0}"/>
              </a:ext>
            </a:extLst>
          </p:cNvPr>
          <p:cNvSpPr>
            <a:spLocks noGrp="1"/>
          </p:cNvSpPr>
          <p:nvPr/>
        </p:nvSpPr>
        <p:spPr>
          <a:xfrm>
            <a:off x="1714500" y="1571625"/>
            <a:ext cx="8763000" cy="552450"/>
          </a:xfrm>
          <a:prstGeom prst="roundRect">
            <a:avLst>
              <a:gd name="adj" fmla="val 13793"/>
            </a:avLst>
          </a:prstGeom>
          <a:solidFill>
            <a:srgbClr val="19E36A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 i="0">
                <a:solidFill>
                  <a:srgbClr val="071B63"/>
                </a:solidFill>
                <a:latin typeface="Liberation Sans"/>
                <a:ea typeface="Liberation Sans"/>
                <a:cs typeface="Liberation Sans"/>
              </a:rPr>
              <a:t>RESPOSTA AO OBJETIVO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6839D5FD-ECF4-46BF-B60A-DAE787EE8046}"/>
              </a:ext>
            </a:extLst>
          </p:cNvPr>
          <p:cNvSpPr>
            <a:spLocks noGrp="1"/>
          </p:cNvSpPr>
          <p:nvPr/>
        </p:nvSpPr>
        <p:spPr>
          <a:xfrm>
            <a:off x="1619250" y="2333625"/>
            <a:ext cx="8953500" cy="1905000"/>
          </a:xfrm>
          <a:prstGeom prst="roundRect">
            <a:avLst>
              <a:gd name="adj" fmla="val 4000"/>
            </a:avLst>
          </a:prstGeom>
          <a:solidFill>
            <a:srgbClr val="071B63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325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Apresente a conclusão principal em uma ou duas frases. Ela deve decorrer dos resultados mostrados e não pode introduzir informações novas.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98456BB-FDFC-4382-A467-1981C349FA39}"/>
              </a:ext>
            </a:extLst>
          </p:cNvPr>
          <p:cNvSpPr>
            <a:spLocks noGrp="1"/>
          </p:cNvSpPr>
          <p:nvPr/>
        </p:nvSpPr>
        <p:spPr>
          <a:xfrm>
            <a:off x="2524125" y="4667250"/>
            <a:ext cx="7143750" cy="742950"/>
          </a:xfrm>
          <a:prstGeom prst="roundRect">
            <a:avLst>
              <a:gd name="adj" fmla="val 10256"/>
            </a:avLst>
          </a:prstGeom>
          <a:solidFill>
            <a:srgbClr val="EEF5F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 i="0">
                <a:solidFill>
                  <a:srgbClr val="10265C"/>
                </a:solidFill>
                <a:latin typeface="Liberation Sans"/>
                <a:ea typeface="Liberation Sans"/>
                <a:cs typeface="Liberation Sans"/>
              </a:rPr>
              <a:t>Contribuição, recomendação ou perspectiva futura</a:t>
            </a:r>
          </a:p>
        </p:txBody>
      </p:sp>
    </p:spTree>
    <p:extLst>
      <p:ext uri="{BB962C8B-B14F-4D97-AF65-F5344CB8AC3E}">
        <p14:creationId xmlns:p14="http://schemas.microsoft.com/office/powerpoint/2010/main" val="1214846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823872"/>
            <a:ext cx="12192000" cy="5210256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0151BDB7-9704-4B61-B710-4D087638AA84}"/>
              </a:ext>
            </a:extLst>
          </p:cNvPr>
          <p:cNvSpPr>
            <a:spLocks noGrp="1"/>
          </p:cNvSpPr>
          <p:nvPr/>
        </p:nvSpPr>
        <p:spPr>
          <a:xfrm>
            <a:off x="857250" y="1428750"/>
            <a:ext cx="10477500" cy="3905250"/>
          </a:xfrm>
          <a:prstGeom prst="roundRect">
            <a:avLst>
              <a:gd name="adj" fmla="val 1951"/>
            </a:avLst>
          </a:prstGeom>
          <a:solidFill>
            <a:srgbClr val="071B63">
              <a:alpha val="90980"/>
            </a:srgbClr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7E34A31-9128-42B0-94DB-0CC9342BDE74}"/>
              </a:ext>
            </a:extLst>
          </p:cNvPr>
          <p:cNvSpPr>
            <a:spLocks noGrp="1"/>
          </p:cNvSpPr>
          <p:nvPr/>
        </p:nvSpPr>
        <p:spPr>
          <a:xfrm>
            <a:off x="1524000" y="1857375"/>
            <a:ext cx="9144000" cy="809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60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600" b="1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OBRIGADO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441CF62-A326-41B5-8EE9-959E4C98626F}"/>
              </a:ext>
            </a:extLst>
          </p:cNvPr>
          <p:cNvSpPr>
            <a:spLocks noGrp="1"/>
          </p:cNvSpPr>
          <p:nvPr/>
        </p:nvSpPr>
        <p:spPr>
          <a:xfrm>
            <a:off x="1714500" y="2857500"/>
            <a:ext cx="8763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0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0" i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Título abreviado do trabalho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A78FFDC-7E25-4E24-A460-5C68EB200B81}"/>
              </a:ext>
            </a:extLst>
          </p:cNvPr>
          <p:cNvSpPr>
            <a:spLocks noGrp="1"/>
          </p:cNvSpPr>
          <p:nvPr/>
        </p:nvSpPr>
        <p:spPr>
          <a:xfrm>
            <a:off x="1714500" y="3571875"/>
            <a:ext cx="8763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 i="0">
                <a:solidFill>
                  <a:srgbClr val="CFE1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 i="0">
                <a:solidFill>
                  <a:srgbClr val="CFE1FF"/>
                </a:solidFill>
                <a:latin typeface="Liberation Sans"/>
                <a:ea typeface="Liberation Sans"/>
                <a:cs typeface="Liberation Sans"/>
              </a:rPr>
              <a:t>Nome do apresentador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C7DCF68-6A14-47FA-A817-DF8CD352F993}"/>
              </a:ext>
            </a:extLst>
          </p:cNvPr>
          <p:cNvSpPr>
            <a:spLocks noGrp="1"/>
          </p:cNvSpPr>
          <p:nvPr/>
        </p:nvSpPr>
        <p:spPr>
          <a:xfrm>
            <a:off x="1714500" y="4095750"/>
            <a:ext cx="8763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0" i="0">
                <a:solidFill>
                  <a:srgbClr val="CFE1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 i="0">
                <a:solidFill>
                  <a:srgbClr val="CFE1FF"/>
                </a:solidFill>
                <a:latin typeface="Liberation Sans"/>
                <a:ea typeface="Liberation Sans"/>
                <a:cs typeface="Liberation Sans"/>
              </a:rPr>
              <a:t>E-mail ou contato institucional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66B9CEE-B29A-47AA-AB01-0449FC22F57B}"/>
              </a:ext>
            </a:extLst>
          </p:cNvPr>
          <p:cNvSpPr>
            <a:spLocks noGrp="1"/>
          </p:cNvSpPr>
          <p:nvPr/>
        </p:nvSpPr>
        <p:spPr>
          <a:xfrm>
            <a:off x="2095500" y="4686300"/>
            <a:ext cx="8001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 i="0">
                <a:solidFill>
                  <a:srgbClr val="19E36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1" i="0">
                <a:solidFill>
                  <a:srgbClr val="19E36A"/>
                </a:solidFill>
                <a:latin typeface="Liberation Sans"/>
                <a:ea typeface="Liberation Sans"/>
                <a:cs typeface="Liberation Sans"/>
              </a:rPr>
              <a:t>AGRADECIMENTOS E APOIO FINANCEIRO, QUANDO APLICÁVEL</a:t>
            </a:r>
          </a:p>
        </p:txBody>
      </p:sp>
    </p:spTree>
    <p:extLst>
      <p:ext uri="{BB962C8B-B14F-4D97-AF65-F5344CB8AC3E}">
        <p14:creationId xmlns:p14="http://schemas.microsoft.com/office/powerpoint/2010/main" val="105953929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</Words>
  <Application>Microsoft Office PowerPoint</Application>
  <DocSecurity>0</DocSecurity>
  <PresentationFormat>Widescreen</PresentationFormat>
  <Paragraphs>61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Aptos</vt:lpstr>
      <vt:lpstr>Liberation Sans</vt:lpstr>
      <vt:lpstr>ChatGPT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Fagner Carvalho Leite</cp:lastModifiedBy>
  <cp:revision>1</cp:revision>
  <dcterms:created xsi:type="dcterms:W3CDTF">2026-09-27T05:00:25Z</dcterms:created>
  <dcterms:modified xsi:type="dcterms:W3CDTF">2026-09-27T05:05:02Z</dcterms:modified>
</cp:coreProperties>
</file>