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" d="100"/>
          <a:sy n="12" d="100"/>
        </p:scale>
        <p:origin x="22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11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0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2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99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24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27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1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93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9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F264-B822-41F1-A909-97407B329210}" type="datetimeFigureOut">
              <a:rPr lang="pt-BR" smtClean="0"/>
              <a:t>20/03/2023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0456-CB51-457B-9C3D-628D24DA57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0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">
            <a:extLst>
              <a:ext uri="{FF2B5EF4-FFF2-40B4-BE49-F238E27FC236}">
                <a16:creationId xmlns="" xmlns:a16="http://schemas.microsoft.com/office/drawing/2014/main" id="{3128F376-F3ED-C7FF-BED6-942DC8AC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068" y="4712328"/>
            <a:ext cx="23391719" cy="418576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ctr" defTabSz="914400"/>
            <a:r>
              <a:rPr lang="pt-BR" altLang="pt-BR" sz="3600" b="1" dirty="0">
                <a:solidFill>
                  <a:srgbClr val="FFFFFF"/>
                </a:solidFill>
              </a:rPr>
              <a:t>TÍTULO DO TRABALHO: </a:t>
            </a:r>
            <a:br>
              <a:rPr lang="pt-BR" altLang="pt-BR" sz="3600" b="1" dirty="0">
                <a:solidFill>
                  <a:srgbClr val="FFFFFF"/>
                </a:solidFill>
              </a:rPr>
            </a:br>
            <a:r>
              <a:rPr lang="pt-BR" altLang="pt-BR" sz="3600" b="1" dirty="0">
                <a:solidFill>
                  <a:srgbClr val="FFFFFF"/>
                </a:solidFill>
              </a:rPr>
              <a:t>Subtítulo </a:t>
            </a:r>
            <a:r>
              <a:rPr lang="pt-BR" altLang="pt-BR" sz="3600" dirty="0">
                <a:solidFill>
                  <a:srgbClr val="FFFFFF"/>
                </a:solidFill>
              </a:rPr>
              <a:t>(Opcional)</a:t>
            </a:r>
          </a:p>
          <a:p>
            <a:pPr lvl="2" algn="ctr" defTabSz="914400"/>
            <a:endParaRPr lang="pt-BR" altLang="pt-BR" sz="3600" dirty="0">
              <a:solidFill>
                <a:srgbClr val="FFFFFF"/>
              </a:solidFill>
            </a:endParaRPr>
          </a:p>
          <a:p>
            <a:pPr lvl="2" algn="ctr" defTabSz="914400"/>
            <a:r>
              <a:rPr lang="pt-BR" altLang="pt-BR" sz="3600" b="1" dirty="0">
                <a:solidFill>
                  <a:srgbClr val="FFFFFF"/>
                </a:solidFill>
              </a:rPr>
              <a:t>Discente nome completo¹; DOCENTE NOME COMPLETO (</a:t>
            </a:r>
            <a:r>
              <a:rPr lang="pt-BR" altLang="pt-BR" sz="3600" b="1" dirty="0" err="1">
                <a:solidFill>
                  <a:srgbClr val="FFFFFF"/>
                </a:solidFill>
              </a:rPr>
              <a:t>email</a:t>
            </a:r>
            <a:r>
              <a:rPr lang="pt-BR" altLang="pt-BR" sz="3600" b="1" dirty="0">
                <a:solidFill>
                  <a:srgbClr val="FFFFFF"/>
                </a:solidFill>
              </a:rPr>
              <a:t> docente)²*</a:t>
            </a:r>
          </a:p>
          <a:p>
            <a:pPr lvl="2" algn="ctr" defTabSz="914400"/>
            <a:endParaRPr lang="pt-BR" altLang="pt-BR" sz="3600" b="1" dirty="0">
              <a:solidFill>
                <a:srgbClr val="FFFFFF"/>
              </a:solidFill>
            </a:endParaRPr>
          </a:p>
          <a:p>
            <a:pPr lvl="2" algn="ctr" defTabSz="914400"/>
            <a:r>
              <a:rPr lang="pt-BR" altLang="pt-BR" sz="3600" b="1" dirty="0">
                <a:solidFill>
                  <a:srgbClr val="FFFFFF"/>
                </a:solidFill>
              </a:rPr>
              <a:t>¹Discente do curso </a:t>
            </a:r>
            <a:r>
              <a:rPr lang="pt-BR" altLang="pt-BR" sz="3600" b="1" dirty="0" err="1">
                <a:solidFill>
                  <a:srgbClr val="FFFFFF"/>
                </a:solidFill>
              </a:rPr>
              <a:t>xx</a:t>
            </a:r>
            <a:r>
              <a:rPr lang="pt-BR" altLang="pt-BR" sz="3600" b="1" dirty="0">
                <a:solidFill>
                  <a:srgbClr val="FFFFFF"/>
                </a:solidFill>
              </a:rPr>
              <a:t> no Centro Universitário </a:t>
            </a:r>
            <a:r>
              <a:rPr lang="pt-BR" altLang="pt-BR" sz="3600" b="1" dirty="0" err="1">
                <a:solidFill>
                  <a:srgbClr val="FFFFFF"/>
                </a:solidFill>
              </a:rPr>
              <a:t>Inta</a:t>
            </a:r>
            <a:r>
              <a:rPr lang="pt-BR" altLang="pt-BR" sz="3600" b="1" dirty="0">
                <a:solidFill>
                  <a:srgbClr val="FFFFFF"/>
                </a:solidFill>
              </a:rPr>
              <a:t> - UNINTA, </a:t>
            </a:r>
            <a:r>
              <a:rPr lang="pt-BR" altLang="pt-BR" sz="3600" b="1" dirty="0" err="1">
                <a:solidFill>
                  <a:srgbClr val="FFFFFF"/>
                </a:solidFill>
              </a:rPr>
              <a:t>Sobral-CE</a:t>
            </a:r>
            <a:r>
              <a:rPr lang="pt-BR" altLang="pt-BR" sz="3600" b="1" dirty="0">
                <a:solidFill>
                  <a:srgbClr val="FFFFFF"/>
                </a:solidFill>
              </a:rPr>
              <a:t>, Brasil.</a:t>
            </a:r>
          </a:p>
          <a:p>
            <a:pPr lvl="2" algn="ctr" defTabSz="914400"/>
            <a:r>
              <a:rPr lang="pt-BR" altLang="pt-BR" sz="3600" b="1" dirty="0">
                <a:solidFill>
                  <a:srgbClr val="FFFFFF"/>
                </a:solidFill>
              </a:rPr>
              <a:t>²Docente no Centro Universitário </a:t>
            </a:r>
            <a:r>
              <a:rPr lang="pt-BR" altLang="pt-BR" sz="3600" b="1" dirty="0" err="1">
                <a:solidFill>
                  <a:srgbClr val="FFFFFF"/>
                </a:solidFill>
              </a:rPr>
              <a:t>Inta</a:t>
            </a:r>
            <a:r>
              <a:rPr lang="pt-BR" altLang="pt-BR" sz="3600" b="1" dirty="0">
                <a:solidFill>
                  <a:srgbClr val="FFFFFF"/>
                </a:solidFill>
              </a:rPr>
              <a:t> - UNINTA, </a:t>
            </a:r>
            <a:r>
              <a:rPr lang="pt-BR" altLang="pt-BR" sz="3600" b="1" dirty="0" err="1">
                <a:solidFill>
                  <a:srgbClr val="FFFFFF"/>
                </a:solidFill>
              </a:rPr>
              <a:t>Sobral-CE</a:t>
            </a:r>
            <a:r>
              <a:rPr lang="pt-BR" altLang="pt-BR" sz="3600" b="1" dirty="0">
                <a:solidFill>
                  <a:srgbClr val="FFFFFF"/>
                </a:solidFill>
              </a:rPr>
              <a:t>, Brasil. *Orientadora.</a:t>
            </a:r>
          </a:p>
          <a:p>
            <a:pPr defTabSz="914400"/>
            <a:r>
              <a:rPr lang="pt-BR" altLang="en-US" sz="1400" dirty="0"/>
              <a:t>z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="" xmlns:a16="http://schemas.microsoft.com/office/drawing/2014/main" id="{6F6B8997-0D88-B7F4-EABF-B45A55673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1233176"/>
            <a:ext cx="13742988" cy="1168400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 dirty="0">
                <a:solidFill>
                  <a:srgbClr val="FFFFFF"/>
                </a:solidFill>
              </a:rPr>
              <a:t>INTRODUÇÃO</a:t>
            </a:r>
            <a:endParaRPr lang="pt-BR" altLang="pt-BR" sz="5600" b="1" dirty="0"/>
          </a:p>
        </p:txBody>
      </p:sp>
      <p:sp>
        <p:nvSpPr>
          <p:cNvPr id="9" name="AutoShape 2">
            <a:extLst>
              <a:ext uri="{FF2B5EF4-FFF2-40B4-BE49-F238E27FC236}">
                <a16:creationId xmlns="" xmlns:a16="http://schemas.microsoft.com/office/drawing/2014/main" id="{B01C4A6A-F629-B910-515F-B21ED7F1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460" y="23280662"/>
            <a:ext cx="13741400" cy="1160462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 dirty="0">
                <a:solidFill>
                  <a:srgbClr val="FFFFFF"/>
                </a:solidFill>
              </a:rPr>
              <a:t>METODOLOGIA</a:t>
            </a:r>
            <a:endParaRPr lang="pt-BR" altLang="pt-BR" sz="5600" b="1" dirty="0"/>
          </a:p>
        </p:txBody>
      </p:sp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BC9E1431-3E0B-4630-F175-A2B40286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33159410"/>
            <a:ext cx="13741400" cy="1160463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 smtClean="0">
                <a:solidFill>
                  <a:srgbClr val="FFFFFF"/>
                </a:solidFill>
              </a:rPr>
              <a:t>RESULTADOS E DISCUSSÃO</a:t>
            </a:r>
            <a:endParaRPr lang="pt-BR" altLang="pt-BR" sz="5600" b="1" dirty="0"/>
          </a:p>
        </p:txBody>
      </p:sp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C4ACBCB0-7232-9860-BAE4-85EE322D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5631" y="11233176"/>
            <a:ext cx="13741400" cy="1160463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 dirty="0">
                <a:solidFill>
                  <a:srgbClr val="FFFFFF"/>
                </a:solidFill>
              </a:rPr>
              <a:t>CONSIDERAÇÕES FINAIS</a:t>
            </a:r>
            <a:endParaRPr lang="pt-BR" altLang="pt-BR" sz="5600" b="1" dirty="0"/>
          </a:p>
        </p:txBody>
      </p:sp>
      <p:sp>
        <p:nvSpPr>
          <p:cNvPr id="13" name="CaixaDeTexto 19">
            <a:extLst>
              <a:ext uri="{FF2B5EF4-FFF2-40B4-BE49-F238E27FC236}">
                <a16:creationId xmlns="" xmlns:a16="http://schemas.microsoft.com/office/drawing/2014/main" id="{E2EB87B9-9916-510C-E469-910B1912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460" y="34933005"/>
            <a:ext cx="1371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5400" dirty="0"/>
              <a:t>- Discussões e Resultados da Pesquisa. </a:t>
            </a:r>
          </a:p>
        </p:txBody>
      </p:sp>
      <p:sp>
        <p:nvSpPr>
          <p:cNvPr id="14" name="CaixaDeTexto 21">
            <a:extLst>
              <a:ext uri="{FF2B5EF4-FFF2-40B4-BE49-F238E27FC236}">
                <a16:creationId xmlns="" xmlns:a16="http://schemas.microsoft.com/office/drawing/2014/main" id="{2EA6BC1E-6B6E-FAD0-7538-E6365106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3271560"/>
            <a:ext cx="13716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5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 algn="just" eaLnBrk="1" hangingPunct="1">
              <a:buFont typeface="Arial" pitchFamily="34" charset="0"/>
              <a:buChar char="•"/>
            </a:pPr>
            <a:r>
              <a:rPr lang="pt-BR" altLang="pt-BR" sz="5600" b="1" dirty="0"/>
              <a:t>Contextualização da Pesquisa:</a:t>
            </a:r>
          </a:p>
          <a:p>
            <a:pPr marL="685800" indent="-685800" algn="just" eaLnBrk="1" hangingPunct="1">
              <a:buFont typeface="Arial" pitchFamily="34" charset="0"/>
              <a:buChar char="•"/>
            </a:pPr>
            <a:endParaRPr lang="pt-BR" altLang="pt-BR" sz="5600" b="1" dirty="0"/>
          </a:p>
          <a:p>
            <a:r>
              <a:rPr lang="pt-BR" sz="5600" dirty="0"/>
              <a:t>- Justificativa</a:t>
            </a:r>
          </a:p>
          <a:p>
            <a:r>
              <a:rPr lang="pt-BR" sz="5600" dirty="0"/>
              <a:t>- Problematização (Questões de Pesquisa)</a:t>
            </a:r>
          </a:p>
          <a:p>
            <a:pPr marL="857250" indent="-857250">
              <a:buFontTx/>
              <a:buChar char="-"/>
            </a:pPr>
            <a:r>
              <a:rPr lang="pt-BR" sz="5600" dirty="0"/>
              <a:t>Objetivos (Geral e Específicos)</a:t>
            </a:r>
          </a:p>
          <a:p>
            <a:pPr indent="0"/>
            <a:r>
              <a:rPr lang="pt-BR" sz="5600" dirty="0"/>
              <a:t>- Metodologia da Pesquisa</a:t>
            </a:r>
          </a:p>
          <a:p>
            <a:r>
              <a:rPr lang="pt-BR" sz="5600" dirty="0"/>
              <a:t>- Proposições </a:t>
            </a:r>
          </a:p>
          <a:p>
            <a:pPr indent="0" algn="just" eaLnBrk="1" hangingPunct="1"/>
            <a:r>
              <a:rPr lang="pt-BR" altLang="pt-BR" sz="5600" dirty="0"/>
              <a:t>. </a:t>
            </a:r>
          </a:p>
        </p:txBody>
      </p:sp>
      <p:sp>
        <p:nvSpPr>
          <p:cNvPr id="15" name="CaixaDeTexto 22">
            <a:extLst>
              <a:ext uri="{FF2B5EF4-FFF2-40B4-BE49-F238E27FC236}">
                <a16:creationId xmlns="" xmlns:a16="http://schemas.microsoft.com/office/drawing/2014/main" id="{175589D9-266F-D399-5F5E-EECE2E4BE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1343" y="12555564"/>
            <a:ext cx="13716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175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5600" dirty="0"/>
              <a:t>-  Considerações para demonstrar se os objetivos foram alcançados ou não.</a:t>
            </a:r>
          </a:p>
          <a:p>
            <a:r>
              <a:rPr lang="pt-BR" sz="5600" dirty="0"/>
              <a:t>- Possíveis desdobramentos </a:t>
            </a:r>
          </a:p>
          <a:p>
            <a:pPr algn="just" eaLnBrk="1" hangingPunct="1"/>
            <a:endParaRPr lang="pt-BR" altLang="pt-BR" sz="5600" dirty="0"/>
          </a:p>
          <a:p>
            <a:pPr algn="just" eaLnBrk="1" hangingPunct="1"/>
            <a:endParaRPr lang="pt-BR" altLang="pt-BR" sz="5600" dirty="0"/>
          </a:p>
          <a:p>
            <a:pPr algn="just" eaLnBrk="1" hangingPunct="1"/>
            <a:endParaRPr lang="pt-BR" altLang="pt-BR" sz="5600" dirty="0"/>
          </a:p>
        </p:txBody>
      </p:sp>
      <p:sp>
        <p:nvSpPr>
          <p:cNvPr id="16" name="CaixaDeTexto 23">
            <a:extLst>
              <a:ext uri="{FF2B5EF4-FFF2-40B4-BE49-F238E27FC236}">
                <a16:creationId xmlns="" xmlns:a16="http://schemas.microsoft.com/office/drawing/2014/main" id="{CE3E62AE-6D53-D749-20C4-DA692E272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3719" y="24582019"/>
            <a:ext cx="13716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2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5400" dirty="0"/>
              <a:t>Em ordem alfabética.</a:t>
            </a:r>
          </a:p>
          <a:p>
            <a:endParaRPr lang="pt-BR" sz="5400" dirty="0">
              <a:solidFill>
                <a:srgbClr val="FF0000"/>
              </a:solidFill>
            </a:endParaRPr>
          </a:p>
          <a:p>
            <a:pPr indent="0"/>
            <a:r>
              <a:rPr lang="pt-BR" sz="5400" dirty="0"/>
              <a:t>GIL, Antônio Carlos. </a:t>
            </a:r>
            <a:r>
              <a:rPr lang="pt-BR" sz="5400" b="1" dirty="0"/>
              <a:t>Como elaborar projetos de pesquisa.</a:t>
            </a:r>
            <a:r>
              <a:rPr lang="pt-BR" sz="5400" dirty="0"/>
              <a:t> 4 ed. - São Paulo: Atlas, 2022. 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="" xmlns:a16="http://schemas.microsoft.com/office/drawing/2014/main" id="{DE233D67-64C3-4DEF-CA34-BBADD59B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5631" y="23308844"/>
            <a:ext cx="13742988" cy="1160463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>
                <a:solidFill>
                  <a:srgbClr val="FFFFFF"/>
                </a:solidFill>
              </a:rPr>
              <a:t>REFERÊNCIAS</a:t>
            </a:r>
            <a:endParaRPr lang="pt-BR" altLang="pt-BR" sz="5600" b="1"/>
          </a:p>
        </p:txBody>
      </p:sp>
      <p:sp>
        <p:nvSpPr>
          <p:cNvPr id="18" name="AutoShape 2">
            <a:extLst>
              <a:ext uri="{FF2B5EF4-FFF2-40B4-BE49-F238E27FC236}">
                <a16:creationId xmlns="" xmlns:a16="http://schemas.microsoft.com/office/drawing/2014/main" id="{7A159C0D-8B52-E920-C1D3-CF76E439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6925" y="34964370"/>
            <a:ext cx="13742988" cy="1160463"/>
          </a:xfrm>
          <a:prstGeom prst="rect">
            <a:avLst/>
          </a:prstGeom>
          <a:solidFill>
            <a:srgbClr val="FF0000">
              <a:alpha val="95000"/>
            </a:srgbClr>
          </a:solidFill>
          <a:ln>
            <a:noFill/>
          </a:ln>
        </p:spPr>
        <p:txBody>
          <a:bodyPr lIns="36580" tIns="36580" rIns="36580" bIns="3658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968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algn="ctr" defTabSz="914400"/>
            <a:r>
              <a:rPr lang="pt-BR" altLang="pt-BR" sz="5600" b="1">
                <a:solidFill>
                  <a:srgbClr val="FFFFFF"/>
                </a:solidFill>
              </a:rPr>
              <a:t>AGRADECIMENTOS</a:t>
            </a:r>
            <a:endParaRPr lang="pt-BR" altLang="pt-BR" sz="5600" b="1"/>
          </a:p>
        </p:txBody>
      </p:sp>
      <p:sp>
        <p:nvSpPr>
          <p:cNvPr id="19" name="CaixaDeTexto 33">
            <a:extLst>
              <a:ext uri="{FF2B5EF4-FFF2-40B4-BE49-F238E27FC236}">
                <a16:creationId xmlns="" xmlns:a16="http://schemas.microsoft.com/office/drawing/2014/main" id="{24A934C5-C6E6-71AC-3B55-AE324B167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638" y="36332795"/>
            <a:ext cx="137160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22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5000" dirty="0"/>
              <a:t>Opcional, se tiver que agradeça aos órgãos de Fomento de Bolsa ou as Instituições de Ensino e Pesquisa.</a:t>
            </a:r>
          </a:p>
        </p:txBody>
      </p:sp>
    </p:spTree>
    <p:extLst>
      <p:ext uri="{BB962C8B-B14F-4D97-AF65-F5344CB8AC3E}">
        <p14:creationId xmlns:p14="http://schemas.microsoft.com/office/powerpoint/2010/main" val="1111135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107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Irda Veras</dc:creator>
  <cp:lastModifiedBy>Sinara</cp:lastModifiedBy>
  <cp:revision>5</cp:revision>
  <dcterms:created xsi:type="dcterms:W3CDTF">2022-11-30T19:34:47Z</dcterms:created>
  <dcterms:modified xsi:type="dcterms:W3CDTF">2023-03-20T18:08:39Z</dcterms:modified>
</cp:coreProperties>
</file>