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1733748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1pPr>
    <a:lvl2pPr marL="1733748" algn="l" defTabSz="1733748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2pPr>
    <a:lvl3pPr marL="3467496" algn="l" defTabSz="1733748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3pPr>
    <a:lvl4pPr marL="5201244" algn="l" defTabSz="1733748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4pPr>
    <a:lvl5pPr marL="6934992" algn="l" defTabSz="1733748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5pPr>
    <a:lvl6pPr marL="8668741" algn="l" defTabSz="1733748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6pPr>
    <a:lvl7pPr marL="10402489" algn="l" defTabSz="1733748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7pPr>
    <a:lvl8pPr marL="12136237" algn="l" defTabSz="1733748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8pPr>
    <a:lvl9pPr marL="13869985" algn="l" defTabSz="1733748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60" userDrawn="1">
          <p15:clr>
            <a:srgbClr val="A4A3A4"/>
          </p15:clr>
        </p15:guide>
        <p15:guide id="2" pos="188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4" autoAdjust="0"/>
    <p:restoredTop sz="94660"/>
  </p:normalViewPr>
  <p:slideViewPr>
    <p:cSldViewPr snapToGrid="0">
      <p:cViewPr>
        <p:scale>
          <a:sx n="30" d="100"/>
          <a:sy n="30" d="100"/>
        </p:scale>
        <p:origin x="606" y="-1080"/>
      </p:cViewPr>
      <p:guideLst>
        <p:guide orient="horz" pos="16260"/>
        <p:guide pos="188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40D20-5DBE-482D-8036-D2682AB1217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C44CF-6A57-4980-92AA-6E2C99C50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993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67496" rtl="0" eaLnBrk="1" latinLnBrk="0" hangingPunct="1">
      <a:defRPr sz="4551" kern="1200">
        <a:solidFill>
          <a:schemeClr val="tx1"/>
        </a:solidFill>
        <a:latin typeface="+mn-lt"/>
        <a:ea typeface="+mn-ea"/>
        <a:cs typeface="+mn-cs"/>
      </a:defRPr>
    </a:lvl1pPr>
    <a:lvl2pPr marL="1733748" algn="l" defTabSz="3467496" rtl="0" eaLnBrk="1" latinLnBrk="0" hangingPunct="1">
      <a:defRPr sz="4551" kern="1200">
        <a:solidFill>
          <a:schemeClr val="tx1"/>
        </a:solidFill>
        <a:latin typeface="+mn-lt"/>
        <a:ea typeface="+mn-ea"/>
        <a:cs typeface="+mn-cs"/>
      </a:defRPr>
    </a:lvl2pPr>
    <a:lvl3pPr marL="3467496" algn="l" defTabSz="3467496" rtl="0" eaLnBrk="1" latinLnBrk="0" hangingPunct="1">
      <a:defRPr sz="4551" kern="1200">
        <a:solidFill>
          <a:schemeClr val="tx1"/>
        </a:solidFill>
        <a:latin typeface="+mn-lt"/>
        <a:ea typeface="+mn-ea"/>
        <a:cs typeface="+mn-cs"/>
      </a:defRPr>
    </a:lvl3pPr>
    <a:lvl4pPr marL="5201244" algn="l" defTabSz="3467496" rtl="0" eaLnBrk="1" latinLnBrk="0" hangingPunct="1">
      <a:defRPr sz="4551" kern="1200">
        <a:solidFill>
          <a:schemeClr val="tx1"/>
        </a:solidFill>
        <a:latin typeface="+mn-lt"/>
        <a:ea typeface="+mn-ea"/>
        <a:cs typeface="+mn-cs"/>
      </a:defRPr>
    </a:lvl4pPr>
    <a:lvl5pPr marL="6934992" algn="l" defTabSz="3467496" rtl="0" eaLnBrk="1" latinLnBrk="0" hangingPunct="1">
      <a:defRPr sz="4551" kern="1200">
        <a:solidFill>
          <a:schemeClr val="tx1"/>
        </a:solidFill>
        <a:latin typeface="+mn-lt"/>
        <a:ea typeface="+mn-ea"/>
        <a:cs typeface="+mn-cs"/>
      </a:defRPr>
    </a:lvl5pPr>
    <a:lvl6pPr marL="8668741" algn="l" defTabSz="3467496" rtl="0" eaLnBrk="1" latinLnBrk="0" hangingPunct="1">
      <a:defRPr sz="4551" kern="1200">
        <a:solidFill>
          <a:schemeClr val="tx1"/>
        </a:solidFill>
        <a:latin typeface="+mn-lt"/>
        <a:ea typeface="+mn-ea"/>
        <a:cs typeface="+mn-cs"/>
      </a:defRPr>
    </a:lvl6pPr>
    <a:lvl7pPr marL="10402489" algn="l" defTabSz="3467496" rtl="0" eaLnBrk="1" latinLnBrk="0" hangingPunct="1">
      <a:defRPr sz="4551" kern="1200">
        <a:solidFill>
          <a:schemeClr val="tx1"/>
        </a:solidFill>
        <a:latin typeface="+mn-lt"/>
        <a:ea typeface="+mn-ea"/>
        <a:cs typeface="+mn-cs"/>
      </a:defRPr>
    </a:lvl7pPr>
    <a:lvl8pPr marL="12136237" algn="l" defTabSz="3467496" rtl="0" eaLnBrk="1" latinLnBrk="0" hangingPunct="1">
      <a:defRPr sz="4551" kern="1200">
        <a:solidFill>
          <a:schemeClr val="tx1"/>
        </a:solidFill>
        <a:latin typeface="+mn-lt"/>
        <a:ea typeface="+mn-ea"/>
        <a:cs typeface="+mn-cs"/>
      </a:defRPr>
    </a:lvl8pPr>
    <a:lvl9pPr marL="13869985" algn="l" defTabSz="3467496" rtl="0" eaLnBrk="1" latinLnBrk="0" hangingPunct="1">
      <a:defRPr sz="455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C44CF-6A57-4980-92AA-6E2C99C5066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8583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8" y="7070106"/>
            <a:ext cx="27539396" cy="15040223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4" y="22690342"/>
            <a:ext cx="24299465" cy="10430150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02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76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5" y="2300034"/>
            <a:ext cx="6986097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5" y="2300034"/>
            <a:ext cx="20553299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324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30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9" y="10770170"/>
            <a:ext cx="27944387" cy="1797026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9" y="28910441"/>
            <a:ext cx="27944387" cy="9450137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6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2" y="11500172"/>
            <a:ext cx="13769698" cy="2741040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38" y="11500172"/>
            <a:ext cx="13769698" cy="2741040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184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0" y="2300043"/>
            <a:ext cx="27944387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4" y="10590161"/>
            <a:ext cx="13706414" cy="5190073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4" y="15780233"/>
            <a:ext cx="13706414" cy="2321034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4" y="10590161"/>
            <a:ext cx="13773919" cy="5190073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4" y="15780233"/>
            <a:ext cx="13773919" cy="2321034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205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5121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4745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0" y="2880044"/>
            <a:ext cx="10449614" cy="10080148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21" y="6220101"/>
            <a:ext cx="16402138" cy="30700453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0" y="12960193"/>
            <a:ext cx="10449614" cy="24010359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535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0" y="2880044"/>
            <a:ext cx="10449614" cy="10080148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21" y="6220101"/>
            <a:ext cx="16402138" cy="30700453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0" y="12960193"/>
            <a:ext cx="10449614" cy="24010359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68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3" y="2300043"/>
            <a:ext cx="2794438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3" y="11500172"/>
            <a:ext cx="27944387" cy="274104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5" y="40040601"/>
            <a:ext cx="7289840" cy="2300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72AD12-DE7D-4752-A45A-C23BBB7F568D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7" y="40040601"/>
            <a:ext cx="10934758" cy="2300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A2DE9C-C180-40C6-BFAC-3CBA2EF3A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338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A23CF8A-36C0-488F-81C9-912AA821AD83}"/>
              </a:ext>
            </a:extLst>
          </p:cNvPr>
          <p:cNvSpPr txBox="1"/>
          <p:nvPr/>
        </p:nvSpPr>
        <p:spPr>
          <a:xfrm>
            <a:off x="2443672" y="9748831"/>
            <a:ext cx="27423404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5000" b="1" kern="1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SILVA</a:t>
            </a:r>
            <a:r>
              <a:rPr lang="pt-BR" sz="5000" kern="1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Marco Augusto</a:t>
            </a:r>
            <a:r>
              <a:rPr lang="pt-BR" sz="5000" kern="100" baseline="300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5000" kern="1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; </a:t>
            </a:r>
            <a:r>
              <a:rPr lang="pt-BR" sz="5000" b="1" kern="1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AZEVEDO</a:t>
            </a:r>
            <a:r>
              <a:rPr lang="pt-BR" sz="5000" kern="1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Ana Paula</a:t>
            </a:r>
            <a:r>
              <a:rPr lang="pt-BR" sz="5000" kern="100" baseline="300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pt-BR" sz="5000" kern="1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; </a:t>
            </a:r>
            <a:r>
              <a:rPr lang="pt-BR" sz="5000" b="1" kern="1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CARNEIRO</a:t>
            </a:r>
            <a:r>
              <a:rPr lang="pt-BR" sz="5000" kern="1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Patrícia Garcia</a:t>
            </a:r>
            <a:r>
              <a:rPr lang="pt-BR" sz="5000" kern="100" baseline="300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3</a:t>
            </a:r>
            <a:endParaRPr lang="pt-BR" sz="50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597E6FF-3459-4853-8B02-07FC8389A6B3}"/>
              </a:ext>
            </a:extLst>
          </p:cNvPr>
          <p:cNvSpPr txBox="1"/>
          <p:nvPr/>
        </p:nvSpPr>
        <p:spPr>
          <a:xfrm>
            <a:off x="2553253" y="7026568"/>
            <a:ext cx="26811515" cy="2719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6000" b="1" kern="1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TÍTULO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6000" b="1" dirty="0">
                <a:effectLst/>
                <a:latin typeface="Arial" panose="020B0604020202020204" pitchFamily="34" charset="0"/>
                <a:ea typeface="Aptos" panose="02110004020202020204"/>
              </a:rPr>
              <a:t>Subtítulo</a:t>
            </a:r>
            <a:endParaRPr lang="pt-BR" sz="6000" kern="100" baseline="30000" dirty="0">
              <a:latin typeface="Arial" panose="020B0604020202020204" pitchFamily="34" charset="0"/>
              <a:ea typeface="Aptos" panose="02110004020202020204"/>
              <a:cs typeface="Arial" panose="020B0604020202020204" pitchFamily="34" charset="0"/>
            </a:endParaRPr>
          </a:p>
          <a:p>
            <a:pPr marL="90170" indent="-90170" algn="just">
              <a:lnSpc>
                <a:spcPct val="115000"/>
              </a:lnSpc>
              <a:spcAft>
                <a:spcPts val="800"/>
              </a:spcAft>
            </a:pPr>
            <a:r>
              <a:rPr lang="pt-BR" sz="1800" kern="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76A9508-5064-4357-A0EA-02A948763EA1}"/>
              </a:ext>
            </a:extLst>
          </p:cNvPr>
          <p:cNvSpPr txBox="1"/>
          <p:nvPr/>
        </p:nvSpPr>
        <p:spPr>
          <a:xfrm>
            <a:off x="2419397" y="10561961"/>
            <a:ext cx="27423404" cy="2990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" indent="-90170" algn="just">
              <a:spcAft>
                <a:spcPts val="800"/>
              </a:spcAft>
            </a:pPr>
            <a:r>
              <a:rPr lang="pt-BR" sz="3500" kern="1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pt-BR" sz="35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Bolsista do Programa de Iniciação Científica (PIBIC/PIBITI). Universidade Federal do Norte do Tocantins (UFNT), Campus XX Centro de XXX. E-mail. </a:t>
            </a:r>
          </a:p>
          <a:p>
            <a:pPr marL="90170" indent="-90170" algn="just">
              <a:spcAft>
                <a:spcPts val="800"/>
              </a:spcAft>
            </a:pPr>
            <a:r>
              <a:rPr lang="pt-BR" sz="3500" kern="1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pt-BR" sz="35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Voluntário do Programa de Iniciação Científica (PIVIC). Universidade Federal do Norte do Tocantins (UFNT), Campus XX, Centro de XXX. E-mail. </a:t>
            </a:r>
            <a:endParaRPr lang="pt-BR" sz="35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r>
              <a:rPr lang="pt-BR" sz="35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3</a:t>
            </a:r>
            <a:r>
              <a:rPr lang="pt-BR" sz="3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Professora orientadora, </a:t>
            </a:r>
            <a:r>
              <a:rPr lang="pt-BR" sz="35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Universidade Federal do Norte do Tocantins (UFNT), Campus XX, Centro de XXX. E-mail. </a:t>
            </a:r>
            <a:endParaRPr lang="pt-BR" sz="3500" dirty="0"/>
          </a:p>
        </p:txBody>
      </p:sp>
      <p:sp>
        <p:nvSpPr>
          <p:cNvPr id="23" name="Google Shape;99;p1">
            <a:extLst>
              <a:ext uri="{FF2B5EF4-FFF2-40B4-BE49-F238E27FC236}">
                <a16:creationId xmlns:a16="http://schemas.microsoft.com/office/drawing/2014/main" id="{2E6F4EE2-0426-4F01-9416-04E17EEAF248}"/>
              </a:ext>
            </a:extLst>
          </p:cNvPr>
          <p:cNvSpPr/>
          <p:nvPr/>
        </p:nvSpPr>
        <p:spPr>
          <a:xfrm>
            <a:off x="2553254" y="14949229"/>
            <a:ext cx="13252102" cy="214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just">
              <a:tabLst>
                <a:tab pos="0" algn="l"/>
              </a:tabLst>
            </a:pPr>
            <a:r>
              <a:rPr lang="pt-BR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110004020202020204"/>
              </a:rPr>
              <a:t>Apresentação sucinta do tema, da problemática e da relevância do estudo ou experiência vivenciada. Contexto de aplicação (local, público e período, se aplicável)</a:t>
            </a:r>
            <a:endParaRPr lang="pt-BR" sz="3600" spc="-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Google Shape;101;p1">
            <a:extLst>
              <a:ext uri="{FF2B5EF4-FFF2-40B4-BE49-F238E27FC236}">
                <a16:creationId xmlns:a16="http://schemas.microsoft.com/office/drawing/2014/main" id="{A78F84DE-46A9-4B09-9754-5602B1158234}"/>
              </a:ext>
            </a:extLst>
          </p:cNvPr>
          <p:cNvSpPr/>
          <p:nvPr/>
        </p:nvSpPr>
        <p:spPr>
          <a:xfrm>
            <a:off x="2485355" y="13572790"/>
            <a:ext cx="13320000" cy="1260000"/>
          </a:xfrm>
          <a:prstGeom prst="rect">
            <a:avLst/>
          </a:prstGeom>
          <a:solidFill>
            <a:srgbClr val="0070C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600" b="1" strike="noStrike" spc="-1" dirty="0">
                <a:solidFill>
                  <a:srgbClr val="F3F3F3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INTRODUÇÃO</a:t>
            </a:r>
            <a:endParaRPr lang="pt-BR" sz="46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Google Shape;102;p1">
            <a:extLst>
              <a:ext uri="{FF2B5EF4-FFF2-40B4-BE49-F238E27FC236}">
                <a16:creationId xmlns:a16="http://schemas.microsoft.com/office/drawing/2014/main" id="{3AAF8C5C-C2A1-4F2B-9E00-144E18CB96DF}"/>
              </a:ext>
            </a:extLst>
          </p:cNvPr>
          <p:cNvSpPr/>
          <p:nvPr/>
        </p:nvSpPr>
        <p:spPr>
          <a:xfrm>
            <a:off x="12190320" y="24573000"/>
            <a:ext cx="10299240" cy="55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 anchor="t">
            <a:noAutofit/>
          </a:bodyPr>
          <a:lstStyle/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3100" b="1" strike="noStrike" spc="-1">
                <a:solidFill>
                  <a:srgbClr val="000000"/>
                </a:solidFill>
                <a:latin typeface="Tahoma"/>
                <a:ea typeface="Tahoma"/>
              </a:rPr>
              <a:t> </a:t>
            </a:r>
            <a:endParaRPr lang="pt-BR" sz="3100" b="0" strike="noStrike" spc="-1">
              <a:latin typeface="Arial"/>
            </a:endParaRPr>
          </a:p>
        </p:txBody>
      </p:sp>
      <p:sp>
        <p:nvSpPr>
          <p:cNvPr id="26" name="Google Shape;104;p1">
            <a:extLst>
              <a:ext uri="{FF2B5EF4-FFF2-40B4-BE49-F238E27FC236}">
                <a16:creationId xmlns:a16="http://schemas.microsoft.com/office/drawing/2014/main" id="{9BB6C002-1D05-4263-BBF4-00E008A56382}"/>
              </a:ext>
            </a:extLst>
          </p:cNvPr>
          <p:cNvSpPr/>
          <p:nvPr/>
        </p:nvSpPr>
        <p:spPr>
          <a:xfrm>
            <a:off x="2420193" y="21900808"/>
            <a:ext cx="13385162" cy="164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 anchor="t">
            <a:noAutofit/>
          </a:bodyPr>
          <a:lstStyle/>
          <a:p>
            <a:pPr algn="just">
              <a:tabLst>
                <a:tab pos="0" algn="l"/>
              </a:tabLst>
            </a:pPr>
            <a:r>
              <a:rPr lang="pt-BR" sz="3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Destaque do objetivo geral e específicos (em tópicos curtos para leitura rápida no banner)</a:t>
            </a:r>
            <a:endParaRPr lang="pt-BR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</a:tabLst>
            </a:pPr>
            <a:r>
              <a:rPr lang="pt-BR" sz="3600" spc="-1" dirty="0">
                <a:solidFill>
                  <a:srgbClr val="000000"/>
                </a:solidFill>
                <a:ea typeface="+mn-lt"/>
                <a:cs typeface="+mn-lt"/>
              </a:rPr>
              <a:t>.</a:t>
            </a:r>
            <a:endParaRPr lang="pt-BR" sz="3600" dirty="0"/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endParaRPr lang="pt-BR" sz="3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3600" b="0" strike="noStrike" spc="-1" dirty="0">
                <a:solidFill>
                  <a:srgbClr val="000000"/>
                </a:solidFill>
                <a:latin typeface="Tahoma"/>
                <a:ea typeface="Tahoma"/>
              </a:rPr>
              <a:t> </a:t>
            </a:r>
            <a:endParaRPr lang="pt-BR" sz="3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endParaRPr lang="pt-BR" sz="3600" b="0" strike="noStrike" spc="-1" dirty="0">
              <a:latin typeface="Arial"/>
            </a:endParaRPr>
          </a:p>
        </p:txBody>
      </p:sp>
      <p:sp>
        <p:nvSpPr>
          <p:cNvPr id="28" name="Google Shape;109;p1">
            <a:extLst>
              <a:ext uri="{FF2B5EF4-FFF2-40B4-BE49-F238E27FC236}">
                <a16:creationId xmlns:a16="http://schemas.microsoft.com/office/drawing/2014/main" id="{E03D8A1B-479B-43D1-8226-C8126DAC4CAC}"/>
              </a:ext>
            </a:extLst>
          </p:cNvPr>
          <p:cNvSpPr/>
          <p:nvPr/>
        </p:nvSpPr>
        <p:spPr>
          <a:xfrm>
            <a:off x="2405023" y="26190851"/>
            <a:ext cx="13428037" cy="13058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just">
              <a:tabLst>
                <a:tab pos="0" algn="l"/>
              </a:tabLst>
            </a:pP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Descrição concisa dos procedimentos metodológicos, abordagens teóricas ou etapas do relato de experiência.</a:t>
            </a:r>
            <a:endParaRPr lang="pt-BR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</a:tabLst>
            </a:pPr>
            <a:endParaRPr lang="pt-BR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Google Shape;112;p1">
            <a:extLst>
              <a:ext uri="{FF2B5EF4-FFF2-40B4-BE49-F238E27FC236}">
                <a16:creationId xmlns:a16="http://schemas.microsoft.com/office/drawing/2014/main" id="{F613B97A-B806-414B-85D8-8C1115C30434}"/>
              </a:ext>
            </a:extLst>
          </p:cNvPr>
          <p:cNvSpPr/>
          <p:nvPr/>
        </p:nvSpPr>
        <p:spPr>
          <a:xfrm>
            <a:off x="2440871" y="20358304"/>
            <a:ext cx="13320000" cy="1260000"/>
          </a:xfrm>
          <a:prstGeom prst="rect">
            <a:avLst/>
          </a:prstGeom>
          <a:solidFill>
            <a:srgbClr val="0070C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600" b="1" strike="noStrike" spc="-1" dirty="0">
                <a:solidFill>
                  <a:srgbClr val="F3F3F3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OBJETIVO</a:t>
            </a:r>
            <a:endParaRPr lang="pt-BR" sz="46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Google Shape;113;p1">
            <a:extLst>
              <a:ext uri="{FF2B5EF4-FFF2-40B4-BE49-F238E27FC236}">
                <a16:creationId xmlns:a16="http://schemas.microsoft.com/office/drawing/2014/main" id="{177C0D6E-F9E1-4A84-B635-910044AEF7FC}"/>
              </a:ext>
            </a:extLst>
          </p:cNvPr>
          <p:cNvSpPr/>
          <p:nvPr/>
        </p:nvSpPr>
        <p:spPr>
          <a:xfrm>
            <a:off x="2402314" y="24586979"/>
            <a:ext cx="13430746" cy="1260000"/>
          </a:xfrm>
          <a:prstGeom prst="rect">
            <a:avLst/>
          </a:prstGeom>
          <a:solidFill>
            <a:srgbClr val="0070C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600" b="1" strike="noStrike" spc="-1" dirty="0">
                <a:solidFill>
                  <a:srgbClr val="F3F3F3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METODOLOGIA/MATERIAL E MÉTODOS</a:t>
            </a:r>
            <a:endParaRPr lang="pt-BR" sz="46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Google Shape;115;p1">
            <a:extLst>
              <a:ext uri="{FF2B5EF4-FFF2-40B4-BE49-F238E27FC236}">
                <a16:creationId xmlns:a16="http://schemas.microsoft.com/office/drawing/2014/main" id="{C412D6DD-02CF-483F-ACD3-A31E930F708E}"/>
              </a:ext>
            </a:extLst>
          </p:cNvPr>
          <p:cNvSpPr/>
          <p:nvPr/>
        </p:nvSpPr>
        <p:spPr>
          <a:xfrm>
            <a:off x="2402314" y="30658317"/>
            <a:ext cx="27464762" cy="1260000"/>
          </a:xfrm>
          <a:prstGeom prst="rect">
            <a:avLst/>
          </a:prstGeom>
          <a:solidFill>
            <a:srgbClr val="0070C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600" b="1" strike="noStrike" spc="-1" dirty="0">
                <a:solidFill>
                  <a:srgbClr val="F3F3F3"/>
                </a:solidFill>
                <a:latin typeface="Tahoma"/>
                <a:ea typeface="Tahoma"/>
              </a:rPr>
              <a:t>AGRADECIMENTOS/FINANCIAMENTOS </a:t>
            </a:r>
            <a:endParaRPr lang="pt-BR" sz="4600" b="0" strike="noStrike" spc="-1" dirty="0">
              <a:latin typeface="Arial"/>
            </a:endParaRPr>
          </a:p>
        </p:txBody>
      </p:sp>
      <p:sp>
        <p:nvSpPr>
          <p:cNvPr id="34" name="Google Shape;116;p1">
            <a:extLst>
              <a:ext uri="{FF2B5EF4-FFF2-40B4-BE49-F238E27FC236}">
                <a16:creationId xmlns:a16="http://schemas.microsoft.com/office/drawing/2014/main" id="{153A424D-BA23-4416-9391-7622F680443D}"/>
              </a:ext>
            </a:extLst>
          </p:cNvPr>
          <p:cNvSpPr/>
          <p:nvPr/>
        </p:nvSpPr>
        <p:spPr>
          <a:xfrm>
            <a:off x="2553253" y="33507934"/>
            <a:ext cx="27347538" cy="1260000"/>
          </a:xfrm>
          <a:prstGeom prst="rect">
            <a:avLst/>
          </a:prstGeom>
          <a:solidFill>
            <a:srgbClr val="0070C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600" b="1" strike="noStrike" spc="-1" dirty="0">
                <a:solidFill>
                  <a:srgbClr val="FFFFFF"/>
                </a:solidFill>
                <a:latin typeface="Tahoma"/>
                <a:ea typeface="Tahoma"/>
              </a:rPr>
              <a:t>REFERÊNCIAS BIBLIOGRÁFICAS</a:t>
            </a:r>
            <a:endParaRPr lang="pt-BR" sz="4600" b="0" strike="noStrike" spc="-1" dirty="0">
              <a:latin typeface="Arial"/>
            </a:endParaRPr>
          </a:p>
        </p:txBody>
      </p:sp>
      <p:sp>
        <p:nvSpPr>
          <p:cNvPr id="36" name="Google Shape;120;p1">
            <a:extLst>
              <a:ext uri="{FF2B5EF4-FFF2-40B4-BE49-F238E27FC236}">
                <a16:creationId xmlns:a16="http://schemas.microsoft.com/office/drawing/2014/main" id="{F8A58A26-780C-45F0-B0D5-304148BE7BB3}"/>
              </a:ext>
            </a:extLst>
          </p:cNvPr>
          <p:cNvSpPr/>
          <p:nvPr/>
        </p:nvSpPr>
        <p:spPr>
          <a:xfrm>
            <a:off x="2458302" y="32529672"/>
            <a:ext cx="27464762" cy="7540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1440" tIns="91440" rIns="91440" bIns="91440" anchor="t">
            <a:spAutoFit/>
          </a:bodyPr>
          <a:lstStyle/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3600" b="0" strike="noStrike" spc="-1" dirty="0">
                <a:highlight>
                  <a:srgbClr val="FFFFFF"/>
                </a:highlight>
                <a:latin typeface="Arial"/>
                <a:ea typeface="Arial"/>
              </a:rPr>
              <a:t>O presente trabalho foi realizado com o apoio do Conselho Nacional de Desenvolvimento Científico e Tecnológico – CNPq – Brasil</a:t>
            </a:r>
            <a:endParaRPr lang="pt-BR" sz="3600" b="0" strike="noStrike" spc="-1" dirty="0">
              <a:latin typeface="Arial"/>
            </a:endParaRPr>
          </a:p>
        </p:txBody>
      </p:sp>
      <p:sp>
        <p:nvSpPr>
          <p:cNvPr id="37" name="Google Shape;114;p1">
            <a:extLst>
              <a:ext uri="{FF2B5EF4-FFF2-40B4-BE49-F238E27FC236}">
                <a16:creationId xmlns:a16="http://schemas.microsoft.com/office/drawing/2014/main" id="{4A607A14-817C-452B-B177-517F57467599}"/>
              </a:ext>
            </a:extLst>
          </p:cNvPr>
          <p:cNvSpPr/>
          <p:nvPr/>
        </p:nvSpPr>
        <p:spPr>
          <a:xfrm>
            <a:off x="16580791" y="13577075"/>
            <a:ext cx="13320000" cy="1260000"/>
          </a:xfrm>
          <a:prstGeom prst="rect">
            <a:avLst/>
          </a:prstGeom>
          <a:solidFill>
            <a:srgbClr val="0070C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600" b="1" strike="noStrike" spc="-1" dirty="0">
                <a:solidFill>
                  <a:srgbClr val="F3F3F3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RESULTADOS</a:t>
            </a:r>
            <a:endParaRPr lang="pt-BR" sz="46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Google Shape;104;p1">
            <a:extLst>
              <a:ext uri="{FF2B5EF4-FFF2-40B4-BE49-F238E27FC236}">
                <a16:creationId xmlns:a16="http://schemas.microsoft.com/office/drawing/2014/main" id="{005D15CD-1EB6-43BD-9EEF-E17CAC6EC6A3}"/>
              </a:ext>
            </a:extLst>
          </p:cNvPr>
          <p:cNvSpPr/>
          <p:nvPr/>
        </p:nvSpPr>
        <p:spPr>
          <a:xfrm>
            <a:off x="16773254" y="26179800"/>
            <a:ext cx="13069548" cy="164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 anchor="t">
            <a:noAutofit/>
          </a:bodyPr>
          <a:lstStyle/>
          <a:p>
            <a:pPr algn="just">
              <a:tabLst>
                <a:tab pos="0" algn="l"/>
              </a:tabLst>
            </a:pP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Apresentação das considerações do relato exposto, evidenciando o(s) impacto(s) da experiência desenvolvida, os principais resultados encontrados e relevância do estudo para a área de conhecimento</a:t>
            </a:r>
            <a:endParaRPr lang="pt-BR" sz="3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3600" b="0" strike="noStrike" spc="-1" dirty="0">
                <a:solidFill>
                  <a:srgbClr val="000000"/>
                </a:solidFill>
                <a:latin typeface="Tahoma"/>
                <a:ea typeface="Tahoma"/>
              </a:rPr>
              <a:t> </a:t>
            </a:r>
            <a:endParaRPr lang="pt-BR" sz="3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endParaRPr lang="pt-BR" sz="3600" b="0" strike="noStrike" spc="-1" dirty="0">
              <a:latin typeface="Arial"/>
            </a:endParaRPr>
          </a:p>
        </p:txBody>
      </p:sp>
      <p:sp>
        <p:nvSpPr>
          <p:cNvPr id="52" name="Google Shape;113;p1">
            <a:extLst>
              <a:ext uri="{FF2B5EF4-FFF2-40B4-BE49-F238E27FC236}">
                <a16:creationId xmlns:a16="http://schemas.microsoft.com/office/drawing/2014/main" id="{823AF824-C000-44C6-9EFF-6839E5B16A2F}"/>
              </a:ext>
            </a:extLst>
          </p:cNvPr>
          <p:cNvSpPr/>
          <p:nvPr/>
        </p:nvSpPr>
        <p:spPr>
          <a:xfrm>
            <a:off x="16561143" y="24553027"/>
            <a:ext cx="13320000" cy="1260000"/>
          </a:xfrm>
          <a:prstGeom prst="rect">
            <a:avLst/>
          </a:prstGeom>
          <a:solidFill>
            <a:srgbClr val="0070C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ctr">
              <a:tabLst>
                <a:tab pos="0" algn="l"/>
              </a:tabLst>
            </a:pPr>
            <a:endParaRPr lang="pt-BR" sz="4800" b="1" strike="noStrike" spc="-1" dirty="0">
              <a:solidFill>
                <a:srgbClr val="F3F3F3"/>
              </a:solidFill>
              <a:latin typeface="Tahoma"/>
              <a:ea typeface="Tahoma"/>
            </a:endParaRPr>
          </a:p>
          <a:p>
            <a:pPr algn="ctr">
              <a:tabLst>
                <a:tab pos="0" algn="l"/>
              </a:tabLst>
            </a:pPr>
            <a:r>
              <a:rPr lang="pt-BR" sz="4600" b="1" strike="noStrike" spc="-1" dirty="0">
                <a:solidFill>
                  <a:srgbClr val="F3F3F3"/>
                </a:solidFill>
                <a:latin typeface="Tahoma"/>
                <a:ea typeface="Tahoma"/>
              </a:rPr>
              <a:t>CONSIDERAÇÕES</a:t>
            </a:r>
            <a:r>
              <a:rPr lang="pt-BR" sz="4800" b="1" strike="noStrike" spc="-1" dirty="0">
                <a:solidFill>
                  <a:srgbClr val="F3F3F3"/>
                </a:solidFill>
                <a:latin typeface="Tahoma"/>
                <a:ea typeface="Tahoma"/>
              </a:rPr>
              <a:t> FINAIS/</a:t>
            </a:r>
            <a:r>
              <a:rPr lang="pt-BR" sz="4600" b="1" strike="noStrike" spc="-1" dirty="0">
                <a:solidFill>
                  <a:srgbClr val="F3F3F3"/>
                </a:solidFill>
                <a:latin typeface="Tahoma"/>
                <a:ea typeface="Tahoma"/>
              </a:rPr>
              <a:t>CONCLUSÃO</a:t>
            </a:r>
            <a:endParaRPr lang="pt-BR" sz="4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endParaRPr lang="pt-BR" sz="48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D8DFC394-E962-499C-8810-177984527A46}"/>
              </a:ext>
            </a:extLst>
          </p:cNvPr>
          <p:cNvSpPr txBox="1"/>
          <p:nvPr/>
        </p:nvSpPr>
        <p:spPr>
          <a:xfrm>
            <a:off x="2402314" y="31880471"/>
            <a:ext cx="17145000" cy="705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Menção rápida a órgãos de fomento, bolsas ou instituições apoiadoras.</a:t>
            </a:r>
            <a:endParaRPr lang="pt-BR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Google Shape;120;p1">
            <a:extLst>
              <a:ext uri="{FF2B5EF4-FFF2-40B4-BE49-F238E27FC236}">
                <a16:creationId xmlns:a16="http://schemas.microsoft.com/office/drawing/2014/main" id="{167E08E8-286A-405F-A004-F6170E3396EB}"/>
              </a:ext>
            </a:extLst>
          </p:cNvPr>
          <p:cNvSpPr/>
          <p:nvPr/>
        </p:nvSpPr>
        <p:spPr>
          <a:xfrm>
            <a:off x="2447417" y="34674157"/>
            <a:ext cx="27464762" cy="7540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1440" tIns="91440" rIns="91440" bIns="9144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3600" spc="-1" dirty="0">
                <a:highlight>
                  <a:srgbClr val="FFFFFF"/>
                </a:highlight>
                <a:latin typeface="Arial"/>
              </a:rPr>
              <a:t>Citação segundo as normas da  ABNT</a:t>
            </a:r>
            <a:endParaRPr lang="pt-BR" sz="3600" b="0" strike="noStrike" spc="-1" dirty="0">
              <a:latin typeface="Arial"/>
            </a:endParaRPr>
          </a:p>
        </p:txBody>
      </p:sp>
      <p:sp>
        <p:nvSpPr>
          <p:cNvPr id="56" name="Google Shape;99;p1">
            <a:extLst>
              <a:ext uri="{FF2B5EF4-FFF2-40B4-BE49-F238E27FC236}">
                <a16:creationId xmlns:a16="http://schemas.microsoft.com/office/drawing/2014/main" id="{A6773E0C-2D75-4A6F-8752-A5751752792A}"/>
              </a:ext>
            </a:extLst>
          </p:cNvPr>
          <p:cNvSpPr/>
          <p:nvPr/>
        </p:nvSpPr>
        <p:spPr>
          <a:xfrm>
            <a:off x="16552270" y="15918055"/>
            <a:ext cx="13252102" cy="214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240" tIns="51120" rIns="102240" bIns="51120" anchor="ctr">
            <a:noAutofit/>
          </a:bodyPr>
          <a:lstStyle/>
          <a:p>
            <a:pPr algn="just">
              <a:tabLst>
                <a:tab pos="0" algn="l"/>
              </a:tabLst>
            </a:pPr>
            <a:r>
              <a:rPr lang="pt-BR" sz="3600" kern="100" dirty="0">
                <a:effectLst/>
                <a:latin typeface="Arial" panose="020B0604020202020204" pitchFamily="34" charset="0"/>
                <a:ea typeface="Aptos" panose="02110004020202020204"/>
                <a:cs typeface="Arial" panose="020B0604020202020204" pitchFamily="34" charset="0"/>
              </a:rPr>
              <a:t>Descrição dos principais resultados alcançados ou do desenvolvimento do relato. Espaço reservado para suporte gráfico (tabelas, gráficos, fotos do projeto ou esquemas) para facilitar a leitura rápida em apresentações presenciais. Principais impactos da experiência/pesquisa e resposta direta aos objetivos propostos.</a:t>
            </a:r>
          </a:p>
          <a:p>
            <a:pPr algn="just">
              <a:tabLst>
                <a:tab pos="0" algn="l"/>
              </a:tabLst>
            </a:pPr>
            <a:endParaRPr lang="pt-BR" sz="3600" spc="-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0319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298</Words>
  <Application>Microsoft Office PowerPoint</Application>
  <PresentationFormat>Personalizar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Tahoma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Letícia Almeida</dc:creator>
  <cp:lastModifiedBy>Usuario</cp:lastModifiedBy>
  <cp:revision>18</cp:revision>
  <dcterms:created xsi:type="dcterms:W3CDTF">2026-08-20T22:59:31Z</dcterms:created>
  <dcterms:modified xsi:type="dcterms:W3CDTF">2026-09-01T21:12:47Z</dcterms:modified>
</cp:coreProperties>
</file>